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21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USTOM">
    <p:spTree>
      <p:nvGrpSpPr>
        <p:cNvPr id="1" name=""/>
        <p:cNvGrpSpPr/>
        <p:nvPr/>
      </p:nvGrpSpPr>
      <p:grpSpPr>
        <a:xfrm>
          <a:off x="0" y="0"/>
          <a:ext cx="0" cy="0"/>
          <a:chOff x="0" y="0"/>
          <a:chExt cx="0" cy="0"/>
        </a:xfrm>
      </p:grpSpPr>
      <p:sp>
        <p:nvSpPr>
          <p:cNvPr id="25" name="PlaceHolder 1"/>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6" name="PlaceHolder 2"/>
          <p:cNvSpPr>
            <a:spLocks noGrp="1"/>
          </p:cNvSpPr>
          <p:nvPr>
            <p:ph type="subTitle"/>
          </p:nvPr>
        </p:nvSpPr>
        <p:spPr>
          <a:xfrm>
            <a:off x="4394880" y="4961160"/>
            <a:ext cx="3035160" cy="85006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Google Shape;9;p1"/>
          <p:cNvSpPr/>
          <p:nvPr/>
        </p:nvSpPr>
        <p:spPr>
          <a:xfrm>
            <a:off x="3247200" y="1195200"/>
            <a:ext cx="4497840" cy="3999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endParaRPr lang="en-US" sz="1400" b="0" strike="noStrike" spc="-1">
              <a:solidFill>
                <a:srgbClr val="000000"/>
              </a:solidFill>
              <a:latin typeface="Arial"/>
            </a:endParaRPr>
          </a:p>
        </p:txBody>
      </p:sp>
      <p:sp>
        <p:nvSpPr>
          <p:cNvPr id="26" name="Google Shape;143;p5"/>
          <p:cNvSpPr/>
          <p:nvPr/>
        </p:nvSpPr>
        <p:spPr>
          <a:xfrm flipH="1">
            <a:off x="2746080" y="9168120"/>
            <a:ext cx="5023080" cy="889920"/>
          </a:xfrm>
          <a:prstGeom prst="rtTriangle">
            <a:avLst/>
          </a:prstGeom>
          <a:solidFill>
            <a:srgbClr val="4285F4"/>
          </a:solidFill>
          <a:ln w="9360">
            <a:solidFill>
              <a:srgbClr val="4285F4"/>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sp>
        <p:nvSpPr>
          <p:cNvPr id="2" name="Google Shape;144;p5"/>
          <p:cNvSpPr/>
          <p:nvPr/>
        </p:nvSpPr>
        <p:spPr>
          <a:xfrm>
            <a:off x="0" y="9168120"/>
            <a:ext cx="4138560" cy="889920"/>
          </a:xfrm>
          <a:prstGeom prst="rtTriangle">
            <a:avLst/>
          </a:prstGeom>
          <a:solidFill>
            <a:srgbClr val="DB4437"/>
          </a:solidFill>
          <a:ln w="9360">
            <a:solidFill>
              <a:srgbClr val="B7B7B7"/>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grpSp>
        <p:nvGrpSpPr>
          <p:cNvPr id="3" name="Google Shape;145;p5"/>
          <p:cNvGrpSpPr/>
          <p:nvPr/>
        </p:nvGrpSpPr>
        <p:grpSpPr>
          <a:xfrm>
            <a:off x="95400" y="1392840"/>
            <a:ext cx="7581240" cy="5400"/>
            <a:chOff x="95400" y="1392840"/>
            <a:chExt cx="7581240" cy="5400"/>
          </a:xfrm>
        </p:grpSpPr>
        <p:sp>
          <p:nvSpPr>
            <p:cNvPr id="4" name="Google Shape;146;p5"/>
            <p:cNvSpPr/>
            <p:nvPr/>
          </p:nvSpPr>
          <p:spPr>
            <a:xfrm rot="16200000">
              <a:off x="1040040" y="447840"/>
              <a:ext cx="5400" cy="1895040"/>
            </a:xfrm>
            <a:prstGeom prst="rect">
              <a:avLst/>
            </a:prstGeom>
            <a:solidFill>
              <a:srgbClr val="4285F4"/>
            </a:solidFill>
            <a:ln w="9360">
              <a:solidFill>
                <a:srgbClr val="4285F4"/>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sp>
          <p:nvSpPr>
            <p:cNvPr id="5" name="Google Shape;147;p5"/>
            <p:cNvSpPr/>
            <p:nvPr/>
          </p:nvSpPr>
          <p:spPr>
            <a:xfrm rot="16200000">
              <a:off x="2935440" y="447840"/>
              <a:ext cx="5400" cy="1895040"/>
            </a:xfrm>
            <a:prstGeom prst="rect">
              <a:avLst/>
            </a:prstGeom>
            <a:solidFill>
              <a:srgbClr val="DB4437"/>
            </a:solidFill>
            <a:ln w="9360">
              <a:solidFill>
                <a:srgbClr val="DB4437"/>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sp>
          <p:nvSpPr>
            <p:cNvPr id="6" name="Google Shape;148;p5"/>
            <p:cNvSpPr/>
            <p:nvPr/>
          </p:nvSpPr>
          <p:spPr>
            <a:xfrm rot="16200000">
              <a:off x="4830840" y="447840"/>
              <a:ext cx="5400" cy="1895040"/>
            </a:xfrm>
            <a:prstGeom prst="rect">
              <a:avLst/>
            </a:prstGeom>
            <a:solidFill>
              <a:srgbClr val="F4B400"/>
            </a:solidFill>
            <a:ln w="9360">
              <a:solidFill>
                <a:srgbClr val="F4B400"/>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000000"/>
                </a:solidFill>
                <a:latin typeface="Arial"/>
              </a:endParaRPr>
            </a:p>
          </p:txBody>
        </p:sp>
        <p:sp>
          <p:nvSpPr>
            <p:cNvPr id="7" name="Google Shape;149;p5"/>
            <p:cNvSpPr/>
            <p:nvPr/>
          </p:nvSpPr>
          <p:spPr>
            <a:xfrm rot="16200000">
              <a:off x="6726240" y="447840"/>
              <a:ext cx="5400" cy="1895040"/>
            </a:xfrm>
            <a:prstGeom prst="rect">
              <a:avLst/>
            </a:prstGeom>
            <a:solidFill>
              <a:srgbClr val="0F9D58"/>
            </a:solidFill>
            <a:ln w="9360">
              <a:solidFill>
                <a:srgbClr val="0F9D58"/>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grpSp>
      <p:grpSp>
        <p:nvGrpSpPr>
          <p:cNvPr id="8" name="Google Shape;150;p5"/>
          <p:cNvGrpSpPr/>
          <p:nvPr/>
        </p:nvGrpSpPr>
        <p:grpSpPr>
          <a:xfrm>
            <a:off x="95400" y="4543560"/>
            <a:ext cx="7581240" cy="5400"/>
            <a:chOff x="95400" y="4543560"/>
            <a:chExt cx="7581240" cy="5400"/>
          </a:xfrm>
        </p:grpSpPr>
        <p:sp>
          <p:nvSpPr>
            <p:cNvPr id="9" name="Google Shape;151;p5"/>
            <p:cNvSpPr/>
            <p:nvPr/>
          </p:nvSpPr>
          <p:spPr>
            <a:xfrm rot="16200000">
              <a:off x="1040040" y="3598560"/>
              <a:ext cx="5400" cy="1895040"/>
            </a:xfrm>
            <a:prstGeom prst="rect">
              <a:avLst/>
            </a:prstGeom>
            <a:solidFill>
              <a:srgbClr val="4285F4"/>
            </a:solidFill>
            <a:ln w="9360">
              <a:solidFill>
                <a:srgbClr val="4285F4"/>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sp>
          <p:nvSpPr>
            <p:cNvPr id="10" name="Google Shape;152;p5"/>
            <p:cNvSpPr/>
            <p:nvPr/>
          </p:nvSpPr>
          <p:spPr>
            <a:xfrm rot="16200000">
              <a:off x="2935440" y="3598560"/>
              <a:ext cx="5400" cy="1895040"/>
            </a:xfrm>
            <a:prstGeom prst="rect">
              <a:avLst/>
            </a:prstGeom>
            <a:solidFill>
              <a:srgbClr val="DB4437"/>
            </a:solidFill>
            <a:ln w="9360">
              <a:solidFill>
                <a:srgbClr val="DB4437"/>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sp>
          <p:nvSpPr>
            <p:cNvPr id="11" name="Google Shape;153;p5"/>
            <p:cNvSpPr/>
            <p:nvPr/>
          </p:nvSpPr>
          <p:spPr>
            <a:xfrm rot="16200000">
              <a:off x="4830840" y="3598560"/>
              <a:ext cx="5400" cy="1895040"/>
            </a:xfrm>
            <a:prstGeom prst="rect">
              <a:avLst/>
            </a:prstGeom>
            <a:solidFill>
              <a:srgbClr val="F4B400"/>
            </a:solidFill>
            <a:ln w="9360">
              <a:solidFill>
                <a:srgbClr val="F4B400"/>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000000"/>
                </a:solidFill>
                <a:latin typeface="Arial"/>
              </a:endParaRPr>
            </a:p>
          </p:txBody>
        </p:sp>
        <p:sp>
          <p:nvSpPr>
            <p:cNvPr id="12" name="Google Shape;154;p5"/>
            <p:cNvSpPr/>
            <p:nvPr/>
          </p:nvSpPr>
          <p:spPr>
            <a:xfrm rot="16200000">
              <a:off x="6726240" y="3598560"/>
              <a:ext cx="5400" cy="1895040"/>
            </a:xfrm>
            <a:prstGeom prst="rect">
              <a:avLst/>
            </a:prstGeom>
            <a:solidFill>
              <a:srgbClr val="0F9D58"/>
            </a:solidFill>
            <a:ln w="9360">
              <a:solidFill>
                <a:srgbClr val="0F9D58"/>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grpSp>
      <p:sp>
        <p:nvSpPr>
          <p:cNvPr id="13" name="Google Shape;155;p5"/>
          <p:cNvSpPr/>
          <p:nvPr/>
        </p:nvSpPr>
        <p:spPr>
          <a:xfrm>
            <a:off x="432000" y="1624320"/>
            <a:ext cx="1598040" cy="268920"/>
          </a:xfrm>
          <a:prstGeom prst="rect">
            <a:avLst/>
          </a:prstGeom>
          <a:solidFill>
            <a:srgbClr val="4285F4"/>
          </a:solidFill>
          <a:ln w="9360">
            <a:solidFill>
              <a:srgbClr val="4285F4"/>
            </a:solidFill>
            <a:round/>
          </a:ln>
          <a:effectLst>
            <a:outerShdw dist="19080" dir="5400000" rotWithShape="0">
              <a:srgbClr val="EEEEEE">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US" sz="1400" b="1" strike="noStrike" spc="-1">
                <a:solidFill>
                  <a:srgbClr val="000000"/>
                </a:solidFill>
                <a:latin typeface="Google Sans"/>
                <a:ea typeface="Google Sans"/>
              </a:rPr>
              <a:t>Overview </a:t>
            </a:r>
            <a:endParaRPr lang="en-US" sz="1400" b="0" strike="noStrike" spc="-1">
              <a:solidFill>
                <a:srgbClr val="FFFFFF"/>
              </a:solidFill>
              <a:latin typeface="Arial"/>
            </a:endParaRPr>
          </a:p>
        </p:txBody>
      </p:sp>
      <p:sp>
        <p:nvSpPr>
          <p:cNvPr id="14" name="Google Shape;156;p5"/>
          <p:cNvSpPr/>
          <p:nvPr/>
        </p:nvSpPr>
        <p:spPr>
          <a:xfrm>
            <a:off x="432000" y="2620080"/>
            <a:ext cx="1598040" cy="284760"/>
          </a:xfrm>
          <a:prstGeom prst="rect">
            <a:avLst/>
          </a:prstGeom>
          <a:solidFill>
            <a:srgbClr val="DB4437"/>
          </a:solidFill>
          <a:ln w="9360">
            <a:solidFill>
              <a:srgbClr val="DB4437"/>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US" sz="1400" b="1" strike="noStrike" spc="-1">
                <a:solidFill>
                  <a:srgbClr val="000000"/>
                </a:solidFill>
                <a:latin typeface="Google Sans"/>
                <a:ea typeface="Google Sans"/>
              </a:rPr>
              <a:t>Problem</a:t>
            </a:r>
            <a:endParaRPr lang="en-US" sz="1400" b="0" strike="noStrike" spc="-1">
              <a:solidFill>
                <a:srgbClr val="FFFFFF"/>
              </a:solidFill>
              <a:latin typeface="Arial"/>
            </a:endParaRPr>
          </a:p>
        </p:txBody>
      </p:sp>
      <p:sp>
        <p:nvSpPr>
          <p:cNvPr id="15" name="Google Shape;157;p5"/>
          <p:cNvSpPr/>
          <p:nvPr/>
        </p:nvSpPr>
        <p:spPr>
          <a:xfrm>
            <a:off x="432000" y="3615840"/>
            <a:ext cx="1598040" cy="268920"/>
          </a:xfrm>
          <a:prstGeom prst="rect">
            <a:avLst/>
          </a:prstGeom>
          <a:solidFill>
            <a:srgbClr val="F4B400"/>
          </a:solidFill>
          <a:ln w="9360">
            <a:solidFill>
              <a:srgbClr val="F4B400"/>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US" sz="1400" b="1" strike="noStrike" spc="-1">
                <a:solidFill>
                  <a:srgbClr val="000000"/>
                </a:solidFill>
                <a:latin typeface="Google Sans"/>
                <a:ea typeface="Google Sans"/>
              </a:rPr>
              <a:t>Solution</a:t>
            </a:r>
            <a:endParaRPr lang="en-US" sz="1400" b="0" strike="noStrike" spc="-1">
              <a:solidFill>
                <a:srgbClr val="000000"/>
              </a:solidFill>
              <a:latin typeface="Arial"/>
            </a:endParaRPr>
          </a:p>
        </p:txBody>
      </p:sp>
      <p:sp>
        <p:nvSpPr>
          <p:cNvPr id="16" name="Google Shape;158;p5"/>
          <p:cNvSpPr/>
          <p:nvPr/>
        </p:nvSpPr>
        <p:spPr>
          <a:xfrm>
            <a:off x="432000" y="4676040"/>
            <a:ext cx="1598040" cy="284760"/>
          </a:xfrm>
          <a:prstGeom prst="rect">
            <a:avLst/>
          </a:prstGeom>
          <a:solidFill>
            <a:srgbClr val="0F9D58"/>
          </a:solidFill>
          <a:ln w="9360">
            <a:solidFill>
              <a:srgbClr val="0F9D58"/>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US" sz="1400" b="1" strike="noStrike" spc="-1">
                <a:solidFill>
                  <a:srgbClr val="000000"/>
                </a:solidFill>
                <a:latin typeface="Google Sans"/>
                <a:ea typeface="Google Sans"/>
              </a:rPr>
              <a:t>Details </a:t>
            </a:r>
            <a:endParaRPr lang="en-US" sz="1400" b="0" strike="noStrike" spc="-1">
              <a:solidFill>
                <a:srgbClr val="FFFFFF"/>
              </a:solidFill>
              <a:latin typeface="Arial"/>
            </a:endParaRPr>
          </a:p>
        </p:txBody>
      </p:sp>
      <p:sp>
        <p:nvSpPr>
          <p:cNvPr id="17" name="Google Shape;159;p5"/>
          <p:cNvSpPr/>
          <p:nvPr/>
        </p:nvSpPr>
        <p:spPr>
          <a:xfrm>
            <a:off x="432000" y="8296560"/>
            <a:ext cx="1598040" cy="268920"/>
          </a:xfrm>
          <a:prstGeom prst="rect">
            <a:avLst/>
          </a:prstGeom>
          <a:solidFill>
            <a:srgbClr val="4285F4"/>
          </a:solidFill>
          <a:ln w="9360">
            <a:solidFill>
              <a:srgbClr val="4285F4"/>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US" sz="1400" b="1" strike="noStrike" spc="-1">
                <a:solidFill>
                  <a:srgbClr val="000000"/>
                </a:solidFill>
                <a:latin typeface="Google Sans"/>
                <a:ea typeface="Google Sans"/>
              </a:rPr>
              <a:t>Next Steps </a:t>
            </a:r>
            <a:endParaRPr lang="en-US" sz="1400" b="0" strike="noStrike" spc="-1">
              <a:solidFill>
                <a:srgbClr val="FFFFFF"/>
              </a:solidFill>
              <a:latin typeface="Arial"/>
            </a:endParaRPr>
          </a:p>
        </p:txBody>
      </p:sp>
      <p:grpSp>
        <p:nvGrpSpPr>
          <p:cNvPr id="18" name="Google Shape;160;p5"/>
          <p:cNvGrpSpPr/>
          <p:nvPr/>
        </p:nvGrpSpPr>
        <p:grpSpPr>
          <a:xfrm>
            <a:off x="95400" y="8200800"/>
            <a:ext cx="7581240" cy="5400"/>
            <a:chOff x="95400" y="8200800"/>
            <a:chExt cx="7581240" cy="5400"/>
          </a:xfrm>
        </p:grpSpPr>
        <p:sp>
          <p:nvSpPr>
            <p:cNvPr id="19" name="Google Shape;161;p5"/>
            <p:cNvSpPr/>
            <p:nvPr/>
          </p:nvSpPr>
          <p:spPr>
            <a:xfrm rot="16200000">
              <a:off x="1040040" y="7255800"/>
              <a:ext cx="5400" cy="1895040"/>
            </a:xfrm>
            <a:prstGeom prst="rect">
              <a:avLst/>
            </a:prstGeom>
            <a:solidFill>
              <a:srgbClr val="4285F4"/>
            </a:solidFill>
            <a:ln w="9360">
              <a:solidFill>
                <a:srgbClr val="4285F4"/>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sp>
          <p:nvSpPr>
            <p:cNvPr id="20" name="Google Shape;162;p5"/>
            <p:cNvSpPr/>
            <p:nvPr/>
          </p:nvSpPr>
          <p:spPr>
            <a:xfrm rot="16200000">
              <a:off x="2935440" y="7255800"/>
              <a:ext cx="5400" cy="1895040"/>
            </a:xfrm>
            <a:prstGeom prst="rect">
              <a:avLst/>
            </a:prstGeom>
            <a:solidFill>
              <a:srgbClr val="DB4437"/>
            </a:solidFill>
            <a:ln w="9360">
              <a:solidFill>
                <a:srgbClr val="DB4437"/>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sp>
          <p:nvSpPr>
            <p:cNvPr id="21" name="Google Shape;163;p5"/>
            <p:cNvSpPr/>
            <p:nvPr/>
          </p:nvSpPr>
          <p:spPr>
            <a:xfrm rot="16200000">
              <a:off x="4830840" y="7255800"/>
              <a:ext cx="5400" cy="1895040"/>
            </a:xfrm>
            <a:prstGeom prst="rect">
              <a:avLst/>
            </a:prstGeom>
            <a:solidFill>
              <a:srgbClr val="F4B400"/>
            </a:solidFill>
            <a:ln w="9360">
              <a:solidFill>
                <a:srgbClr val="F4B400"/>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000000"/>
                </a:solidFill>
                <a:latin typeface="Arial"/>
              </a:endParaRPr>
            </a:p>
          </p:txBody>
        </p:sp>
        <p:sp>
          <p:nvSpPr>
            <p:cNvPr id="22" name="Google Shape;164;p5"/>
            <p:cNvSpPr/>
            <p:nvPr/>
          </p:nvSpPr>
          <p:spPr>
            <a:xfrm rot="16200000">
              <a:off x="6726240" y="7255800"/>
              <a:ext cx="5400" cy="1895040"/>
            </a:xfrm>
            <a:prstGeom prst="rect">
              <a:avLst/>
            </a:prstGeom>
            <a:solidFill>
              <a:srgbClr val="0F9D58"/>
            </a:solidFill>
            <a:ln w="9360">
              <a:solidFill>
                <a:srgbClr val="0F9D58"/>
              </a:solidFill>
              <a:round/>
            </a:ln>
          </p:spPr>
          <p:style>
            <a:lnRef idx="0">
              <a:scrgbClr r="0" g="0" b="0"/>
            </a:lnRef>
            <a:fillRef idx="0">
              <a:scrgbClr r="0" g="0" b="0"/>
            </a:fillRef>
            <a:effectRef idx="0">
              <a:scrgbClr r="0" g="0" b="0"/>
            </a:effectRef>
            <a:fontRef idx="minor"/>
          </p:style>
          <p:txBody>
            <a:bodyPr tIns="91440" bIns="91440" anchor="ctr">
              <a:noAutofit/>
            </a:bodyPr>
            <a:lstStyle/>
            <a:p>
              <a:endParaRPr lang="en-US" sz="1400" b="0" strike="noStrike" spc="-1">
                <a:solidFill>
                  <a:srgbClr val="FFFFFF"/>
                </a:solidFill>
                <a:latin typeface="Arial"/>
              </a:endParaRPr>
            </a:p>
          </p:txBody>
        </p:sp>
      </p:grpSp>
      <p:sp>
        <p:nvSpPr>
          <p:cNvPr id="23" name="PlaceHolder 1"/>
          <p:cNvSpPr>
            <a:spLocks noGrp="1"/>
          </p:cNvSpPr>
          <p:nvPr>
            <p:ph type="body"/>
          </p:nvPr>
        </p:nvSpPr>
        <p:spPr>
          <a:xfrm>
            <a:off x="4394880" y="4961160"/>
            <a:ext cx="3035160" cy="8500680"/>
          </a:xfrm>
          <a:prstGeom prst="rect">
            <a:avLst/>
          </a:prstGeom>
          <a:noFill/>
          <a:ln w="0">
            <a:noFill/>
          </a:ln>
        </p:spPr>
        <p:txBody>
          <a:bodyPr lIns="0" tIns="0" rIns="0" bIns="0" anchor="t">
            <a:normAutofit fontScale="80696"/>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4" name="PlaceHolder 2"/>
          <p:cNvSpPr>
            <a:spLocks noGrp="1"/>
          </p:cNvSpPr>
          <p:nvPr>
            <p:ph type="title"/>
          </p:nvPr>
        </p:nvSpPr>
        <p:spPr>
          <a:xfrm>
            <a:off x="388440" y="401040"/>
            <a:ext cx="6994800" cy="167904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oogle Shape;229;p9"/>
          <p:cNvGrpSpPr/>
          <p:nvPr/>
        </p:nvGrpSpPr>
        <p:grpSpPr>
          <a:xfrm>
            <a:off x="0" y="665280"/>
            <a:ext cx="7772040" cy="771120"/>
            <a:chOff x="0" y="665280"/>
            <a:chExt cx="7772040" cy="771120"/>
          </a:xfrm>
        </p:grpSpPr>
        <p:sp>
          <p:nvSpPr>
            <p:cNvPr id="28" name="Google Shape;230;p9"/>
            <p:cNvSpPr/>
            <p:nvPr/>
          </p:nvSpPr>
          <p:spPr>
            <a:xfrm>
              <a:off x="0" y="665280"/>
              <a:ext cx="7772040" cy="771120"/>
            </a:xfrm>
            <a:prstGeom prst="rect">
              <a:avLst/>
            </a:prstGeom>
            <a:noFill/>
            <a:ln w="0">
              <a:noFill/>
            </a:ln>
            <a:effectLst>
              <a:outerShdw dist="19080" dir="5400000"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t">
              <a:normAutofit/>
            </a:bodyPr>
            <a:lstStyle/>
            <a:p>
              <a:pPr>
                <a:lnSpc>
                  <a:spcPct val="95000"/>
                </a:lnSpc>
                <a:tabLst>
                  <a:tab pos="0" algn="l"/>
                </a:tabLst>
              </a:pPr>
              <a:r>
                <a:rPr lang="en-US" sz="1600" b="1" strike="noStrike" spc="-1">
                  <a:solidFill>
                    <a:srgbClr val="000000"/>
                  </a:solidFill>
                  <a:latin typeface="Google Sans SemiBold"/>
                  <a:ea typeface="Google Sans SemiBold"/>
                </a:rPr>
                <a:t>Title: Salifort Motors Employee Churn Analysis </a:t>
              </a:r>
              <a:endParaRPr lang="en-US" sz="1600" b="0" strike="noStrike" spc="-1">
                <a:solidFill>
                  <a:srgbClr val="000000"/>
                </a:solidFill>
                <a:latin typeface="Arial"/>
              </a:endParaRPr>
            </a:p>
          </p:txBody>
        </p:sp>
        <p:sp>
          <p:nvSpPr>
            <p:cNvPr id="29" name="Google Shape;231;p9"/>
            <p:cNvSpPr/>
            <p:nvPr/>
          </p:nvSpPr>
          <p:spPr>
            <a:xfrm>
              <a:off x="0" y="1036080"/>
              <a:ext cx="7466040" cy="3999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Aft>
                  <a:spcPts val="1199"/>
                </a:spcAft>
                <a:tabLst>
                  <a:tab pos="0" algn="l"/>
                </a:tabLst>
              </a:pPr>
              <a:r>
                <a:rPr lang="en-US" sz="1400" b="0" strike="noStrike" spc="-1">
                  <a:solidFill>
                    <a:srgbClr val="000000"/>
                  </a:solidFill>
                  <a:latin typeface="Roboto"/>
                  <a:ea typeface="Roboto"/>
                </a:rPr>
                <a:t>Executive summary prepared for Salifort Motors leadership by Jonathan Fivelsdal</a:t>
              </a:r>
              <a:endParaRPr lang="en-US" sz="1400" b="0" strike="noStrike" spc="-1">
                <a:solidFill>
                  <a:srgbClr val="000000"/>
                </a:solidFill>
                <a:latin typeface="Arial"/>
              </a:endParaRPr>
            </a:p>
          </p:txBody>
        </p:sp>
      </p:grpSp>
      <p:pic>
        <p:nvPicPr>
          <p:cNvPr id="30" name="Google Shape;232;p9"/>
          <p:cNvPicPr/>
          <p:nvPr/>
        </p:nvPicPr>
        <p:blipFill>
          <a:blip r:embed="rId2"/>
          <a:stretch/>
        </p:blipFill>
        <p:spPr>
          <a:xfrm>
            <a:off x="4572000" y="5029200"/>
            <a:ext cx="3200400" cy="2514600"/>
          </a:xfrm>
          <a:prstGeom prst="rect">
            <a:avLst/>
          </a:prstGeom>
          <a:ln w="0">
            <a:noFill/>
          </a:ln>
        </p:spPr>
      </p:pic>
      <p:sp>
        <p:nvSpPr>
          <p:cNvPr id="31" name="Google Shape;233;p9"/>
          <p:cNvSpPr/>
          <p:nvPr/>
        </p:nvSpPr>
        <p:spPr>
          <a:xfrm>
            <a:off x="2148840" y="1507680"/>
            <a:ext cx="5780520" cy="1006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US" sz="1100" b="1" strike="noStrike" spc="-1">
                <a:solidFill>
                  <a:srgbClr val="595959"/>
                </a:solidFill>
                <a:latin typeface="Google Sans"/>
                <a:ea typeface="Google Sans"/>
              </a:rPr>
              <a:t>Salifort Motors leadership are interested in learning about how different attributes affect employee churn. </a:t>
            </a:r>
            <a:r>
              <a:rPr lang="en-US" sz="1100" b="0" strike="noStrike" spc="-1">
                <a:solidFill>
                  <a:srgbClr val="595959"/>
                </a:solidFill>
                <a:latin typeface="Google Sans"/>
                <a:ea typeface="Google Sans"/>
              </a:rPr>
              <a:t>Logistic models were created and evaluated on a test set in order to create a useful classification model that could see which factors significantly contribute to whether or not an employee is likely to remain at the company.</a:t>
            </a:r>
            <a:endParaRPr lang="en-US" sz="1100" b="0" strike="noStrike" spc="-1">
              <a:solidFill>
                <a:srgbClr val="000000"/>
              </a:solidFill>
              <a:latin typeface="Arial"/>
            </a:endParaRPr>
          </a:p>
          <a:p>
            <a:pPr>
              <a:lnSpc>
                <a:spcPct val="100000"/>
              </a:lnSpc>
              <a:tabLst>
                <a:tab pos="0" algn="l"/>
              </a:tabLst>
            </a:pPr>
            <a:endParaRPr lang="en-US" sz="1100" b="0" strike="noStrike" spc="-1">
              <a:solidFill>
                <a:srgbClr val="000000"/>
              </a:solidFill>
              <a:latin typeface="Arial"/>
            </a:endParaRPr>
          </a:p>
          <a:p>
            <a:pPr>
              <a:lnSpc>
                <a:spcPct val="100000"/>
              </a:lnSpc>
              <a:tabLst>
                <a:tab pos="0" algn="l"/>
              </a:tabLst>
            </a:pPr>
            <a:endParaRPr lang="en-US" sz="1100" b="0" strike="noStrike" spc="-1">
              <a:solidFill>
                <a:srgbClr val="000000"/>
              </a:solidFill>
              <a:latin typeface="Arial"/>
            </a:endParaRPr>
          </a:p>
        </p:txBody>
      </p:sp>
      <p:sp>
        <p:nvSpPr>
          <p:cNvPr id="32" name="Google Shape;234;p9"/>
          <p:cNvSpPr/>
          <p:nvPr/>
        </p:nvSpPr>
        <p:spPr>
          <a:xfrm>
            <a:off x="2148840" y="2589840"/>
            <a:ext cx="5561640" cy="1006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endParaRPr lang="en-US" sz="1400" b="0" strike="noStrike" spc="-1">
              <a:solidFill>
                <a:srgbClr val="000000"/>
              </a:solidFill>
              <a:latin typeface="Arial"/>
            </a:endParaRPr>
          </a:p>
        </p:txBody>
      </p:sp>
      <p:sp>
        <p:nvSpPr>
          <p:cNvPr id="33" name="Google Shape;234;p 1"/>
          <p:cNvSpPr/>
          <p:nvPr/>
        </p:nvSpPr>
        <p:spPr>
          <a:xfrm>
            <a:off x="2148840" y="2589840"/>
            <a:ext cx="5561640" cy="1006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endParaRPr lang="en-US" sz="1400" b="0" strike="noStrike" spc="-1">
              <a:solidFill>
                <a:srgbClr val="000000"/>
              </a:solidFill>
              <a:latin typeface="Arial"/>
            </a:endParaRPr>
          </a:p>
        </p:txBody>
      </p:sp>
      <p:sp>
        <p:nvSpPr>
          <p:cNvPr id="34" name="Google Shape;234;p 2"/>
          <p:cNvSpPr/>
          <p:nvPr/>
        </p:nvSpPr>
        <p:spPr>
          <a:xfrm>
            <a:off x="2148840" y="2514600"/>
            <a:ext cx="5394960" cy="6858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US" sz="1100" b="1" strike="noStrike" spc="-1">
                <a:solidFill>
                  <a:srgbClr val="595959"/>
                </a:solidFill>
                <a:latin typeface="Google Sans"/>
                <a:ea typeface="Google Sans"/>
              </a:rPr>
              <a:t>Employee churn is a serious concern for Salifort Motors</a:t>
            </a:r>
            <a:r>
              <a:rPr lang="en-US" sz="1100" b="0" strike="noStrike" spc="-1">
                <a:solidFill>
                  <a:srgbClr val="595959"/>
                </a:solidFill>
                <a:latin typeface="Google Sans"/>
                <a:ea typeface="Google Sans"/>
              </a:rPr>
              <a:t>. Some effects of employee churn are the financial  costs with hiring and training new employees and the loss of productivity from losing more experienced employees.</a:t>
            </a:r>
            <a:endParaRPr lang="en-US" sz="1100" b="0" strike="noStrike" spc="-1">
              <a:solidFill>
                <a:srgbClr val="000000"/>
              </a:solidFill>
              <a:latin typeface="Arial"/>
            </a:endParaRPr>
          </a:p>
        </p:txBody>
      </p:sp>
      <p:sp>
        <p:nvSpPr>
          <p:cNvPr id="35" name="TextBox 34"/>
          <p:cNvSpPr txBox="1"/>
          <p:nvPr/>
        </p:nvSpPr>
        <p:spPr>
          <a:xfrm>
            <a:off x="2148840" y="3200400"/>
            <a:ext cx="5623560" cy="1490400"/>
          </a:xfrm>
          <a:prstGeom prst="rect">
            <a:avLst/>
          </a:prstGeom>
          <a:noFill/>
          <a:ln w="0">
            <a:noFill/>
          </a:ln>
        </p:spPr>
        <p:txBody>
          <a:bodyPr lIns="90000" tIns="45000" rIns="90000" bIns="45000" anchor="t">
            <a:noAutofit/>
          </a:bodyPr>
          <a:lstStyle/>
          <a:p>
            <a:pPr>
              <a:lnSpc>
                <a:spcPct val="100000"/>
              </a:lnSpc>
              <a:tabLst>
                <a:tab pos="0" algn="l"/>
              </a:tabLst>
            </a:pPr>
            <a:r>
              <a:rPr lang="en-US" sz="1100" b="1" strike="noStrike" spc="-1">
                <a:solidFill>
                  <a:srgbClr val="595959"/>
                </a:solidFill>
                <a:latin typeface="Google Sans"/>
                <a:ea typeface="Google Sans"/>
              </a:rPr>
              <a:t>Three logistic models were created without interaction terms and three models were created with interaction effects</a:t>
            </a:r>
            <a:r>
              <a:rPr lang="en-US" sz="1100" b="0" strike="noStrike" spc="-1">
                <a:solidFill>
                  <a:srgbClr val="595959"/>
                </a:solidFill>
                <a:latin typeface="Google Sans"/>
                <a:ea typeface="Google Sans"/>
              </a:rPr>
              <a:t>. The model with the best performance has interaction effects and the features satisfaction, tenure,</a:t>
            </a:r>
            <a:endParaRPr lang="en-US" sz="1100" b="0" strike="noStrike" spc="-1">
              <a:solidFill>
                <a:srgbClr val="000000"/>
              </a:solidFill>
              <a:latin typeface="Arial"/>
            </a:endParaRPr>
          </a:p>
          <a:p>
            <a:pPr>
              <a:lnSpc>
                <a:spcPct val="100000"/>
              </a:lnSpc>
              <a:tabLst>
                <a:tab pos="0" algn="l"/>
              </a:tabLst>
            </a:pPr>
            <a:r>
              <a:rPr lang="en-US" sz="1100" b="0" strike="noStrike" spc="-1">
                <a:solidFill>
                  <a:srgbClr val="595959"/>
                </a:solidFill>
                <a:latin typeface="Google Sans"/>
                <a:ea typeface="Google Sans"/>
              </a:rPr>
              <a:t>last evaluation score, number of projects and average monthly hours. To address imbalance in the data between those that left the company and those that didn’t, Synthetic Minority Oversampling Technique (SMOTE) and SMOTE variants were applied to the data and numerical weights were applied to the regression models.</a:t>
            </a:r>
            <a:endParaRPr lang="en-US" sz="1100" b="0" strike="noStrike" spc="-1">
              <a:solidFill>
                <a:srgbClr val="000000"/>
              </a:solidFill>
              <a:latin typeface="Arial"/>
            </a:endParaRPr>
          </a:p>
        </p:txBody>
      </p:sp>
      <p:sp>
        <p:nvSpPr>
          <p:cNvPr id="36" name="TextBox 35"/>
          <p:cNvSpPr txBox="1"/>
          <p:nvPr/>
        </p:nvSpPr>
        <p:spPr>
          <a:xfrm>
            <a:off x="0" y="5029199"/>
            <a:ext cx="4831644" cy="3290711"/>
          </a:xfrm>
          <a:prstGeom prst="rect">
            <a:avLst/>
          </a:prstGeom>
          <a:noFill/>
          <a:ln w="0">
            <a:noFill/>
          </a:ln>
        </p:spPr>
        <p:txBody>
          <a:bodyPr lIns="90000" tIns="45000" rIns="90000" bIns="45000" anchor="t">
            <a:noAutofit/>
          </a:bodyPr>
          <a:lstStyle/>
          <a:p>
            <a:pPr>
              <a:lnSpc>
                <a:spcPct val="100000"/>
              </a:lnSpc>
            </a:pPr>
            <a:r>
              <a:rPr lang="en-US" sz="1050" b="0" strike="noStrike" spc="-1" dirty="0">
                <a:solidFill>
                  <a:srgbClr val="000000"/>
                </a:solidFill>
                <a:latin typeface="Arial"/>
                <a:ea typeface="Linux Libertine G"/>
              </a:rPr>
              <a:t>2D ALE plots were made and insights on interaction effects were found. The plot to the right shows the interaction between number of projects and satisfaction level. Employees that had 5 to 7 projects and a satisfaction level of 0.6 or higher (0 to 1 scale) were much less likely to leave on average while those that had 5 to 7 projects but a satisfaction level of less than 0.25 were much more likely to leave on average. Employees with last evaluation scores of 0.7 or lower </a:t>
            </a:r>
            <a:r>
              <a:rPr lang="en-US" sz="1050" b="0" strike="noStrike" spc="-1" dirty="0">
                <a:solidFill>
                  <a:srgbClr val="000000"/>
                </a:solidFill>
                <a:latin typeface="Arial"/>
              </a:rPr>
              <a:t>(0 to 1 scale) and work more than 300 hours on average per month are much more likely to leave and those with evaluation scores greater than 0.7 and work more than 300 hours on average per month are much less likely to leave on average.</a:t>
            </a:r>
          </a:p>
          <a:p>
            <a:pPr>
              <a:lnSpc>
                <a:spcPct val="100000"/>
              </a:lnSpc>
            </a:pPr>
            <a:r>
              <a:rPr lang="en-US" sz="1050" b="0" strike="noStrike" spc="-1" dirty="0">
                <a:solidFill>
                  <a:srgbClr val="000000"/>
                </a:solidFill>
                <a:latin typeface="Arial"/>
              </a:rPr>
              <a:t>Among employees that have 5 to 7 projects and an evaluation score of 0.75 or higher are much less likely to leave while those with an evaluation score of 0.65 or lower are much more likely to leave. Among employees that have a tenure of greater than 5 years, those that work more than 270 hours on average per month are much less likely to leave and those that work less than 100 hours on average per month are much more likely to leave. Among employees with a satisfaction score less than 0.3, those with average monthly hours greater than 150 were much more likely to leave and those that worked less than 150 average monthly hours were much less likely to leave.</a:t>
            </a:r>
          </a:p>
        </p:txBody>
      </p:sp>
      <p:sp>
        <p:nvSpPr>
          <p:cNvPr id="37" name="TextBox 36"/>
          <p:cNvSpPr txBox="1"/>
          <p:nvPr/>
        </p:nvSpPr>
        <p:spPr>
          <a:xfrm>
            <a:off x="457200" y="8458200"/>
            <a:ext cx="7315200" cy="1600200"/>
          </a:xfrm>
          <a:prstGeom prst="rect">
            <a:avLst/>
          </a:prstGeom>
          <a:noFill/>
          <a:ln w="0">
            <a:noFill/>
          </a:ln>
        </p:spPr>
        <p:txBody>
          <a:bodyPr lIns="90000" tIns="45000" rIns="90000" bIns="45000" anchor="t">
            <a:noAutofit/>
          </a:bodyPr>
          <a:lstStyle/>
          <a:p>
            <a:r>
              <a:rPr lang="en-US" sz="1800" b="0" strike="noStrike" spc="-1" dirty="0">
                <a:solidFill>
                  <a:srgbClr val="000000"/>
                </a:solidFill>
                <a:latin typeface="Arial"/>
              </a:rPr>
              <a:t>                          </a:t>
            </a:r>
          </a:p>
          <a:p>
            <a:pPr marL="216000" indent="-216000">
              <a:buClr>
                <a:srgbClr val="000000"/>
              </a:buClr>
              <a:buSzPct val="45000"/>
              <a:buFont typeface="Wingdings" charset="2"/>
              <a:buChar char=""/>
            </a:pPr>
            <a:r>
              <a:rPr lang="en-US" sz="1100" b="1" strike="noStrike" spc="-1" dirty="0">
                <a:solidFill>
                  <a:srgbClr val="000000"/>
                </a:solidFill>
                <a:latin typeface="Arial"/>
              </a:rPr>
              <a:t>The model achieved a 93% AUC on the test data and I would recommend the model to be deployed</a:t>
            </a:r>
            <a:endParaRPr lang="en-US" sz="1100" b="0" strike="noStrike" spc="-1" dirty="0">
              <a:solidFill>
                <a:srgbClr val="000000"/>
              </a:solidFill>
              <a:latin typeface="Arial"/>
            </a:endParaRPr>
          </a:p>
          <a:p>
            <a:pPr marL="216000" indent="-216000">
              <a:buClr>
                <a:srgbClr val="000000"/>
              </a:buClr>
              <a:buSzPct val="45000"/>
              <a:buFont typeface="Wingdings" charset="2"/>
              <a:buChar char=""/>
            </a:pPr>
            <a:endParaRPr lang="en-US" sz="1100" b="0" strike="noStrike" spc="-1" dirty="0">
              <a:solidFill>
                <a:srgbClr val="000000"/>
              </a:solidFill>
              <a:latin typeface="Arial"/>
            </a:endParaRPr>
          </a:p>
          <a:p>
            <a:pPr marL="216000" indent="-216000">
              <a:buClr>
                <a:srgbClr val="000000"/>
              </a:buClr>
              <a:buSzPct val="45000"/>
              <a:buFont typeface="Wingdings" charset="2"/>
              <a:buChar char=""/>
            </a:pPr>
            <a:r>
              <a:rPr lang="en-US" sz="1100" b="1" strike="noStrike" spc="-1" dirty="0">
                <a:solidFill>
                  <a:srgbClr val="000000"/>
                </a:solidFill>
                <a:latin typeface="Arial"/>
              </a:rPr>
              <a:t>Additional explainable AI (XAI) techniques can be applied to gain further insights</a:t>
            </a:r>
            <a:endParaRPr lang="en-US" sz="11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498</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Google Sans</vt:lpstr>
      <vt:lpstr>Google Sans SemiBold</vt:lpstr>
      <vt:lpstr>Roboto</vt:lpstr>
      <vt:lpstr>Symbol</vt:lpstr>
      <vt:lpstr>Wingdings</vt:lpstr>
      <vt:lpstr>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Jonathan Fivelsdal</dc:creator>
  <dc:description/>
  <cp:lastModifiedBy>Jonathan Fivelsdal</cp:lastModifiedBy>
  <cp:revision>10</cp:revision>
  <dcterms:modified xsi:type="dcterms:W3CDTF">2024-12-06T01:19:40Z</dcterms:modified>
  <dc:language>en-US</dc:language>
</cp:coreProperties>
</file>