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1" r:id="rId2"/>
    <p:sldId id="262" r:id="rId3"/>
    <p:sldId id="285" r:id="rId4"/>
    <p:sldId id="286" r:id="rId5"/>
    <p:sldId id="287" r:id="rId6"/>
    <p:sldId id="263" r:id="rId7"/>
    <p:sldId id="264" r:id="rId8"/>
    <p:sldId id="265" r:id="rId9"/>
    <p:sldId id="272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66" y="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4E9B2-DCD7-B54F-A733-F4AC6CE3DDA8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6FDAA-8733-5C45-8A87-2005E4B18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18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17410" name="Shape 90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57676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17410" name="Shape 90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24676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17410" name="Shape 90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62073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17410" name="Shape 90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34344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17410" name="Shape 90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15361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17410" name="Shape 90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35843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17410" name="Shape 90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39626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17410" name="Shape 90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41331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17410" name="Shape 90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85149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17410" name="Shape 90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2367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6538-35CC-8F4F-AE8B-B87D04BC49BB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18E5-B6C2-D74B-ABC0-2B46E697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1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6538-35CC-8F4F-AE8B-B87D04BC49BB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18E5-B6C2-D74B-ABC0-2B46E697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8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6538-35CC-8F4F-AE8B-B87D04BC49BB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18E5-B6C2-D74B-ABC0-2B46E697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6538-35CC-8F4F-AE8B-B87D04BC49BB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18E5-B6C2-D74B-ABC0-2B46E697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83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6538-35CC-8F4F-AE8B-B87D04BC49BB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18E5-B6C2-D74B-ABC0-2B46E697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9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6538-35CC-8F4F-AE8B-B87D04BC49BB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18E5-B6C2-D74B-ABC0-2B46E697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7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6538-35CC-8F4F-AE8B-B87D04BC49BB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18E5-B6C2-D74B-ABC0-2B46E697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1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6538-35CC-8F4F-AE8B-B87D04BC49BB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18E5-B6C2-D74B-ABC0-2B46E697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1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6538-35CC-8F4F-AE8B-B87D04BC49BB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18E5-B6C2-D74B-ABC0-2B46E697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9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6538-35CC-8F4F-AE8B-B87D04BC49BB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18E5-B6C2-D74B-ABC0-2B46E697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4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6538-35CC-8F4F-AE8B-B87D04BC49BB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18E5-B6C2-D74B-ABC0-2B46E697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C6538-35CC-8F4F-AE8B-B87D04BC49BB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818E5-B6C2-D74B-ABC0-2B46E697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hape 87"/>
          <p:cNvSpPr txBox="1">
            <a:spLocks noGrp="1"/>
          </p:cNvSpPr>
          <p:nvPr>
            <p:ph type="body" idx="1"/>
          </p:nvPr>
        </p:nvSpPr>
        <p:spPr/>
        <p:txBody>
          <a:bodyPr tIns="45700" bIns="45700">
            <a:norm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marL="857250" indent="-4572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Clr>
                <a:srgbClr val="000000"/>
              </a:buClr>
              <a:buAutoNum type="arabicPeriod"/>
            </a:pPr>
            <a:r>
              <a:rPr lang="en-US" sz="3200" dirty="0" smtClean="0">
                <a:latin typeface="Calibri" charset="0"/>
                <a:cs typeface="Calibri" charset="0"/>
                <a:sym typeface="Calibri" charset="0"/>
              </a:rPr>
              <a:t>Given 2N socks, N pairs possible</a:t>
            </a:r>
            <a:endParaRPr lang="en-US" sz="3200" dirty="0" smtClean="0">
              <a:latin typeface="Calibri" charset="0"/>
              <a:cs typeface="Calibri" charset="0"/>
              <a:sym typeface="Calibri" charset="0"/>
            </a:endParaRPr>
          </a:p>
          <a:p>
            <a:pPr marL="514350" indent="-514350" eaLnBrk="1" hangingPunct="1">
              <a:spcBef>
                <a:spcPct val="0"/>
              </a:spcBef>
              <a:buClr>
                <a:srgbClr val="000000"/>
              </a:buClr>
              <a:buAutoNum type="arabicPeriod"/>
            </a:pPr>
            <a:r>
              <a:rPr lang="en-US" sz="3200" dirty="0" smtClean="0">
                <a:latin typeface="Calibri" charset="0"/>
                <a:cs typeface="Calibri" charset="0"/>
                <a:sym typeface="Calibri" charset="0"/>
              </a:rPr>
              <a:t>Grab one sock from the </a:t>
            </a:r>
            <a:r>
              <a:rPr lang="en-US" sz="3200" dirty="0" smtClean="0">
                <a:latin typeface="Calibri" charset="0"/>
                <a:cs typeface="Calibri" charset="0"/>
                <a:sym typeface="Calibri" charset="0"/>
              </a:rPr>
              <a:t>pile (1 move)</a:t>
            </a:r>
            <a:endParaRPr lang="en-US" sz="3200" dirty="0" smtClean="0">
              <a:latin typeface="Calibri" charset="0"/>
              <a:cs typeface="Calibri" charset="0"/>
              <a:sym typeface="Calibri" charset="0"/>
            </a:endParaRPr>
          </a:p>
          <a:p>
            <a:pPr marL="514350" indent="-514350" eaLnBrk="1" hangingPunct="1">
              <a:spcBef>
                <a:spcPct val="0"/>
              </a:spcBef>
              <a:buClr>
                <a:srgbClr val="000000"/>
              </a:buClr>
              <a:buAutoNum type="arabicPeriod"/>
            </a:pPr>
            <a:r>
              <a:rPr lang="en-US" sz="3200" dirty="0" smtClean="0">
                <a:latin typeface="Calibri" charset="0"/>
                <a:cs typeface="Calibri" charset="0"/>
                <a:sym typeface="Calibri" charset="0"/>
              </a:rPr>
              <a:t>Grab another sock from the </a:t>
            </a:r>
            <a:r>
              <a:rPr lang="en-US" sz="3200" dirty="0" smtClean="0">
                <a:latin typeface="Calibri" charset="0"/>
                <a:cs typeface="Calibri" charset="0"/>
                <a:sym typeface="Calibri" charset="0"/>
              </a:rPr>
              <a:t>pile (2 moves)</a:t>
            </a:r>
            <a:endParaRPr lang="en-US" sz="3200" dirty="0" smtClean="0">
              <a:latin typeface="Calibri" charset="0"/>
              <a:cs typeface="Calibri" charset="0"/>
              <a:sym typeface="Calibri" charset="0"/>
            </a:endParaRPr>
          </a:p>
          <a:p>
            <a:pPr marL="514350" indent="-514350" eaLnBrk="1" hangingPunct="1">
              <a:spcBef>
                <a:spcPct val="0"/>
              </a:spcBef>
              <a:buClr>
                <a:srgbClr val="000000"/>
              </a:buClr>
              <a:buAutoNum type="arabicPeriod"/>
            </a:pPr>
            <a:r>
              <a:rPr lang="en-US" sz="3200" dirty="0" smtClean="0">
                <a:latin typeface="Calibri" charset="0"/>
                <a:cs typeface="Calibri" charset="0"/>
                <a:sym typeface="Calibri" charset="0"/>
              </a:rPr>
              <a:t>Compare two </a:t>
            </a:r>
            <a:r>
              <a:rPr lang="en-US" sz="3200" dirty="0" smtClean="0">
                <a:latin typeface="Calibri" charset="0"/>
                <a:cs typeface="Calibri" charset="0"/>
                <a:sym typeface="Calibri" charset="0"/>
              </a:rPr>
              <a:t>socks</a:t>
            </a:r>
            <a:endParaRPr lang="en-US" sz="3200" dirty="0" smtClean="0">
              <a:latin typeface="Calibri" charset="0"/>
              <a:cs typeface="Calibri" charset="0"/>
              <a:sym typeface="Calibri" charset="0"/>
            </a:endParaRPr>
          </a:p>
          <a:p>
            <a:pPr marL="1028700" lvl="1" indent="-514350">
              <a:spcBef>
                <a:spcPct val="0"/>
              </a:spcBef>
              <a:buClr>
                <a:srgbClr val="000000"/>
              </a:buClr>
              <a:buAutoNum type="arabicParenR"/>
            </a:pPr>
            <a:r>
              <a:rPr lang="en-US" sz="3200" dirty="0" smtClean="0">
                <a:latin typeface="Calibri" charset="0"/>
                <a:cs typeface="Calibri" charset="0"/>
                <a:sym typeface="Calibri" charset="0"/>
              </a:rPr>
              <a:t>If they match</a:t>
            </a:r>
            <a:r>
              <a:rPr lang="en-US" sz="3200" dirty="0" smtClean="0">
                <a:latin typeface="Calibri" charset="0"/>
                <a:cs typeface="Calibri" charset="0"/>
                <a:sym typeface="Calibri" charset="0"/>
              </a:rPr>
              <a:t>, take out of pile</a:t>
            </a:r>
            <a:endParaRPr lang="en-US" sz="3200" dirty="0" smtClean="0">
              <a:latin typeface="Calibri" charset="0"/>
              <a:cs typeface="Calibri" charset="0"/>
              <a:sym typeface="Calibri" charset="0"/>
            </a:endParaRPr>
          </a:p>
          <a:p>
            <a:pPr marL="1028700" lvl="1" indent="-514350">
              <a:spcBef>
                <a:spcPct val="0"/>
              </a:spcBef>
              <a:buClr>
                <a:srgbClr val="000000"/>
              </a:buClr>
              <a:buAutoNum type="arabicParenR"/>
            </a:pPr>
            <a:r>
              <a:rPr lang="en-US" sz="3200" dirty="0" smtClean="0">
                <a:latin typeface="Calibri" charset="0"/>
                <a:cs typeface="Calibri" charset="0"/>
                <a:sym typeface="Calibri" charset="0"/>
              </a:rPr>
              <a:t>If they do not match, put both back into the </a:t>
            </a:r>
            <a:r>
              <a:rPr lang="en-US" sz="3200" dirty="0" smtClean="0">
                <a:latin typeface="Calibri" charset="0"/>
                <a:cs typeface="Calibri" charset="0"/>
                <a:sym typeface="Calibri" charset="0"/>
              </a:rPr>
              <a:t>pile</a:t>
            </a:r>
            <a:endParaRPr lang="en-US" sz="3200" dirty="0" smtClean="0">
              <a:latin typeface="Calibri" charset="0"/>
              <a:cs typeface="Calibri" charset="0"/>
              <a:sym typeface="Calibri" charset="0"/>
            </a:endParaRPr>
          </a:p>
          <a:p>
            <a:pPr marL="514350" indent="-514350" eaLnBrk="1" hangingPunct="1">
              <a:spcBef>
                <a:spcPct val="0"/>
              </a:spcBef>
              <a:buClr>
                <a:srgbClr val="000000"/>
              </a:buClr>
              <a:buAutoNum type="arabicPeriod"/>
            </a:pPr>
            <a:endParaRPr lang="en-US" sz="3200" dirty="0" smtClean="0">
              <a:latin typeface="Calibri" charset="0"/>
              <a:cs typeface="Calibri" charset="0"/>
              <a:sym typeface="Calibri" charset="0"/>
            </a:endParaRPr>
          </a:p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endParaRPr lang="en-US" sz="3200" dirty="0"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Lecture 2 | 1 Sept 2016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Sorting </a:t>
            </a:r>
            <a:r>
              <a:rPr lang="en-US" dirty="0" smtClean="0"/>
              <a:t>Socks: </a:t>
            </a:r>
            <a:r>
              <a:rPr lang="en-US" dirty="0" err="1" smtClean="0"/>
              <a:t>Sol’n</a:t>
            </a:r>
            <a:r>
              <a:rPr lang="en-US" dirty="0" smtClean="0"/>
              <a:t> </a:t>
            </a:r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862450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hape 87"/>
          <p:cNvSpPr txBox="1">
            <a:spLocks noGrp="1"/>
          </p:cNvSpPr>
          <p:nvPr>
            <p:ph type="body" idx="1"/>
          </p:nvPr>
        </p:nvSpPr>
        <p:spPr/>
        <p:txBody>
          <a:bodyPr tIns="45700" bIns="45700">
            <a:norm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marL="857250" indent="-4572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</a:pPr>
            <a:r>
              <a:rPr lang="en-US" sz="3200" dirty="0" smtClean="0">
                <a:latin typeface="Calibri" charset="0"/>
                <a:cs typeface="Calibri" charset="0"/>
                <a:sym typeface="Calibri" charset="0"/>
              </a:rPr>
              <a:t>Minimum # of moves:</a:t>
            </a:r>
          </a:p>
          <a:p>
            <a:pPr>
              <a:spcBef>
                <a:spcPct val="0"/>
              </a:spcBef>
              <a:buClr>
                <a:srgbClr val="000000"/>
              </a:buClr>
            </a:pPr>
            <a:endParaRPr lang="en-US" sz="3200" dirty="0" smtClean="0">
              <a:latin typeface="Calibri" charset="0"/>
              <a:cs typeface="Calibri" charset="0"/>
              <a:sym typeface="Calibri" charset="0"/>
            </a:endParaRPr>
          </a:p>
          <a:p>
            <a:pPr>
              <a:spcBef>
                <a:spcPct val="0"/>
              </a:spcBef>
              <a:buClr>
                <a:srgbClr val="000000"/>
              </a:buClr>
            </a:pPr>
            <a:r>
              <a:rPr lang="en-US" sz="3200" dirty="0" smtClean="0">
                <a:latin typeface="Calibri" charset="0"/>
                <a:cs typeface="Calibri" charset="0"/>
                <a:sym typeface="Calibri" charset="0"/>
              </a:rPr>
              <a:t>Maximum # of moves:</a:t>
            </a:r>
          </a:p>
          <a:p>
            <a:pPr>
              <a:spcBef>
                <a:spcPct val="0"/>
              </a:spcBef>
              <a:buClr>
                <a:srgbClr val="000000"/>
              </a:buClr>
            </a:pPr>
            <a:endParaRPr lang="en-US" sz="3200" dirty="0" smtClean="0">
              <a:latin typeface="Calibri" charset="0"/>
              <a:cs typeface="Calibri" charset="0"/>
              <a:sym typeface="Calibri" charset="0"/>
            </a:endParaRPr>
          </a:p>
          <a:p>
            <a:pPr>
              <a:spcBef>
                <a:spcPct val="0"/>
              </a:spcBef>
              <a:buClr>
                <a:srgbClr val="000000"/>
              </a:buClr>
            </a:pPr>
            <a:r>
              <a:rPr lang="en-US" sz="3200" dirty="0" smtClean="0">
                <a:latin typeface="Calibri" charset="0"/>
                <a:cs typeface="Calibri" charset="0"/>
                <a:sym typeface="Calibri" charset="0"/>
              </a:rPr>
              <a:t>Average # of moves:</a:t>
            </a:r>
          </a:p>
          <a:p>
            <a:pPr marL="0" indent="0">
              <a:spcBef>
                <a:spcPct val="0"/>
              </a:spcBef>
              <a:buClr>
                <a:srgbClr val="000000"/>
              </a:buClr>
              <a:buNone/>
            </a:pPr>
            <a:endParaRPr lang="en-US" sz="3200" dirty="0">
              <a:latin typeface="Calibri" charset="0"/>
              <a:cs typeface="Calibri" charset="0"/>
              <a:sym typeface="Calibri" charset="0"/>
            </a:endParaRPr>
          </a:p>
          <a:p>
            <a:pPr marL="0" indent="0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sz="3200" dirty="0" smtClean="0">
                <a:latin typeface="Calibri" charset="0"/>
                <a:cs typeface="Calibri" charset="0"/>
                <a:sym typeface="Calibri" charset="0"/>
              </a:rPr>
              <a:t>Now comparison is harder. The more space we use on the bed, the harder it is to compare socks.</a:t>
            </a:r>
            <a:endParaRPr lang="en-US" sz="3200" dirty="0"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Socks: Solution </a:t>
            </a:r>
            <a:r>
              <a:rPr lang="en-US" dirty="0" smtClean="0"/>
              <a:t>3(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518" y="1778644"/>
            <a:ext cx="622300" cy="33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398" y="2766478"/>
            <a:ext cx="622300" cy="33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368" y="3754312"/>
            <a:ext cx="6223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4663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hape 87"/>
          <p:cNvSpPr txBox="1">
            <a:spLocks noGrp="1"/>
          </p:cNvSpPr>
          <p:nvPr>
            <p:ph type="body" idx="1"/>
          </p:nvPr>
        </p:nvSpPr>
        <p:spPr>
          <a:xfrm>
            <a:off x="457200" y="637236"/>
            <a:ext cx="8229600" cy="4525963"/>
          </a:xfrm>
        </p:spPr>
        <p:txBody>
          <a:bodyPr tIns="45700" bIns="45700">
            <a:norm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marL="857250" indent="-4572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marL="0" indent="0">
              <a:spcBef>
                <a:spcPct val="0"/>
              </a:spcBef>
              <a:buClr>
                <a:srgbClr val="000000"/>
              </a:buClr>
              <a:buNone/>
            </a:pPr>
            <a:endParaRPr lang="en-US" sz="3200" dirty="0" smtClean="0">
              <a:latin typeface="Calibri" charset="0"/>
              <a:cs typeface="Calibri" charset="0"/>
              <a:sym typeface="Calibri" charset="0"/>
            </a:endParaRPr>
          </a:p>
          <a:p>
            <a:pPr marL="0" indent="0">
              <a:spcBef>
                <a:spcPct val="0"/>
              </a:spcBef>
              <a:buClr>
                <a:srgbClr val="000000"/>
              </a:buClr>
              <a:buNone/>
            </a:pPr>
            <a:endParaRPr lang="en-US" sz="3200" dirty="0" smtClean="0">
              <a:latin typeface="Calibri" charset="0"/>
              <a:cs typeface="Calibri" charset="0"/>
              <a:sym typeface="Calibri" charset="0"/>
            </a:endParaRPr>
          </a:p>
          <a:p>
            <a:pPr>
              <a:spcBef>
                <a:spcPct val="0"/>
              </a:spcBef>
              <a:buClr>
                <a:srgbClr val="000000"/>
              </a:buClr>
            </a:pPr>
            <a:r>
              <a:rPr lang="en-US" sz="3200" dirty="0" smtClean="0">
                <a:latin typeface="Calibri" charset="0"/>
                <a:cs typeface="Calibri" charset="0"/>
                <a:sym typeface="Calibri" charset="0"/>
              </a:rPr>
              <a:t>Minimum # of moves</a:t>
            </a:r>
            <a:r>
              <a:rPr lang="en-US" sz="3200" dirty="0" smtClean="0">
                <a:latin typeface="Calibri" charset="0"/>
                <a:cs typeface="Calibri" charset="0"/>
                <a:sym typeface="Calibri" charset="0"/>
              </a:rPr>
              <a:t>:</a:t>
            </a:r>
          </a:p>
          <a:p>
            <a:pPr lvl="1">
              <a:spcBef>
                <a:spcPct val="0"/>
              </a:spcBef>
              <a:buClr>
                <a:srgbClr val="000000"/>
              </a:buClr>
            </a:pPr>
            <a:r>
              <a:rPr lang="en-US" sz="3200" dirty="0" smtClean="0">
                <a:latin typeface="Calibri" charset="0"/>
                <a:cs typeface="Calibri" charset="0"/>
                <a:sym typeface="Calibri" charset="0"/>
              </a:rPr>
              <a:t>After each round of pulling 2 socks (2N moves for 2N socks) we got lucky and all are sorted</a:t>
            </a:r>
            <a:endParaRPr lang="en-US" sz="3200" dirty="0" smtClean="0">
              <a:latin typeface="Calibri" charset="0"/>
              <a:cs typeface="Calibri" charset="0"/>
              <a:sym typeface="Calibri" charset="0"/>
            </a:endParaRPr>
          </a:p>
          <a:p>
            <a:pPr>
              <a:spcBef>
                <a:spcPct val="0"/>
              </a:spcBef>
              <a:buClr>
                <a:srgbClr val="000000"/>
              </a:buClr>
            </a:pPr>
            <a:r>
              <a:rPr lang="en-US" sz="3200" dirty="0" smtClean="0">
                <a:latin typeface="Calibri" charset="0"/>
                <a:cs typeface="Calibri" charset="0"/>
                <a:sym typeface="Calibri" charset="0"/>
              </a:rPr>
              <a:t>Maximum # of moves: </a:t>
            </a:r>
          </a:p>
          <a:p>
            <a:pPr lvl="1">
              <a:spcBef>
                <a:spcPct val="0"/>
              </a:spcBef>
              <a:buClr>
                <a:srgbClr val="000000"/>
              </a:buClr>
            </a:pPr>
            <a:r>
              <a:rPr lang="en-US" sz="3200" dirty="0" smtClean="0">
                <a:latin typeface="Calibri" charset="0"/>
                <a:cs typeface="Calibri" charset="0"/>
                <a:sym typeface="Calibri" charset="0"/>
              </a:rPr>
              <a:t>We get unlucky and never find a match</a:t>
            </a:r>
            <a:endParaRPr lang="en-US" sz="3200" dirty="0"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Socks: Solution 1(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02000" y="3763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518" y="2735118"/>
            <a:ext cx="622300" cy="330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118" y="4736648"/>
            <a:ext cx="4191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862450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hape 87"/>
          <p:cNvSpPr txBox="1">
            <a:spLocks noGrp="1"/>
          </p:cNvSpPr>
          <p:nvPr>
            <p:ph type="body" idx="1"/>
          </p:nvPr>
        </p:nvSpPr>
        <p:spPr/>
        <p:txBody>
          <a:bodyPr tIns="45700" bIns="45700">
            <a:norm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marL="857250" indent="-4572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</a:pPr>
            <a:r>
              <a:rPr lang="en-US" sz="3200" dirty="0" smtClean="0">
                <a:latin typeface="Calibri" charset="0"/>
                <a:cs typeface="Calibri" charset="0"/>
                <a:sym typeface="Calibri" charset="0"/>
              </a:rPr>
              <a:t>Average # moves</a:t>
            </a:r>
            <a:r>
              <a:rPr lang="en-US" sz="3200" dirty="0" smtClean="0">
                <a:latin typeface="Calibri" charset="0"/>
                <a:cs typeface="Calibri" charset="0"/>
                <a:sym typeface="Calibri" charset="0"/>
              </a:rPr>
              <a:t>?</a:t>
            </a:r>
          </a:p>
          <a:p>
            <a:pPr lvl="1">
              <a:spcBef>
                <a:spcPct val="0"/>
              </a:spcBef>
              <a:buClr>
                <a:srgbClr val="000000"/>
              </a:buClr>
            </a:pPr>
            <a:r>
              <a:rPr lang="en-US" sz="3200" dirty="0" smtClean="0">
                <a:latin typeface="Calibri" charset="0"/>
                <a:cs typeface="Calibri" charset="0"/>
                <a:sym typeface="Calibri" charset="0"/>
              </a:rPr>
              <a:t>Probability that the first 2 pulled match:</a:t>
            </a:r>
            <a:endParaRPr lang="en-US" sz="3200" dirty="0">
              <a:latin typeface="Calibri" charset="0"/>
              <a:cs typeface="Calibri" charset="0"/>
              <a:sym typeface="Calibri" charset="0"/>
            </a:endParaRPr>
          </a:p>
          <a:p>
            <a:pPr marL="0" indent="0">
              <a:spcBef>
                <a:spcPct val="0"/>
              </a:spcBef>
              <a:buClr>
                <a:srgbClr val="000000"/>
              </a:buClr>
              <a:buNone/>
            </a:pPr>
            <a:endParaRPr lang="en-US" sz="3200" dirty="0"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Socks: Solution 1(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988" y="3658296"/>
            <a:ext cx="1955800" cy="939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5138" y="2538268"/>
            <a:ext cx="5473700" cy="939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400" y="5355936"/>
            <a:ext cx="75692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64263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Socks: Solution 1(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82" y="3649517"/>
            <a:ext cx="3911600" cy="469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100" y="1648548"/>
            <a:ext cx="5588000" cy="939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700" y="2836719"/>
            <a:ext cx="7594600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565" y="4943767"/>
            <a:ext cx="3835400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008" y="4247577"/>
            <a:ext cx="72771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44171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hape 87"/>
          <p:cNvSpPr txBox="1">
            <a:spLocks noGrp="1"/>
          </p:cNvSpPr>
          <p:nvPr>
            <p:ph type="body" idx="1"/>
          </p:nvPr>
        </p:nvSpPr>
        <p:spPr/>
        <p:txBody>
          <a:bodyPr tIns="45700" bIns="45700">
            <a:norm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marL="857250" indent="-4572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marL="0" indent="0">
              <a:spcBef>
                <a:spcPct val="0"/>
              </a:spcBef>
              <a:buClr>
                <a:srgbClr val="000000"/>
              </a:buClr>
              <a:buNone/>
            </a:pPr>
            <a:endParaRPr lang="en-US" sz="3200" dirty="0" smtClean="0">
              <a:latin typeface="Calibri" charset="0"/>
              <a:cs typeface="Calibri" charset="0"/>
              <a:sym typeface="Calibri" charset="0"/>
            </a:endParaRPr>
          </a:p>
          <a:p>
            <a:pPr marL="0" indent="0">
              <a:spcBef>
                <a:spcPct val="0"/>
              </a:spcBef>
              <a:buClr>
                <a:srgbClr val="000000"/>
              </a:buClr>
              <a:buNone/>
            </a:pPr>
            <a:endParaRPr lang="en-US" sz="3200" dirty="0"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Socks: Solution 1(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300" y="1917700"/>
            <a:ext cx="6121400" cy="469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1300" y="2537113"/>
            <a:ext cx="5664200" cy="46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1300" y="3187700"/>
            <a:ext cx="6642100" cy="469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1300" y="3777673"/>
            <a:ext cx="1828800" cy="41910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6349456" y="4579714"/>
            <a:ext cx="1426667" cy="1376277"/>
            <a:chOff x="5513892" y="4323829"/>
            <a:chExt cx="691962" cy="629258"/>
          </a:xfrm>
        </p:grpSpPr>
        <p:grpSp>
          <p:nvGrpSpPr>
            <p:cNvPr id="14" name="Group 13"/>
            <p:cNvGrpSpPr/>
            <p:nvPr/>
          </p:nvGrpSpPr>
          <p:grpSpPr>
            <a:xfrm>
              <a:off x="5513892" y="4323829"/>
              <a:ext cx="674077" cy="274454"/>
              <a:chOff x="5513892" y="4323829"/>
              <a:chExt cx="674077" cy="274454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5513892" y="4329711"/>
                <a:ext cx="292365" cy="268572"/>
                <a:chOff x="5513892" y="4329711"/>
                <a:chExt cx="292365" cy="268572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5513892" y="4337075"/>
                  <a:ext cx="92931" cy="7744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5713326" y="4520835"/>
                  <a:ext cx="92931" cy="7744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520810" y="4516435"/>
                  <a:ext cx="92931" cy="7744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5706846" y="4329711"/>
                  <a:ext cx="92931" cy="7744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5895604" y="4323829"/>
                <a:ext cx="292365" cy="268572"/>
                <a:chOff x="5513892" y="4329711"/>
                <a:chExt cx="292365" cy="268572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5513892" y="4337075"/>
                  <a:ext cx="92931" cy="7744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5713326" y="4520835"/>
                  <a:ext cx="92931" cy="7744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520810" y="4516435"/>
                  <a:ext cx="92931" cy="7744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5706846" y="4329711"/>
                  <a:ext cx="92931" cy="7744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5531777" y="4678633"/>
              <a:ext cx="674077" cy="274454"/>
              <a:chOff x="5513892" y="4323829"/>
              <a:chExt cx="674077" cy="274454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5513892" y="4329711"/>
                <a:ext cx="292365" cy="268572"/>
                <a:chOff x="5513892" y="4329711"/>
                <a:chExt cx="292365" cy="268572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513892" y="4337075"/>
                  <a:ext cx="92931" cy="7744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5713326" y="4520835"/>
                  <a:ext cx="92931" cy="7744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5520810" y="4516435"/>
                  <a:ext cx="92931" cy="7744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5706846" y="4329711"/>
                  <a:ext cx="92931" cy="7744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5895604" y="4323829"/>
                <a:ext cx="292365" cy="268572"/>
                <a:chOff x="5513892" y="4329711"/>
                <a:chExt cx="292365" cy="268572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5513892" y="4337075"/>
                  <a:ext cx="92931" cy="7744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5713326" y="4520835"/>
                  <a:ext cx="92931" cy="7744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5520810" y="4516435"/>
                  <a:ext cx="92931" cy="7744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5706846" y="4329711"/>
                  <a:ext cx="92931" cy="7744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cxnSp>
        <p:nvCxnSpPr>
          <p:cNvPr id="16391" name="Straight Connector 16390"/>
          <p:cNvCxnSpPr/>
          <p:nvPr/>
        </p:nvCxnSpPr>
        <p:spPr>
          <a:xfrm>
            <a:off x="6271068" y="5668685"/>
            <a:ext cx="352485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239712" y="5267853"/>
            <a:ext cx="896746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209784" y="4827488"/>
            <a:ext cx="1257950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623553" y="5668685"/>
            <a:ext cx="0" cy="305078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136458" y="5267853"/>
            <a:ext cx="0" cy="705632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443304" y="4796128"/>
            <a:ext cx="0" cy="1114355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491130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hape 87"/>
          <p:cNvSpPr txBox="1">
            <a:spLocks noGrp="1"/>
          </p:cNvSpPr>
          <p:nvPr>
            <p:ph type="body" idx="1"/>
          </p:nvPr>
        </p:nvSpPr>
        <p:spPr/>
        <p:txBody>
          <a:bodyPr tIns="45700" bIns="45700">
            <a:norm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marL="857250" indent="-4572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Clr>
                <a:srgbClr val="000000"/>
              </a:buClr>
              <a:buAutoNum type="arabicPeriod"/>
            </a:pPr>
            <a:r>
              <a:rPr lang="en-US" sz="3200" dirty="0" smtClean="0">
                <a:latin typeface="Calibri" charset="0"/>
                <a:cs typeface="Calibri" charset="0"/>
                <a:sym typeface="Calibri" charset="0"/>
              </a:rPr>
              <a:t>Grab one sock</a:t>
            </a:r>
            <a:r>
              <a:rPr lang="en-US" sz="3200" dirty="0">
                <a:latin typeface="Calibri" charset="0"/>
                <a:cs typeface="Calibri" charset="0"/>
                <a:sym typeface="Calibri" charset="0"/>
              </a:rPr>
              <a:t> </a:t>
            </a:r>
            <a:r>
              <a:rPr lang="en-US" sz="3200" dirty="0" smtClean="0">
                <a:latin typeface="Calibri" charset="0"/>
                <a:cs typeface="Calibri" charset="0"/>
                <a:sym typeface="Calibri" charset="0"/>
              </a:rPr>
              <a:t>and put it on </a:t>
            </a:r>
            <a:r>
              <a:rPr lang="en-US" sz="3200" dirty="0" smtClean="0">
                <a:latin typeface="Calibri" charset="0"/>
                <a:cs typeface="Calibri" charset="0"/>
                <a:sym typeface="Calibri" charset="0"/>
              </a:rPr>
              <a:t>bed</a:t>
            </a:r>
            <a:endParaRPr lang="en-US" sz="3200" dirty="0" smtClean="0">
              <a:latin typeface="Calibri" charset="0"/>
              <a:cs typeface="Calibri" charset="0"/>
              <a:sym typeface="Calibri" charset="0"/>
            </a:endParaRPr>
          </a:p>
          <a:p>
            <a:pPr marL="514350" indent="-514350" eaLnBrk="1" hangingPunct="1">
              <a:spcBef>
                <a:spcPct val="0"/>
              </a:spcBef>
              <a:buClr>
                <a:srgbClr val="000000"/>
              </a:buClr>
              <a:buAutoNum type="arabicPeriod"/>
            </a:pPr>
            <a:r>
              <a:rPr lang="en-US" sz="3200" dirty="0" smtClean="0">
                <a:latin typeface="Calibri" charset="0"/>
                <a:cs typeface="Calibri" charset="0"/>
                <a:sym typeface="Calibri" charset="0"/>
              </a:rPr>
              <a:t>Grab another </a:t>
            </a:r>
            <a:r>
              <a:rPr lang="en-US" sz="3200" dirty="0" smtClean="0">
                <a:latin typeface="Calibri" charset="0"/>
                <a:cs typeface="Calibri" charset="0"/>
                <a:sym typeface="Calibri" charset="0"/>
              </a:rPr>
              <a:t>sock</a:t>
            </a:r>
            <a:endParaRPr lang="en-US" sz="3200" dirty="0" smtClean="0">
              <a:latin typeface="Calibri" charset="0"/>
              <a:cs typeface="Calibri" charset="0"/>
              <a:sym typeface="Calibri" charset="0"/>
            </a:endParaRPr>
          </a:p>
          <a:p>
            <a:pPr marL="514350" indent="-514350" eaLnBrk="1" hangingPunct="1">
              <a:spcBef>
                <a:spcPct val="0"/>
              </a:spcBef>
              <a:buClr>
                <a:srgbClr val="000000"/>
              </a:buClr>
              <a:buAutoNum type="arabicPeriod"/>
            </a:pPr>
            <a:r>
              <a:rPr lang="en-US" sz="3200" dirty="0" smtClean="0">
                <a:latin typeface="Calibri" charset="0"/>
                <a:cs typeface="Calibri" charset="0"/>
                <a:sym typeface="Calibri" charset="0"/>
              </a:rPr>
              <a:t>Scan all socks currently on </a:t>
            </a:r>
            <a:r>
              <a:rPr lang="en-US" sz="3200" dirty="0" smtClean="0">
                <a:latin typeface="Calibri" charset="0"/>
                <a:cs typeface="Calibri" charset="0"/>
                <a:sym typeface="Calibri" charset="0"/>
              </a:rPr>
              <a:t>the bed and search for a </a:t>
            </a:r>
            <a:r>
              <a:rPr lang="en-US" sz="3200" dirty="0" smtClean="0">
                <a:latin typeface="Calibri" charset="0"/>
                <a:cs typeface="Calibri" charset="0"/>
                <a:sym typeface="Calibri" charset="0"/>
              </a:rPr>
              <a:t>match</a:t>
            </a:r>
            <a:endParaRPr lang="en-US" sz="3200" dirty="0" smtClean="0">
              <a:latin typeface="Calibri" charset="0"/>
              <a:cs typeface="Calibri" charset="0"/>
              <a:sym typeface="Calibri" charset="0"/>
            </a:endParaRP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Tx/>
              <a:buChar char="-"/>
            </a:pPr>
            <a:r>
              <a:rPr lang="en-US" sz="3200" dirty="0" smtClean="0">
                <a:latin typeface="Calibri" charset="0"/>
                <a:cs typeface="Calibri" charset="0"/>
                <a:sym typeface="Calibri" charset="0"/>
              </a:rPr>
              <a:t>If a match is found, remove them from the </a:t>
            </a:r>
            <a:r>
              <a:rPr lang="en-US" sz="3200" dirty="0" smtClean="0">
                <a:latin typeface="Calibri" charset="0"/>
                <a:cs typeface="Calibri" charset="0"/>
                <a:sym typeface="Calibri" charset="0"/>
              </a:rPr>
              <a:t>bed</a:t>
            </a:r>
            <a:endParaRPr lang="en-US" sz="3200" dirty="0" smtClean="0">
              <a:latin typeface="Calibri" charset="0"/>
              <a:cs typeface="Calibri" charset="0"/>
              <a:sym typeface="Calibri" charset="0"/>
            </a:endParaRP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Tx/>
              <a:buChar char="-"/>
            </a:pPr>
            <a:r>
              <a:rPr lang="en-US" sz="3200" dirty="0" smtClean="0">
                <a:latin typeface="Calibri" charset="0"/>
                <a:cs typeface="Calibri" charset="0"/>
                <a:sym typeface="Calibri" charset="0"/>
              </a:rPr>
              <a:t>If a match is not found, </a:t>
            </a:r>
            <a:r>
              <a:rPr lang="en-US" sz="3200" dirty="0" smtClean="0">
                <a:latin typeface="Calibri" charset="0"/>
                <a:cs typeface="Calibri" charset="0"/>
                <a:sym typeface="Calibri" charset="0"/>
              </a:rPr>
              <a:t>put pulled sock on the bed</a:t>
            </a:r>
            <a:endParaRPr lang="en-US" sz="3200" dirty="0" smtClean="0">
              <a:latin typeface="Calibri" charset="0"/>
              <a:cs typeface="Calibri" charset="0"/>
              <a:sym typeface="Calibri" charset="0"/>
            </a:endParaRPr>
          </a:p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endParaRPr lang="en-US" sz="3200" dirty="0" smtClean="0"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Socks: Solution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862450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hape 87"/>
          <p:cNvSpPr txBox="1">
            <a:spLocks noGrp="1"/>
          </p:cNvSpPr>
          <p:nvPr>
            <p:ph type="body" idx="1"/>
          </p:nvPr>
        </p:nvSpPr>
        <p:spPr/>
        <p:txBody>
          <a:bodyPr tIns="45700" bIns="45700">
            <a:norm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marL="857250" indent="-4572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</a:pPr>
            <a:endParaRPr lang="en-US" sz="3200" dirty="0" smtClean="0">
              <a:latin typeface="Calibri" charset="0"/>
              <a:cs typeface="Calibri" charset="0"/>
              <a:sym typeface="Calibri" charset="0"/>
            </a:endParaRPr>
          </a:p>
          <a:p>
            <a:pPr marL="0" indent="0">
              <a:spcBef>
                <a:spcPct val="0"/>
              </a:spcBef>
              <a:buClr>
                <a:srgbClr val="000000"/>
              </a:buClr>
              <a:buNone/>
            </a:pPr>
            <a:endParaRPr lang="en-US" sz="3200" dirty="0" smtClean="0">
              <a:latin typeface="Calibri" charset="0"/>
              <a:cs typeface="Calibri" charset="0"/>
              <a:sym typeface="Calibri" charset="0"/>
            </a:endParaRPr>
          </a:p>
          <a:p>
            <a:pPr>
              <a:spcBef>
                <a:spcPct val="0"/>
              </a:spcBef>
              <a:buClr>
                <a:srgbClr val="000000"/>
              </a:buClr>
            </a:pPr>
            <a:r>
              <a:rPr lang="en-US" sz="3200" dirty="0" smtClean="0">
                <a:latin typeface="Calibri" charset="0"/>
                <a:cs typeface="Calibri" charset="0"/>
                <a:sym typeface="Calibri" charset="0"/>
              </a:rPr>
              <a:t>Minimum # of moves:</a:t>
            </a:r>
          </a:p>
          <a:p>
            <a:pPr>
              <a:spcBef>
                <a:spcPct val="0"/>
              </a:spcBef>
              <a:buClr>
                <a:srgbClr val="000000"/>
              </a:buClr>
            </a:pPr>
            <a:endParaRPr lang="en-US" sz="3200" dirty="0" smtClean="0">
              <a:latin typeface="Calibri" charset="0"/>
              <a:cs typeface="Calibri" charset="0"/>
              <a:sym typeface="Calibri" charset="0"/>
            </a:endParaRPr>
          </a:p>
          <a:p>
            <a:pPr>
              <a:spcBef>
                <a:spcPct val="0"/>
              </a:spcBef>
              <a:buClr>
                <a:srgbClr val="000000"/>
              </a:buClr>
            </a:pPr>
            <a:endParaRPr lang="en-US" sz="3200" dirty="0">
              <a:latin typeface="Calibri" charset="0"/>
              <a:cs typeface="Calibri" charset="0"/>
              <a:sym typeface="Calibri" charset="0"/>
            </a:endParaRPr>
          </a:p>
          <a:p>
            <a:pPr>
              <a:spcBef>
                <a:spcPct val="0"/>
              </a:spcBef>
              <a:buClr>
                <a:srgbClr val="000000"/>
              </a:buClr>
            </a:pPr>
            <a:r>
              <a:rPr lang="en-US" sz="3200" dirty="0" smtClean="0">
                <a:latin typeface="Calibri" charset="0"/>
                <a:cs typeface="Calibri" charset="0"/>
                <a:sym typeface="Calibri" charset="0"/>
              </a:rPr>
              <a:t>Maximum # of moves: </a:t>
            </a:r>
            <a:endParaRPr lang="en-US" sz="3200" dirty="0"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Socks: Solution </a:t>
            </a:r>
            <a:r>
              <a:rPr lang="en-US" dirty="0" smtClean="0"/>
              <a:t>2(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518" y="2735118"/>
            <a:ext cx="622300" cy="33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1345" y="4263736"/>
            <a:ext cx="4191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91400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hape 87"/>
          <p:cNvSpPr txBox="1">
            <a:spLocks noGrp="1"/>
          </p:cNvSpPr>
          <p:nvPr>
            <p:ph type="body" idx="1"/>
          </p:nvPr>
        </p:nvSpPr>
        <p:spPr/>
        <p:txBody>
          <a:bodyPr tIns="45700" bIns="45700">
            <a:norm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marL="857250" indent="-4572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</a:pPr>
            <a:r>
              <a:rPr lang="en-US" sz="3200" dirty="0" smtClean="0">
                <a:latin typeface="Calibri" charset="0"/>
                <a:cs typeface="Calibri" charset="0"/>
                <a:sym typeface="Calibri" charset="0"/>
              </a:rPr>
              <a:t>Average # of moves = ?</a:t>
            </a:r>
          </a:p>
          <a:p>
            <a:pPr>
              <a:spcBef>
                <a:spcPct val="0"/>
              </a:spcBef>
              <a:buClr>
                <a:srgbClr val="000000"/>
              </a:buClr>
            </a:pPr>
            <a:endParaRPr lang="en-US" sz="3200" dirty="0">
              <a:latin typeface="Calibri" charset="0"/>
              <a:cs typeface="Calibri" charset="0"/>
              <a:sym typeface="Calibri" charset="0"/>
            </a:endParaRPr>
          </a:p>
          <a:p>
            <a:pPr>
              <a:spcBef>
                <a:spcPct val="0"/>
              </a:spcBef>
              <a:buClr>
                <a:srgbClr val="000000"/>
              </a:buClr>
            </a:pPr>
            <a:endParaRPr lang="en-US" sz="3200" dirty="0" smtClean="0">
              <a:latin typeface="Calibri" charset="0"/>
              <a:cs typeface="Calibri" charset="0"/>
              <a:sym typeface="Calibri" charset="0"/>
            </a:endParaRPr>
          </a:p>
          <a:p>
            <a:pPr>
              <a:spcBef>
                <a:spcPct val="0"/>
              </a:spcBef>
              <a:buClr>
                <a:srgbClr val="000000"/>
              </a:buClr>
            </a:pPr>
            <a:endParaRPr lang="en-US" sz="3200" dirty="0">
              <a:latin typeface="Calibri" charset="0"/>
              <a:cs typeface="Calibri" charset="0"/>
              <a:sym typeface="Calibri" charset="0"/>
            </a:endParaRPr>
          </a:p>
          <a:p>
            <a:pPr>
              <a:spcBef>
                <a:spcPct val="0"/>
              </a:spcBef>
              <a:buClr>
                <a:srgbClr val="000000"/>
              </a:buClr>
            </a:pPr>
            <a:endParaRPr lang="en-US" sz="3200" dirty="0" smtClean="0">
              <a:latin typeface="Calibri" charset="0"/>
              <a:cs typeface="Calibri" charset="0"/>
              <a:sym typeface="Calibri" charset="0"/>
            </a:endParaRPr>
          </a:p>
          <a:p>
            <a:pPr>
              <a:spcBef>
                <a:spcPct val="0"/>
              </a:spcBef>
              <a:buClr>
                <a:srgbClr val="000000"/>
              </a:buClr>
            </a:pPr>
            <a:endParaRPr lang="en-US" sz="3200" dirty="0">
              <a:latin typeface="Calibri" charset="0"/>
              <a:cs typeface="Calibri" charset="0"/>
              <a:sym typeface="Calibri" charset="0"/>
            </a:endParaRPr>
          </a:p>
          <a:p>
            <a:pPr>
              <a:spcBef>
                <a:spcPct val="0"/>
              </a:spcBef>
              <a:buClr>
                <a:srgbClr val="000000"/>
              </a:buClr>
            </a:pPr>
            <a:endParaRPr lang="en-US" sz="3200" dirty="0" smtClean="0">
              <a:latin typeface="Calibri" charset="0"/>
              <a:cs typeface="Calibri" charset="0"/>
              <a:sym typeface="Calibri" charset="0"/>
            </a:endParaRPr>
          </a:p>
          <a:p>
            <a:pPr marL="0" indent="0">
              <a:spcBef>
                <a:spcPct val="0"/>
              </a:spcBef>
              <a:buClr>
                <a:srgbClr val="000000"/>
              </a:buClr>
              <a:buNone/>
            </a:pPr>
            <a:endParaRPr lang="en-US" sz="3200" dirty="0">
              <a:latin typeface="Calibri" charset="0"/>
              <a:cs typeface="Calibri" charset="0"/>
              <a:sym typeface="Calibri" charset="0"/>
            </a:endParaRPr>
          </a:p>
          <a:p>
            <a:pPr>
              <a:spcBef>
                <a:spcPct val="0"/>
              </a:spcBef>
              <a:buClr>
                <a:srgbClr val="000000"/>
              </a:buClr>
            </a:pPr>
            <a:r>
              <a:rPr lang="en-US" sz="2800" dirty="0" smtClean="0">
                <a:latin typeface="Calibri" charset="0"/>
                <a:cs typeface="Calibri" charset="0"/>
                <a:sym typeface="Calibri" charset="0"/>
              </a:rPr>
              <a:t>Solution 2 </a:t>
            </a:r>
            <a:r>
              <a:rPr lang="en-US" sz="2800" dirty="0" smtClean="0">
                <a:latin typeface="Calibri" charset="0"/>
                <a:cs typeface="Calibri" charset="0"/>
                <a:sym typeface="Calibri" charset="0"/>
              </a:rPr>
              <a:t>is on average as twice as fast as </a:t>
            </a:r>
            <a:r>
              <a:rPr lang="en-US" sz="2800" dirty="0" smtClean="0">
                <a:latin typeface="Calibri" charset="0"/>
                <a:cs typeface="Calibri" charset="0"/>
                <a:sym typeface="Calibri" charset="0"/>
              </a:rPr>
              <a:t>solution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Socks: Solution 2(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2278264"/>
            <a:ext cx="6489700" cy="469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445" y="2892968"/>
            <a:ext cx="5156200" cy="469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800" y="3531414"/>
            <a:ext cx="5918200" cy="46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0800" y="4176731"/>
            <a:ext cx="2019300" cy="44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0800" y="4919803"/>
            <a:ext cx="29591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0923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hape 87"/>
          <p:cNvSpPr txBox="1">
            <a:spLocks noGrp="1"/>
          </p:cNvSpPr>
          <p:nvPr>
            <p:ph type="body" idx="1"/>
          </p:nvPr>
        </p:nvSpPr>
        <p:spPr/>
        <p:txBody>
          <a:bodyPr tIns="45700" bIns="45700">
            <a:normAutofit lnSpcReduction="10000"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marL="857250" indent="-4572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marL="514350" indent="-514350">
              <a:spcBef>
                <a:spcPct val="0"/>
              </a:spcBef>
              <a:buClr>
                <a:srgbClr val="000000"/>
              </a:buClr>
              <a:buAutoNum type="arabicPeriod"/>
            </a:pPr>
            <a:endParaRPr lang="en-US" sz="3200" dirty="0" smtClean="0">
              <a:latin typeface="Calibri" charset="0"/>
              <a:cs typeface="Calibri" charset="0"/>
              <a:sym typeface="Calibri" charset="0"/>
            </a:endParaRPr>
          </a:p>
          <a:p>
            <a:pPr marL="514350" indent="-514350">
              <a:spcBef>
                <a:spcPct val="0"/>
              </a:spcBef>
              <a:buClr>
                <a:srgbClr val="000000"/>
              </a:buClr>
              <a:buAutoNum type="arabicPeriod"/>
            </a:pPr>
            <a:r>
              <a:rPr lang="en-US" sz="3200" dirty="0" smtClean="0">
                <a:latin typeface="Calibri" charset="0"/>
                <a:cs typeface="Calibri" charset="0"/>
                <a:sym typeface="Calibri" charset="0"/>
              </a:rPr>
              <a:t>Place 4 socks on the bed</a:t>
            </a:r>
            <a:endParaRPr lang="en-US" sz="3200" dirty="0" smtClean="0">
              <a:latin typeface="Calibri" charset="0"/>
              <a:cs typeface="Calibri" charset="0"/>
              <a:sym typeface="Calibri" charset="0"/>
            </a:endParaRPr>
          </a:p>
          <a:p>
            <a:pPr marL="514350" indent="-514350">
              <a:spcBef>
                <a:spcPct val="0"/>
              </a:spcBef>
              <a:buClr>
                <a:srgbClr val="000000"/>
              </a:buClr>
              <a:buAutoNum type="arabicPeriod"/>
            </a:pPr>
            <a:r>
              <a:rPr lang="en-US" sz="3200" dirty="0" smtClean="0">
                <a:latin typeface="Calibri" charset="0"/>
                <a:cs typeface="Calibri" charset="0"/>
                <a:sym typeface="Calibri" charset="0"/>
              </a:rPr>
              <a:t>If the 4</a:t>
            </a:r>
            <a:r>
              <a:rPr lang="en-US" sz="3200" baseline="30000" dirty="0" smtClean="0">
                <a:latin typeface="Calibri" charset="0"/>
                <a:cs typeface="Calibri" charset="0"/>
                <a:sym typeface="Calibri" charset="0"/>
              </a:rPr>
              <a:t>th</a:t>
            </a:r>
            <a:r>
              <a:rPr lang="en-US" sz="3200" dirty="0" smtClean="0">
                <a:latin typeface="Calibri" charset="0"/>
                <a:cs typeface="Calibri" charset="0"/>
                <a:sym typeface="Calibri" charset="0"/>
              </a:rPr>
              <a:t> sock matches with one of the others, take them off the bed and pull 2 more socks to replace them</a:t>
            </a:r>
            <a:endParaRPr lang="en-US" sz="3200" dirty="0" smtClean="0">
              <a:latin typeface="Calibri" charset="0"/>
              <a:cs typeface="Calibri" charset="0"/>
              <a:sym typeface="Calibri" charset="0"/>
            </a:endParaRPr>
          </a:p>
          <a:p>
            <a:pPr marL="514350" indent="-514350">
              <a:spcBef>
                <a:spcPct val="0"/>
              </a:spcBef>
              <a:buClr>
                <a:srgbClr val="000000"/>
              </a:buClr>
              <a:buAutoNum type="arabicPeriod"/>
            </a:pPr>
            <a:r>
              <a:rPr lang="en-US" sz="3200" dirty="0" smtClean="0">
                <a:latin typeface="Calibri" charset="0"/>
                <a:cs typeface="Calibri" charset="0"/>
                <a:sym typeface="Calibri" charset="0"/>
              </a:rPr>
              <a:t>Continue pulling socks and placing on the bed until the most recently pulled matches with another</a:t>
            </a:r>
          </a:p>
          <a:p>
            <a:pPr marL="514350" indent="-514350">
              <a:spcBef>
                <a:spcPct val="0"/>
              </a:spcBef>
              <a:buClr>
                <a:srgbClr val="000000"/>
              </a:buClr>
              <a:buAutoNum type="arabicPeriod"/>
            </a:pPr>
            <a:r>
              <a:rPr lang="en-US" sz="3200" dirty="0" smtClean="0">
                <a:latin typeface="Calibri" charset="0"/>
                <a:cs typeface="Calibri" charset="0"/>
                <a:sym typeface="Calibri" charset="0"/>
              </a:rPr>
              <a:t>When/if match found, pull 2 more socks to replace the pair removed</a:t>
            </a:r>
            <a:endParaRPr lang="en-US" sz="3200" dirty="0"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Socks: Solution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4663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330</Words>
  <Application>Microsoft Office PowerPoint</Application>
  <PresentationFormat>On-screen Show (4:3)</PresentationFormat>
  <Paragraphs>56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맑은 고딕</vt:lpstr>
      <vt:lpstr>ＭＳ Ｐゴシック</vt:lpstr>
      <vt:lpstr>Arial</vt:lpstr>
      <vt:lpstr>Calibri</vt:lpstr>
      <vt:lpstr>Office Theme</vt:lpstr>
      <vt:lpstr>Lecture 2 | 1 Sept 2016 Sorting Socks: Sol’n 1</vt:lpstr>
      <vt:lpstr>Sorting Socks: Solution 1(cont)</vt:lpstr>
      <vt:lpstr>Sorting Socks: Solution 1(cont)</vt:lpstr>
      <vt:lpstr>Sorting Socks: Solution 1(cont)</vt:lpstr>
      <vt:lpstr>Sorting Socks: Solution 1(cont)</vt:lpstr>
      <vt:lpstr>Sorting Socks: Solution 2</vt:lpstr>
      <vt:lpstr>Sorting Socks: Solution 2(cont)</vt:lpstr>
      <vt:lpstr>Sorting Socks: Solution 2(cont)</vt:lpstr>
      <vt:lpstr>Sorting Socks: Solution 3</vt:lpstr>
      <vt:lpstr>Sorting Socks: Solution 3(cont)</vt:lpstr>
    </vt:vector>
  </TitlesOfParts>
  <Company>boston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CSCI3383 9-3-2015</dc:title>
  <dc:creator>Kim Ellen Seoyeon</dc:creator>
  <cp:lastModifiedBy>Jack Flaherty</cp:lastModifiedBy>
  <cp:revision>21</cp:revision>
  <dcterms:created xsi:type="dcterms:W3CDTF">2016-02-10T03:53:27Z</dcterms:created>
  <dcterms:modified xsi:type="dcterms:W3CDTF">2016-09-08T17:27:43Z</dcterms:modified>
</cp:coreProperties>
</file>