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37"/>
    <a:srgbClr val="FFD757"/>
    <a:srgbClr val="7532A8"/>
    <a:srgbClr val="954ECA"/>
    <a:srgbClr val="EDD18B"/>
    <a:srgbClr val="F3E0B0"/>
    <a:srgbClr val="C4BF00"/>
    <a:srgbClr val="FFFEE1"/>
    <a:srgbClr val="FFFA9B"/>
    <a:srgbClr val="FFF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70" d="100"/>
          <a:sy n="70" d="100"/>
        </p:scale>
        <p:origin x="588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C46-A450-82F1-635D-25007398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9E63-16E9-71F7-6062-C9E8D5AC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199C-D5A4-6506-AF26-3FB0D6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07A7-D4E1-ED30-4017-C3A183B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D5A6-88BF-4EDE-A9DF-CBEB1A0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9D9-43C8-457B-F60B-41F6FB50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7350-4AA4-A92E-1BCD-9EDBC78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02C0-0B26-0266-10FF-658A26B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C7E6-6262-5EED-328B-9A149F4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71A4-6C8D-CC0C-EBB5-387E7AFC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AE91-6B3A-FC0A-0EA9-CFA83D3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1B1A-01E9-7E10-519B-101C58B9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1F68-B274-9A1A-B9D3-25CC83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6CEB-56A9-B84D-611C-039DC79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DE56-9DC9-4E3A-C125-BAE03AD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48B-B430-7E8A-DF53-E219C6C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809-03F3-CCE4-1EB7-85208B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04EE-6351-A25C-E6BB-D59CD126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9CC7-4787-5693-4C5F-51423B7D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EA3-2DED-1DC8-32AD-CA3F86A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BBC-45A1-CC6F-956E-02336A2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7F0-9A8D-6E40-7806-ADA7D50B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87A2-5B24-09B7-E36D-76A7137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19AF-90AB-1379-4801-C9503BB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4058-FE87-2693-B66B-262220F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DFA-45EC-B5BE-7293-6BDE9E58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0102-C811-0478-6E76-89BA8B46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47D6-B0C2-4AB7-DA5F-12BE0E43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134D-8DCD-A1F5-235D-BBB6C6A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5C04-979B-2B76-DE68-A74FFFB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14BE-6DB3-9176-9310-D7566CCE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2FB7-F6D3-5FB4-F116-98CB764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5E72-4C91-FF81-5FA9-6E2CA875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5C9C-505F-1098-9445-3E179F46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E70F-5C65-32A1-545A-D45782E7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1CA17-D826-8256-4B91-014C3915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B16-EB55-9AA0-5190-B0FB9556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C436-D80B-6363-24D4-DB17E7E2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C96E-2FA5-E05B-5AE0-47D8793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797-3F3D-0E87-805F-9777779B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C6C90-B986-0CEE-0BB4-D894D42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0514-C99B-175D-2786-59DEB19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09B8-BD7B-1821-8EFC-BBDCDAA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F94A0-2B56-9B5B-ADE6-45CAA1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73597-D0E9-DD88-DA54-E40286F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5E3B-DBF3-B432-AEB0-05A397F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E04-8937-6B14-8567-964EC856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89A-893D-BBBB-5268-CAEC1FE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6F70-7798-7C7F-32D7-AEAD9771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46A4-A6F2-E81E-D078-4738A9B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43E5-E1AC-3143-FBFD-8AD81BCB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0352-9588-E7D1-3F3A-5CE86D3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CD92-7258-C37F-7BD7-58DBA5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3FEAA-59FC-C051-EBA2-8D011D05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9026-43D7-F377-AAD5-3B45ADC7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A83A-5953-DE2A-749F-DFE3338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0729-6AB6-19CC-46E8-D1E0000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7EF7-E91A-FF7B-A7DF-D420D57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A026-384E-E6AF-9C50-81C3EF5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E0E2-91DC-21F4-7CBC-2E5FB3BF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BF63-57A8-78DB-673E-78DDEFE3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960B-CF75-C9A9-03B0-FCF20E76C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B5AF-83F3-EA11-B35F-1110AE12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EE8505-8C2B-000C-4C2E-906FE662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52" y="136075"/>
            <a:ext cx="7695732" cy="384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B7C2E-F848-8138-CEEB-FF2DBDBC6C28}"/>
              </a:ext>
            </a:extLst>
          </p:cNvPr>
          <p:cNvSpPr txBox="1"/>
          <p:nvPr/>
        </p:nvSpPr>
        <p:spPr>
          <a:xfrm>
            <a:off x="190831" y="4901820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Folberth</a:t>
            </a:r>
          </a:p>
          <a:p>
            <a:r>
              <a:rPr lang="en-US" dirty="0"/>
              <a:t>Senior Cloud Solutions Architect – Engineering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Health and Life Sciences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59346-EFDD-409A-FF8E-22C7362A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992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Domain Specific Language (DSL)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State File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Compiles to an ARM template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Bicep is released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1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is only provider available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Registry Support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First Production release v 3.1 in March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7170" name="Picture 2" descr="Azure Bicep Logo">
            <a:extLst>
              <a:ext uri="{FF2B5EF4-FFF2-40B4-BE49-F238E27FC236}">
                <a16:creationId xmlns:a16="http://schemas.microsoft.com/office/drawing/2014/main" id="{83618764-6177-22B8-468A-FDCD5DE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59" y="35237"/>
            <a:ext cx="1256341" cy="12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roject Bicep, the new ARM DSL from Microsoft - Plain Concepts">
            <a:extLst>
              <a:ext uri="{FF2B5EF4-FFF2-40B4-BE49-F238E27FC236}">
                <a16:creationId xmlns:a16="http://schemas.microsoft.com/office/drawing/2014/main" id="{BCBF6348-5404-18CD-23D8-BB9498CB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31" y="3302000"/>
            <a:ext cx="54006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9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3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Hashicorp</a:t>
            </a:r>
            <a:r>
              <a:rPr lang="en-US" dirty="0">
                <a:solidFill>
                  <a:schemeClr val="bg1"/>
                </a:solidFill>
              </a:rPr>
              <a:t>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Requires a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Providers are open sourced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Terraform itself is cloud agnostic, providers aren’t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Secrets stored in the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Managing/tracking provider and Terraform versions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Multiple cloud and non cloud providers available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Best practice tends to have use lower case and `_` in place of spaces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Support vary by provider/resource type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More detailed information on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8194" name="Picture 2" descr="Terraform Logo">
            <a:extLst>
              <a:ext uri="{FF2B5EF4-FFF2-40B4-BE49-F238E27FC236}">
                <a16:creationId xmlns:a16="http://schemas.microsoft.com/office/drawing/2014/main" id="{D77EF293-F47B-A1F7-276D-53705F177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198" y="86834"/>
            <a:ext cx="1518617" cy="11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1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Pulumi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Manage remote resource definition via </a:t>
            </a:r>
            <a:r>
              <a:rPr lang="en-US" sz="1800" dirty="0" err="1">
                <a:solidFill>
                  <a:schemeClr val="bg1"/>
                </a:solidFill>
              </a:rPr>
              <a:t>Pulumi</a:t>
            </a:r>
            <a:r>
              <a:rPr lang="en-US" sz="1800" dirty="0">
                <a:solidFill>
                  <a:schemeClr val="bg1"/>
                </a:solidFill>
              </a:rPr>
              <a:t> Service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"Modules" are defined and hosted in </a:t>
            </a:r>
            <a:r>
              <a:rPr lang="en-US" sz="1800" dirty="0" err="1">
                <a:solidFill>
                  <a:schemeClr val="bg1"/>
                </a:solidFill>
              </a:rPr>
              <a:t>npm</a:t>
            </a:r>
            <a:r>
              <a:rPr lang="en-US" sz="1800" dirty="0">
                <a:solidFill>
                  <a:schemeClr val="bg1"/>
                </a:solidFill>
              </a:rPr>
              <a:t> packages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Still considered the "new kid" on the block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Spaghetti Code Risk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use native code formatters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Typescript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YAML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Go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10242" name="Picture 2" descr="Pulumi Logo">
            <a:extLst>
              <a:ext uri="{FF2B5EF4-FFF2-40B4-BE49-F238E27FC236}">
                <a16:creationId xmlns:a16="http://schemas.microsoft.com/office/drawing/2014/main" id="{F8F354CE-4BB6-B9BE-DDE1-2A55AF04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19" y="134007"/>
            <a:ext cx="1094060" cy="1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1246E8-BFF4-97A2-F588-DC53874E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88" y="2398688"/>
            <a:ext cx="5820235" cy="40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Questions/Comments/Conundrums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44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John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Folberth</a:t>
            </a:r>
          </a:p>
        </p:txBody>
      </p: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Based out of Grand Rapids, MI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Former Azure MVP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Peer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59" y="4531491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picture frame&#10;&#10;Description automatically generated">
            <a:extLst>
              <a:ext uri="{FF2B5EF4-FFF2-40B4-BE49-F238E27FC236}">
                <a16:creationId xmlns:a16="http://schemas.microsoft.com/office/drawing/2014/main" id="{7F2D3B35-12AF-DEAF-E814-1D7B66547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782150"/>
            <a:ext cx="1828800" cy="1828800"/>
          </a:xfrm>
          <a:prstGeom prst="rect">
            <a:avLst/>
          </a:prstGeom>
        </p:spPr>
      </p:pic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5CF52DC0-FFEF-5D4A-E866-B7723649C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1" y="761550"/>
            <a:ext cx="1828800" cy="1828800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6F40F46C-C1C3-89BE-EBAE-79BF6AF8F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38" y="760148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text, blue, sign&#10;&#10;Description automatically generated">
            <a:extLst>
              <a:ext uri="{FF2B5EF4-FFF2-40B4-BE49-F238E27FC236}">
                <a16:creationId xmlns:a16="http://schemas.microsoft.com/office/drawing/2014/main" id="{1D155E96-565D-A6F3-15E3-E44821C9A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41" y="3155626"/>
            <a:ext cx="1828800" cy="18288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51D2C3-7CB9-AD50-DFC0-FA2D5728B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3155626"/>
            <a:ext cx="1828800" cy="1828800"/>
          </a:xfrm>
          <a:prstGeom prst="rect">
            <a:avLst/>
          </a:prstGeom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BAAC76-8D3C-5481-63CC-657B8447BB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78" y="3155626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CC5BD-F451-A646-2A39-7DE3722ED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352" y="2753555"/>
            <a:ext cx="4794637" cy="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Infrastructure As Code (</a:t>
            </a:r>
            <a:r>
              <a:rPr lang="en-US" dirty="0" err="1"/>
              <a:t>IaC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Flavors of </a:t>
            </a:r>
            <a:r>
              <a:rPr lang="en-US" dirty="0" err="1"/>
              <a:t>IaC</a:t>
            </a:r>
            <a:endParaRPr lang="en-US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about allegories?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Regional Flavors?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229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C125-C5F6-27FE-5806-C9574BBA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State File</a:t>
            </a:r>
          </a:p>
          <a:p>
            <a:r>
              <a:rPr lang="en-US" sz="1800" dirty="0"/>
              <a:t>Parameters/variables</a:t>
            </a:r>
          </a:p>
          <a:p>
            <a:r>
              <a:rPr lang="en-US" sz="1800" dirty="0"/>
              <a:t>Day 1 Support</a:t>
            </a:r>
          </a:p>
          <a:p>
            <a:r>
              <a:rPr lang="en-US" sz="1800" dirty="0"/>
              <a:t>Provider</a:t>
            </a:r>
          </a:p>
          <a:p>
            <a:r>
              <a:rPr lang="en-US" sz="1800" dirty="0"/>
              <a:t>Modules</a:t>
            </a:r>
          </a:p>
          <a:p>
            <a:r>
              <a:rPr lang="en-US" sz="1800" dirty="0"/>
              <a:t>Registries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pic>
        <p:nvPicPr>
          <p:cNvPr id="9218" name="Picture 2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CF35E672-DE4D-43FA-D496-3F98457F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62" y="2547557"/>
            <a:ext cx="58293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ropped Ice Cream Images – Browse 12,573 Stock Photos, Vectors, and Video |  Adobe Stock">
            <a:extLst>
              <a:ext uri="{FF2B5EF4-FFF2-40B4-BE49-F238E27FC236}">
                <a16:creationId xmlns:a16="http://schemas.microsoft.com/office/drawing/2014/main" id="{5E9AE542-0763-6C22-9B69-577DBF34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-2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462CC-8E94-944A-1091-F09B77E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But First….Let’s Review Benefits </a:t>
            </a:r>
            <a:r>
              <a:rPr lang="en-US" sz="2800" dirty="0" err="1"/>
              <a:t>IaC</a:t>
            </a:r>
            <a:endParaRPr lang="en-US" sz="2800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2A00-8521-B265-1F79-73AC6049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6708" cy="3207258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Reduce Ris</a:t>
            </a:r>
            <a:r>
              <a:rPr lang="en-US" sz="1800" dirty="0"/>
              <a:t>k of Human Error</a:t>
            </a:r>
            <a:endParaRPr lang="en-US" sz="1800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Quickly create additional environments and/or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Placing infrastructure resources under CI/CD and source control for better quality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Reusable modules to drive consistency and lower bearer of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Enhanced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Simultaneously deploy to multiple cloud environments</a:t>
            </a:r>
            <a:endParaRPr lang="en-US" sz="1800" b="0" i="0" dirty="0">
              <a:effectLst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527B-281E-BDA7-70CA-43E3E9D1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421784"/>
            <a:ext cx="335813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2B8-F5B4-368E-AEA8-6A2C3EE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AFC5-7204-EA7F-05F2-9829B4CD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7"/>
            <a:ext cx="5314543" cy="37162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</a:rPr>
              <a:t>IaC</a:t>
            </a:r>
            <a:r>
              <a:rPr lang="en-US" sz="1900" b="0" i="0" dirty="0">
                <a:effectLst/>
              </a:rPr>
              <a:t> code is stored together with application code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Faster Development Time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Adhere to same Software Delivery Lifecycle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Deployed together to prevent drift/staleness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Code is </a:t>
            </a:r>
            <a:r>
              <a:rPr lang="en-US" sz="1900" b="0" i="0" dirty="0" err="1">
                <a:effectLst/>
              </a:rPr>
              <a:t>redeployable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Easily readable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Independent Reusable Modules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All Key values are parameters/variables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Insert into any project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No secrets stored in the codebase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Each environment specifics is a separate parameter file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Ideally eliminates all manual intervention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136" name="Freeform: Shape 513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remium Vector | Ice cream in the style of line art on the background of  colored spots vector illustration">
            <a:extLst>
              <a:ext uri="{FF2B5EF4-FFF2-40B4-BE49-F238E27FC236}">
                <a16:creationId xmlns:a16="http://schemas.microsoft.com/office/drawing/2014/main" id="{4DBEEB56-A903-D3A0-4174-9E7EE52D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97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90AE5-7E5C-7725-8939-4AE5473F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249"/>
            <a:ext cx="5641864" cy="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Infrastructure As Code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IaC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Best Practices</a:t>
            </a:r>
          </a:p>
          <a:p>
            <a:r>
              <a:rPr lang="en-US" b="1" dirty="0"/>
              <a:t>Flavors of </a:t>
            </a:r>
            <a:r>
              <a:rPr lang="en-US" b="1" dirty="0" err="1"/>
              <a:t>IaC</a:t>
            </a:r>
            <a:endParaRPr lang="en-US" b="1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47C-C54B-3B21-0650-03F96F7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Template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5F38-D9A6-24A6-EAF1-9CDC8D36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JSON File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Explicitly track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Native export from Azure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1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specific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No state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Native Tool for Azure Development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9A4B-F717-5653-704A-B88CE3A4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116" cy="45719"/>
          </a:xfrm>
          <a:prstGeom prst="rect">
            <a:avLst/>
          </a:prstGeom>
        </p:spPr>
      </p:pic>
      <p:pic>
        <p:nvPicPr>
          <p:cNvPr id="6146" name="Picture 2" descr="Diagram illustrating Azure Consistent Management Layer">
            <a:extLst>
              <a:ext uri="{FF2B5EF4-FFF2-40B4-BE49-F238E27FC236}">
                <a16:creationId xmlns:a16="http://schemas.microsoft.com/office/drawing/2014/main" id="{0E46109B-F337-BDAA-1FE7-88BA1206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3" y="2011313"/>
            <a:ext cx="7158621" cy="37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zure Resource Manager Logo">
            <a:extLst>
              <a:ext uri="{FF2B5EF4-FFF2-40B4-BE49-F238E27FC236}">
                <a16:creationId xmlns:a16="http://schemas.microsoft.com/office/drawing/2014/main" id="{93C14F70-DEF1-B7B4-8B4F-FB421FDD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17" y="44499"/>
            <a:ext cx="1502365" cy="12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461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John Folberth</vt:lpstr>
      <vt:lpstr>Agenda</vt:lpstr>
      <vt:lpstr>Everyone Has a Favorite Ice Cream….</vt:lpstr>
      <vt:lpstr>Key Terminology</vt:lpstr>
      <vt:lpstr>But First….Let’s Review Benefits IaC</vt:lpstr>
      <vt:lpstr>Best Practices</vt:lpstr>
      <vt:lpstr>Agenda</vt:lpstr>
      <vt:lpstr>Azure Resource Manager Template (ARM)</vt:lpstr>
      <vt:lpstr>Azure Bicep</vt:lpstr>
      <vt:lpstr>Hashicorp Terraform</vt:lpstr>
      <vt:lpstr>Pulumi</vt:lpstr>
      <vt:lpstr>Everyone Has a Favorite Ice Cream….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Folberth</dc:creator>
  <cp:lastModifiedBy>John Folberth</cp:lastModifiedBy>
  <cp:revision>6</cp:revision>
  <dcterms:created xsi:type="dcterms:W3CDTF">2022-09-17T20:18:09Z</dcterms:created>
  <dcterms:modified xsi:type="dcterms:W3CDTF">2022-09-18T00:55:02Z</dcterms:modified>
</cp:coreProperties>
</file>