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37"/>
    <a:srgbClr val="FFD757"/>
    <a:srgbClr val="7532A8"/>
    <a:srgbClr val="954ECA"/>
    <a:srgbClr val="EDD18B"/>
    <a:srgbClr val="F3E0B0"/>
    <a:srgbClr val="C4BF00"/>
    <a:srgbClr val="FFFEE1"/>
    <a:srgbClr val="FFFA9B"/>
    <a:srgbClr val="FFF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70" d="100"/>
          <a:sy n="70" d="100"/>
        </p:scale>
        <p:origin x="524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FC46-A450-82F1-635D-250073983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A9E63-16E9-71F7-6062-C9E8D5AC3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199C-D5A4-6506-AF26-3FB0D615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507A7-D4E1-ED30-4017-C3A183BD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D5A6-88BF-4EDE-A9DF-CBEB1A08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4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D9D9-43C8-457B-F60B-41F6FB50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D7350-4AA4-A92E-1BCD-9EDBC782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02C0-0B26-0266-10FF-658A26B0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C7E6-6262-5EED-328B-9A149F4E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71A4-6C8D-CC0C-EBB5-387E7AFC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7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AE91-6B3A-FC0A-0EA9-CFA83D387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01B1A-01E9-7E10-519B-101C58B9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1F68-B274-9A1A-B9D3-25CC83FE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C6CEB-56A9-B84D-611C-039DC799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DE56-9DC9-4E3A-C125-BAE03ADC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648B-B430-7E8A-DF53-E219C6C7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A809-03F3-CCE4-1EB7-85208BBE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04EE-6351-A25C-E6BB-D59CD126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9CC7-4787-5693-4C5F-51423B7D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DEA3-2DED-1DC8-32AD-CA3F86A8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6BBC-45A1-CC6F-956E-02336A2B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807F0-9A8D-6E40-7806-ADA7D50B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87A2-5B24-09B7-E36D-76A7137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19AF-90AB-1379-4801-C9503BB8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4058-FE87-2693-B66B-262220F2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FDFA-45EC-B5BE-7293-6BDE9E58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0102-C811-0478-6E76-89BA8B46A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047D6-B0C2-4AB7-DA5F-12BE0E43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4134D-8DCD-A1F5-235D-BBB6C6A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5C04-979B-2B76-DE68-A74FFFBF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514BE-6DB3-9176-9310-D7566CCE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2FB7-F6D3-5FB4-F116-98CB764F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75E72-4C91-FF81-5FA9-6E2CA875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D5C9C-505F-1098-9445-3E179F461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CE70F-5C65-32A1-545A-D45782E7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1CA17-D826-8256-4B91-014C39152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45B16-EB55-9AA0-5190-B0FB9556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FC436-D80B-6363-24D4-DB17E7E2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2C96E-2FA5-E05B-5AE0-47D8793F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2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5797-3F3D-0E87-805F-9777779B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C6C90-B986-0CEE-0BB4-D894D421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F0514-C99B-175D-2786-59DEB197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109B8-BD7B-1821-8EFC-BBDCDAA8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F94A0-2B56-9B5B-ADE6-45CAA192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73597-D0E9-DD88-DA54-E40286F7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E5E3B-DBF3-B432-AEB0-05A397FB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AE04-8937-6B14-8567-964EC856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89A-893D-BBBB-5268-CAEC1FE6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6F70-7798-7C7F-32D7-AEAD9771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A46A4-A6F2-E81E-D078-4738A9BC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843E5-E1AC-3143-FBFD-8AD81BCB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90352-9588-E7D1-3F3A-5CE86D33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CD92-7258-C37F-7BD7-58DBA597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3FEAA-59FC-C051-EBA2-8D011D05C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39026-43D7-F377-AAD5-3B45ADC7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BA83A-5953-DE2A-749F-DFE33380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00729-6AB6-19CC-46E8-D1E00001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7EF7-E91A-FF7B-A7DF-D420D579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2A026-384E-E6AF-9C50-81C3EF5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1E0E2-91DC-21F4-7CBC-2E5FB3BF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BF63-57A8-78DB-673E-78DDEFE3A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AA3B-3587-4601-94E3-578ED244E65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960B-CF75-C9A9-03B0-FCF20E76C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BB5AF-83F3-EA11-B35F-1110AE12D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058A3-58A1-4EC7-8811-5BAE35089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0EF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5EE8505-8C2B-000C-4C2E-906FE6627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52" y="136075"/>
            <a:ext cx="7695732" cy="3847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B7C2E-F848-8138-CEEB-FF2DBDBC6C28}"/>
              </a:ext>
            </a:extLst>
          </p:cNvPr>
          <p:cNvSpPr txBox="1"/>
          <p:nvPr/>
        </p:nvSpPr>
        <p:spPr>
          <a:xfrm>
            <a:off x="190831" y="4901820"/>
            <a:ext cx="6687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Folberth</a:t>
            </a:r>
          </a:p>
          <a:p>
            <a:r>
              <a:rPr lang="en-US" dirty="0"/>
              <a:t>Senior Cloud Solutions Architect – Engineering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Health and Life Sciences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659346-EFDD-409A-FF8E-22C7362AF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7992"/>
            <a:ext cx="12192000" cy="1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0FE-F94F-5E55-2943-638ECD2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Bicep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5D1-81D2-020B-204B-B0E020DA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Domain Specific Language (DSL)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No State File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Compiles to an ARM template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Bicep is released monthly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Day 1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Azure is only provider available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Registry Support</a:t>
            </a:r>
          </a:p>
          <a:p>
            <a:r>
              <a:rPr lang="en-US" sz="1800" dirty="0">
                <a:solidFill>
                  <a:schemeClr val="bg1"/>
                </a:solidFill>
              </a:rPr>
              <a:t>First Production release v 3.1 in March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D95B9-4EFF-7657-6AE4-4AA34D27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000" cy="45719"/>
          </a:xfrm>
          <a:prstGeom prst="rect">
            <a:avLst/>
          </a:prstGeom>
        </p:spPr>
      </p:pic>
      <p:pic>
        <p:nvPicPr>
          <p:cNvPr id="7170" name="Picture 2" descr="Azure Bicep Logo">
            <a:extLst>
              <a:ext uri="{FF2B5EF4-FFF2-40B4-BE49-F238E27FC236}">
                <a16:creationId xmlns:a16="http://schemas.microsoft.com/office/drawing/2014/main" id="{83618764-6177-22B8-468A-FDCD5DEE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659" y="35237"/>
            <a:ext cx="1256341" cy="125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roject Bicep, the new ARM DSL from Microsoft - Plain Concepts">
            <a:extLst>
              <a:ext uri="{FF2B5EF4-FFF2-40B4-BE49-F238E27FC236}">
                <a16:creationId xmlns:a16="http://schemas.microsoft.com/office/drawing/2014/main" id="{BCBF6348-5404-18CD-23D8-BB9498CB4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31" y="3302000"/>
            <a:ext cx="54006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19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32A8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0FE-F94F-5E55-2943-638ECD2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Hashicorp</a:t>
            </a:r>
            <a:r>
              <a:rPr lang="en-US" dirty="0">
                <a:solidFill>
                  <a:schemeClr val="bg1"/>
                </a:solidFill>
              </a:rPr>
              <a:t>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5D1-81D2-020B-204B-B0E020DA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Requires a state file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Providers are open sourced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Terraform itself is cloud agnostic, providers aren’t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Secrets stored in the state file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Managing/tracking provider and Terraform versions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Multiple cloud and non cloud providers available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Best practice tends to have use lower case and `_` in place of spaces</a:t>
            </a:r>
          </a:p>
          <a:p>
            <a:r>
              <a:rPr lang="en-US" sz="1800" b="0" dirty="0">
                <a:solidFill>
                  <a:schemeClr val="bg1"/>
                </a:solidFill>
                <a:effectLst/>
              </a:rPr>
              <a:t>Support vary by provider/resource type</a:t>
            </a:r>
          </a:p>
          <a:p>
            <a:r>
              <a:rPr lang="en-US" sz="1800" dirty="0">
                <a:solidFill>
                  <a:schemeClr val="bg1"/>
                </a:solidFill>
              </a:rPr>
              <a:t>More detailed information on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D95B9-4EFF-7657-6AE4-4AA34D27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000" cy="45719"/>
          </a:xfrm>
          <a:prstGeom prst="rect">
            <a:avLst/>
          </a:prstGeom>
        </p:spPr>
      </p:pic>
      <p:pic>
        <p:nvPicPr>
          <p:cNvPr id="8199" name="Picture 7">
            <a:extLst>
              <a:ext uri="{FF2B5EF4-FFF2-40B4-BE49-F238E27FC236}">
                <a16:creationId xmlns:a16="http://schemas.microsoft.com/office/drawing/2014/main" id="{16F0AAD4-9CA9-99B2-FDFC-1A8FD394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346" y="41115"/>
            <a:ext cx="1279844" cy="127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1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637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0FE-F94F-5E55-2943-638ECD2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Pulumi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5D1-81D2-020B-204B-B0E020DA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Manage remote resource definition via </a:t>
            </a:r>
            <a:r>
              <a:rPr lang="en-US" sz="1800" dirty="0" err="1">
                <a:solidFill>
                  <a:schemeClr val="bg1"/>
                </a:solidFill>
              </a:rPr>
              <a:t>Pulumi</a:t>
            </a:r>
            <a:r>
              <a:rPr lang="en-US" sz="1800" dirty="0">
                <a:solidFill>
                  <a:schemeClr val="bg1"/>
                </a:solidFill>
              </a:rPr>
              <a:t> Service</a:t>
            </a:r>
          </a:p>
          <a:p>
            <a:r>
              <a:rPr lang="en-US" sz="1800" dirty="0">
                <a:solidFill>
                  <a:schemeClr val="bg1"/>
                </a:solidFill>
              </a:rPr>
              <a:t>"Modules" are defined and hosted in </a:t>
            </a:r>
            <a:r>
              <a:rPr lang="en-US" sz="1800" dirty="0" err="1">
                <a:solidFill>
                  <a:schemeClr val="bg1"/>
                </a:solidFill>
              </a:rPr>
              <a:t>npm</a:t>
            </a:r>
            <a:r>
              <a:rPr lang="en-US" sz="1800" dirty="0">
                <a:solidFill>
                  <a:schemeClr val="bg1"/>
                </a:solidFill>
              </a:rPr>
              <a:t> packages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Still considered the "new kid" on the block</a:t>
            </a:r>
          </a:p>
          <a:p>
            <a:r>
              <a:rPr lang="en-US" sz="1800" dirty="0">
                <a:solidFill>
                  <a:schemeClr val="bg1"/>
                </a:solidFill>
              </a:rPr>
              <a:t>Open source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Spaghetti Code Risk</a:t>
            </a:r>
          </a:p>
          <a:p>
            <a:r>
              <a:rPr lang="en-US" sz="1800" dirty="0">
                <a:solidFill>
                  <a:schemeClr val="bg1"/>
                </a:solidFill>
              </a:rPr>
              <a:t>Can use native code formatters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Typescript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YAML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Go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C#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Python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D95B9-4EFF-7657-6AE4-4AA34D27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000" cy="45719"/>
          </a:xfrm>
          <a:prstGeom prst="rect">
            <a:avLst/>
          </a:prstGeom>
        </p:spPr>
      </p:pic>
      <p:pic>
        <p:nvPicPr>
          <p:cNvPr id="10242" name="Picture 2" descr="Pulumi Logo">
            <a:extLst>
              <a:ext uri="{FF2B5EF4-FFF2-40B4-BE49-F238E27FC236}">
                <a16:creationId xmlns:a16="http://schemas.microsoft.com/office/drawing/2014/main" id="{F8F354CE-4BB6-B9BE-DDE1-2A55AF042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19" y="134007"/>
            <a:ext cx="1094060" cy="109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51246E8-BFF4-97A2-F588-DC53874E4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88" y="2398688"/>
            <a:ext cx="5820235" cy="40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0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0 Best Ice Cream Flavors Ranked From Worst To Best">
            <a:extLst>
              <a:ext uri="{FF2B5EF4-FFF2-40B4-BE49-F238E27FC236}">
                <a16:creationId xmlns:a16="http://schemas.microsoft.com/office/drawing/2014/main" id="{FB5259A9-897E-6E83-8027-C22654EDC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6651A-B35A-1E58-210E-694D9E66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Everyone Has a Favorite Ice Cream….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598FB-EA00-BEB3-B886-E5EB3E68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/>
              <a:t>Questions/Comments/Conundrums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544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65DC-3D32-F679-9584-54CCA936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latin typeface="+mj-lt"/>
                <a:ea typeface="+mj-ea"/>
                <a:cs typeface="+mj-cs"/>
              </a:rPr>
              <a:t>John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>
                <a:latin typeface="+mj-lt"/>
                <a:ea typeface="+mj-ea"/>
                <a:cs typeface="+mj-cs"/>
              </a:rPr>
              <a:t>Folberth</a:t>
            </a:r>
          </a:p>
        </p:txBody>
      </p:sp>
      <p:sp>
        <p:nvSpPr>
          <p:cNvPr id="4" name="Text Placeholder 3" descr="Former Azure MVP&#10;Microsoft Certified Trainer (MCT)&#10;DevOps Advocate&#10;Peer reviewer on “Building Application with Azure Resource Manager: Leverage IaC to Vastly Improve the Life Cycle of your Applications”&#10;Spoken at various User Groups and Conferences on topics ranging from Infrastructure as Code, DevOps YAML Pipelines, and modern Data Analytics Platforms&#10;Experience as Lead DevOps engineer on multiple accounts&#10;Served as Tech Lead on a Cloud Center of Excellence team implementing Azure for a health insurance company&#10;">
            <a:extLst>
              <a:ext uri="{FF2B5EF4-FFF2-40B4-BE49-F238E27FC236}">
                <a16:creationId xmlns:a16="http://schemas.microsoft.com/office/drawing/2014/main" id="{408EB074-6D94-D770-1DBB-E2E67F2E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3155626"/>
            <a:ext cx="3444240" cy="293517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ea typeface="Calibri"/>
                <a:cs typeface="Calibri"/>
              </a:rPr>
              <a:t>Based out of Grand Rapids, MI</a:t>
            </a:r>
            <a:endParaRPr lang="en-US" sz="1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Former Azure MVP</a:t>
            </a: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Microsoft Certified Trainer (MCT)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DevOps Advocate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Peer reviewer on “Building Application with Azure Resource Manager: Leverage </a:t>
            </a:r>
            <a:r>
              <a:rPr lang="en-US" sz="1400" dirty="0" err="1"/>
              <a:t>IaC</a:t>
            </a:r>
            <a:r>
              <a:rPr lang="en-US" sz="1400" dirty="0"/>
              <a:t> to Vastly Improve the Life Cycle of your Applications”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Spoken at various User Groups and Conferences on topics ranging from Infrastructure as Code, DevOps YAML Pipelines, and modern Data Analytics Platforms</a:t>
            </a:r>
          </a:p>
          <a:p>
            <a:pPr marL="283210" indent="-228600">
              <a:buFont typeface="Arial" panose="020B0604020202020204" pitchFamily="34" charset="0"/>
              <a:buChar char="•"/>
            </a:pPr>
            <a:r>
              <a:rPr lang="en-US" sz="1400" dirty="0"/>
              <a:t>Experience as Lead DevOps engineer on multiple accounts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7" name="Oval 16" descr="Head shot of John Folberth">
            <a:extLst>
              <a:ext uri="{FF2B5EF4-FFF2-40B4-BE49-F238E27FC236}">
                <a16:creationId xmlns:a16="http://schemas.microsoft.com/office/drawing/2014/main" id="{3501795D-45B4-90D8-776A-65B7713B7497}"/>
              </a:ext>
            </a:extLst>
          </p:cNvPr>
          <p:cNvSpPr/>
          <p:nvPr/>
        </p:nvSpPr>
        <p:spPr>
          <a:xfrm>
            <a:off x="3307383" y="1036949"/>
            <a:ext cx="1716606" cy="1716606"/>
          </a:xfrm>
          <a:prstGeom prst="ellipse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000" b="-1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2" name="Picture 8" descr="Microsoft logo in white and gray">
            <a:extLst>
              <a:ext uri="{FF2B5EF4-FFF2-40B4-BE49-F238E27FC236}">
                <a16:creationId xmlns:a16="http://schemas.microsoft.com/office/drawing/2014/main" id="{9F2BDDFE-FEC7-E9E1-5173-E9C15ADC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042" y="4789795"/>
            <a:ext cx="5741611" cy="2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sign, picture frame&#10;&#10;Description automatically generated">
            <a:extLst>
              <a:ext uri="{FF2B5EF4-FFF2-40B4-BE49-F238E27FC236}">
                <a16:creationId xmlns:a16="http://schemas.microsoft.com/office/drawing/2014/main" id="{7F2D3B35-12AF-DEAF-E814-1D7B66547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04" y="782150"/>
            <a:ext cx="1828800" cy="1828800"/>
          </a:xfrm>
          <a:prstGeom prst="rect">
            <a:avLst/>
          </a:prstGeom>
        </p:spPr>
      </p:pic>
      <p:pic>
        <p:nvPicPr>
          <p:cNvPr id="7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5CF52DC0-FFEF-5D4A-E866-B7723649C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41" y="761550"/>
            <a:ext cx="1828800" cy="1828800"/>
          </a:xfrm>
          <a:prstGeom prst="rect">
            <a:avLst/>
          </a:prstGeom>
        </p:spPr>
      </p:pic>
      <p:pic>
        <p:nvPicPr>
          <p:cNvPr id="9" name="Picture 8" descr="Diagram, text&#10;&#10;Description automatically generated">
            <a:extLst>
              <a:ext uri="{FF2B5EF4-FFF2-40B4-BE49-F238E27FC236}">
                <a16:creationId xmlns:a16="http://schemas.microsoft.com/office/drawing/2014/main" id="{6F40F46C-C1C3-89BE-EBAE-79BF6AF8F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38" y="760148"/>
            <a:ext cx="1828800" cy="1828800"/>
          </a:xfrm>
          <a:prstGeom prst="rect">
            <a:avLst/>
          </a:prstGeom>
        </p:spPr>
      </p:pic>
      <p:pic>
        <p:nvPicPr>
          <p:cNvPr id="11" name="Picture 10" descr="A picture containing text, blue, sign&#10;&#10;Description automatically generated">
            <a:extLst>
              <a:ext uri="{FF2B5EF4-FFF2-40B4-BE49-F238E27FC236}">
                <a16:creationId xmlns:a16="http://schemas.microsoft.com/office/drawing/2014/main" id="{1D155E96-565D-A6F3-15E3-E44821C9A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41" y="3155626"/>
            <a:ext cx="1828800" cy="1828800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51D2C3-7CB9-AD50-DFC0-FA2D5728B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04" y="3155626"/>
            <a:ext cx="1828800" cy="1828800"/>
          </a:xfrm>
          <a:prstGeom prst="rect">
            <a:avLst/>
          </a:prstGeom>
        </p:spPr>
      </p:pic>
      <p:pic>
        <p:nvPicPr>
          <p:cNvPr id="16" name="Picture 1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FBAAC76-8D3C-5481-63CC-657B8447BB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178" y="3155626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7CC5BD-F451-A646-2A39-7DE3722ED9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352" y="2753555"/>
            <a:ext cx="4794637" cy="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9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1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614C8E-E3CC-713D-5CBE-EC7A4E1C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BCD2-639B-3D07-F5CF-B6F15FCB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Infrastructure As Code (</a:t>
            </a:r>
            <a:r>
              <a:rPr lang="en-US" dirty="0" err="1"/>
              <a:t>IaC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Benefits</a:t>
            </a:r>
          </a:p>
          <a:p>
            <a:pPr lvl="1"/>
            <a:r>
              <a:rPr lang="en-US" dirty="0"/>
              <a:t>Best Practices</a:t>
            </a:r>
          </a:p>
          <a:p>
            <a:r>
              <a:rPr lang="en-US" dirty="0"/>
              <a:t>Flavors of </a:t>
            </a:r>
            <a:r>
              <a:rPr lang="en-US" dirty="0" err="1"/>
              <a:t>IaC</a:t>
            </a:r>
            <a:endParaRPr lang="en-US" dirty="0"/>
          </a:p>
          <a:p>
            <a:pPr lvl="1"/>
            <a:r>
              <a:rPr lang="en-US" dirty="0"/>
              <a:t>ARM</a:t>
            </a:r>
          </a:p>
          <a:p>
            <a:pPr lvl="1"/>
            <a:r>
              <a:rPr lang="en-US" dirty="0"/>
              <a:t>Bicep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 err="1"/>
              <a:t>Pulumi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AEA79-1A7A-8B43-8E27-9B4D28C6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455"/>
            <a:ext cx="12192000" cy="1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0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0 Best Ice Cream Flavors Ranked From Worst To Best">
            <a:extLst>
              <a:ext uri="{FF2B5EF4-FFF2-40B4-BE49-F238E27FC236}">
                <a16:creationId xmlns:a16="http://schemas.microsoft.com/office/drawing/2014/main" id="{FB5259A9-897E-6E83-8027-C22654EDC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Freeform: Shape 307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6651A-B35A-1E58-210E-694D9E66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Everyone Has a Favorite Ice Cream….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598FB-EA00-BEB3-B886-E5EB3E68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063" y="4856921"/>
            <a:ext cx="9565028" cy="12492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What about allegories?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Regional Flavors?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229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DBD0-2A43-E870-33C0-3B7DBE72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C125-C5F6-27FE-5806-C9574BBA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Terminology</a:t>
            </a:r>
          </a:p>
          <a:p>
            <a:pPr lvl="1"/>
            <a:r>
              <a:rPr lang="en-US" sz="1400" dirty="0"/>
              <a:t>State File</a:t>
            </a:r>
          </a:p>
          <a:p>
            <a:pPr lvl="1"/>
            <a:r>
              <a:rPr lang="en-US" sz="1400" dirty="0"/>
              <a:t>Parameters/variables</a:t>
            </a:r>
          </a:p>
          <a:p>
            <a:pPr lvl="1"/>
            <a:r>
              <a:rPr lang="en-US" sz="1400" dirty="0"/>
              <a:t>Day 1 Support</a:t>
            </a:r>
          </a:p>
          <a:p>
            <a:pPr lvl="1"/>
            <a:r>
              <a:rPr lang="en-US" sz="1400" dirty="0"/>
              <a:t>Provider</a:t>
            </a:r>
          </a:p>
          <a:p>
            <a:pPr lvl="1"/>
            <a:r>
              <a:rPr lang="en-US" sz="1400" dirty="0"/>
              <a:t>Modules</a:t>
            </a:r>
          </a:p>
          <a:p>
            <a:pPr lvl="1"/>
            <a:r>
              <a:rPr lang="en-US" sz="1400" dirty="0"/>
              <a:t>Registries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dirty="0"/>
              <a:t>Requirements</a:t>
            </a:r>
          </a:p>
          <a:p>
            <a:pPr lvl="1"/>
            <a:r>
              <a:rPr lang="en-US" sz="1400" dirty="0"/>
              <a:t>Azure Subscription</a:t>
            </a:r>
          </a:p>
          <a:p>
            <a:pPr lvl="1"/>
            <a:r>
              <a:rPr lang="en-US" sz="1400" dirty="0"/>
              <a:t>Minimum Contributor Access</a:t>
            </a:r>
          </a:p>
          <a:p>
            <a:pPr lvl="1"/>
            <a:r>
              <a:rPr lang="en-US" sz="1400" dirty="0"/>
              <a:t>Appropriate Tooling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DD4AF-A10A-60ED-8583-EE0F2F15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9359"/>
            <a:ext cx="12192000" cy="45719"/>
          </a:xfrm>
          <a:prstGeom prst="rect">
            <a:avLst/>
          </a:prstGeom>
        </p:spPr>
      </p:pic>
      <p:pic>
        <p:nvPicPr>
          <p:cNvPr id="9218" name="Picture 2" descr="442 Ice Cream Shop Owner Stock Photos, Pictures &amp; Royalty-Free Images -  iStock">
            <a:extLst>
              <a:ext uri="{FF2B5EF4-FFF2-40B4-BE49-F238E27FC236}">
                <a16:creationId xmlns:a16="http://schemas.microsoft.com/office/drawing/2014/main" id="{CF35E672-DE4D-43FA-D496-3F98457F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662" y="2547557"/>
            <a:ext cx="58293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ropped Ice Cream Images – Browse 12,573 Stock Photos, Vectors, and Video |  Adobe Stock">
            <a:extLst>
              <a:ext uri="{FF2B5EF4-FFF2-40B4-BE49-F238E27FC236}">
                <a16:creationId xmlns:a16="http://schemas.microsoft.com/office/drawing/2014/main" id="{5E9AE542-0763-6C22-9B69-577DBF34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8" r="-2" b="-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462CC-8E94-944A-1091-F09B77E8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But First….Let’s Review Benefits </a:t>
            </a:r>
            <a:r>
              <a:rPr lang="en-US" sz="2800" dirty="0" err="1"/>
              <a:t>IaC</a:t>
            </a:r>
            <a:endParaRPr lang="en-US" sz="2800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2A00-8521-B265-1F79-73AC6049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06708" cy="3207258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Reduce Ris</a:t>
            </a:r>
            <a:r>
              <a:rPr lang="en-US" sz="1800" dirty="0"/>
              <a:t>k of Human Error</a:t>
            </a:r>
            <a:endParaRPr lang="en-US" sz="1800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Agility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Integration with Software Delivery Lifecycle (SDLC)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Reusability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Enhanced Security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3527B-281E-BDA7-70CA-43E3E9D1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5" y="2421784"/>
            <a:ext cx="3358134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F2B8-F5B4-368E-AEA8-6A2C3EE2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Best Practices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2AFC5-7204-EA7F-05F2-9829B4CDE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79017"/>
            <a:ext cx="5314543" cy="371626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 err="1">
                <a:effectLst/>
              </a:rPr>
              <a:t>IaC</a:t>
            </a:r>
            <a:r>
              <a:rPr lang="en-US" sz="1900" b="0" i="0" dirty="0">
                <a:effectLst/>
              </a:rPr>
              <a:t> code is stored together with application code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Faster Development Time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Adhere to same Software Delivery Lifecycle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Deployed together to prevent drift/staleness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Code is </a:t>
            </a:r>
            <a:r>
              <a:rPr lang="en-US" sz="1900" b="0" i="0" dirty="0" err="1">
                <a:effectLst/>
              </a:rPr>
              <a:t>redeployable</a:t>
            </a:r>
            <a:endParaRPr lang="en-US" sz="19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Easily readable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Independent Reusable Modules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All Key values are parameters/variables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900" dirty="0"/>
              <a:t>Insert into any project</a:t>
            </a:r>
            <a:endParaRPr lang="en-US" sz="19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No secrets stored in the codebase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Each environment specifics is a separate parameter file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Ideally eliminates all manual intervention</a:t>
            </a:r>
            <a:endParaRPr lang="en-US" sz="19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5136" name="Freeform: Shape 513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Premium Vector | Ice cream in the style of line art on the background of  colored spots vector illustration">
            <a:extLst>
              <a:ext uri="{FF2B5EF4-FFF2-40B4-BE49-F238E27FC236}">
                <a16:creationId xmlns:a16="http://schemas.microsoft.com/office/drawing/2014/main" id="{4DBEEB56-A903-D3A0-4174-9E7EE52DE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r="1975" b="-2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90AE5-7E5C-7725-8939-4AE5473F2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2249"/>
            <a:ext cx="5641864" cy="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13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614C8E-E3CC-713D-5CBE-EC7A4E1C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BCD2-639B-3D07-F5CF-B6F15FCB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is Infrastructure As Code (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IaC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)?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Best Practices</a:t>
            </a:r>
          </a:p>
          <a:p>
            <a:r>
              <a:rPr lang="en-US" b="1" dirty="0"/>
              <a:t>Flavors of </a:t>
            </a:r>
            <a:r>
              <a:rPr lang="en-US" b="1" dirty="0" err="1"/>
              <a:t>IaC</a:t>
            </a:r>
            <a:endParaRPr lang="en-US" b="1" dirty="0"/>
          </a:p>
          <a:p>
            <a:pPr lvl="1"/>
            <a:r>
              <a:rPr lang="en-US" dirty="0"/>
              <a:t>ARM</a:t>
            </a:r>
          </a:p>
          <a:p>
            <a:pPr lvl="1"/>
            <a:r>
              <a:rPr lang="en-US" dirty="0"/>
              <a:t>Bicep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 err="1"/>
              <a:t>Pulumi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AEA79-1A7A-8B43-8E27-9B4D28C6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455"/>
            <a:ext cx="12192000" cy="1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2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947C-C54B-3B21-0650-03F96F7F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Resource Manager Template (ARM)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5F38-D9A6-24A6-EAF1-9CDC8D36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JSON File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Explicitly track dependencies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Native export from Azure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Day 1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Azure specific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</a:rPr>
              <a:t>No state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Native Tool for Azure Development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89A4B-F717-5653-704A-B88CE3A4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047"/>
            <a:ext cx="12192116" cy="45719"/>
          </a:xfrm>
          <a:prstGeom prst="rect">
            <a:avLst/>
          </a:prstGeom>
        </p:spPr>
      </p:pic>
      <p:pic>
        <p:nvPicPr>
          <p:cNvPr id="6146" name="Picture 2" descr="Diagram illustrating Azure Consistent Management Layer">
            <a:extLst>
              <a:ext uri="{FF2B5EF4-FFF2-40B4-BE49-F238E27FC236}">
                <a16:creationId xmlns:a16="http://schemas.microsoft.com/office/drawing/2014/main" id="{0E46109B-F337-BDAA-1FE7-88BA12068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03" y="2011313"/>
            <a:ext cx="7158621" cy="376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zure Resource Manager Logo">
            <a:extLst>
              <a:ext uri="{FF2B5EF4-FFF2-40B4-BE49-F238E27FC236}">
                <a16:creationId xmlns:a16="http://schemas.microsoft.com/office/drawing/2014/main" id="{93C14F70-DEF1-B7B4-8B4F-FB421FDD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617" y="44499"/>
            <a:ext cx="1502365" cy="124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5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443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John Folberth</vt:lpstr>
      <vt:lpstr>Agenda</vt:lpstr>
      <vt:lpstr>Everyone Has a Favorite Ice Cream….</vt:lpstr>
      <vt:lpstr>Key Terminology &amp; Requirements</vt:lpstr>
      <vt:lpstr>But First….Let’s Review Benefits IaC</vt:lpstr>
      <vt:lpstr>Best Practices</vt:lpstr>
      <vt:lpstr>Agenda</vt:lpstr>
      <vt:lpstr>Azure Resource Manager Template (ARM)</vt:lpstr>
      <vt:lpstr>Azure Bicep</vt:lpstr>
      <vt:lpstr>Hashicorp Terraform</vt:lpstr>
      <vt:lpstr>Pulumi</vt:lpstr>
      <vt:lpstr>Everyone Has a Favorite Ice Cream….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Folberth</dc:creator>
  <cp:lastModifiedBy>John Folberth</cp:lastModifiedBy>
  <cp:revision>7</cp:revision>
  <dcterms:created xsi:type="dcterms:W3CDTF">2022-09-17T20:18:09Z</dcterms:created>
  <dcterms:modified xsi:type="dcterms:W3CDTF">2022-09-18T01:12:12Z</dcterms:modified>
</cp:coreProperties>
</file>