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6" r:id="rId3"/>
    <p:sldId id="269" r:id="rId4"/>
    <p:sldId id="257" r:id="rId5"/>
    <p:sldId id="258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59" r:id="rId16"/>
    <p:sldId id="26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5F32B-FACB-F896-7428-A101E5DCDF3C}" v="8" dt="2023-10-19T00:23:20.237"/>
    <p1510:client id="{972FFB89-655F-A092-4316-6C05CFD0ECB6}" v="210" dt="2023-10-21T02:53:18.844"/>
    <p1510:client id="{B8A8478A-B375-4032-81A7-699AB40F0B8B}" v="29" dt="2023-10-17T19:56:59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An49y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ka.ms/AAn49y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An49yh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aka.ms/AAn49yh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ka.ms/AAn49y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An49y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ka.ms/AAn49yh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An49yh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An49yh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An49yh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An49yh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An49yh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ka.ms/AAn49y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98C79E-D30B-4465-A912-ABA264D6F1D6}"/>
              </a:ext>
            </a:extLst>
          </p:cNvPr>
          <p:cNvSpPr txBox="1"/>
          <p:nvPr/>
        </p:nvSpPr>
        <p:spPr>
          <a:xfrm>
            <a:off x="6248919" y="327658"/>
            <a:ext cx="538215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Get the latest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articles, documentation, and events from Microsoft.Source—the curated monthly developer community newsletter. 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Stay at the forefront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of rapidly evolving technologies with resources that are relevant to your field, location, and areas of interest—including articles, GitHub repositories, and how-to guides.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Get notified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about events—from local hacks, workshops, and training sessions to virtual meetups and global conferences.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Learn what you want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, when you want, how you want. Resources include in-person hands-on workshops, free, interactive online training and sandbox environments.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C082EF-2E7F-4C2E-9F6A-56BD241BD2D2}"/>
              </a:ext>
            </a:extLst>
          </p:cNvPr>
          <p:cNvCxnSpPr>
            <a:cxnSpLocks/>
          </p:cNvCxnSpPr>
          <p:nvPr/>
        </p:nvCxnSpPr>
        <p:spPr>
          <a:xfrm>
            <a:off x="5949712" y="327658"/>
            <a:ext cx="0" cy="834337"/>
          </a:xfrm>
          <a:prstGeom prst="line">
            <a:avLst/>
          </a:prstGeom>
          <a:ln w="76200">
            <a:solidFill>
              <a:srgbClr val="007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52BFD-400D-4368-8A8A-22E067FC4EB4}"/>
              </a:ext>
            </a:extLst>
          </p:cNvPr>
          <p:cNvCxnSpPr>
            <a:cxnSpLocks/>
          </p:cNvCxnSpPr>
          <p:nvPr/>
        </p:nvCxnSpPr>
        <p:spPr>
          <a:xfrm>
            <a:off x="5951111" y="1881019"/>
            <a:ext cx="0" cy="834337"/>
          </a:xfrm>
          <a:prstGeom prst="line">
            <a:avLst/>
          </a:prstGeom>
          <a:ln w="76200">
            <a:solidFill>
              <a:srgbClr val="007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4E40F6-5E3D-4617-ADE7-7FFC9962E255}"/>
              </a:ext>
            </a:extLst>
          </p:cNvPr>
          <p:cNvCxnSpPr>
            <a:cxnSpLocks/>
          </p:cNvCxnSpPr>
          <p:nvPr/>
        </p:nvCxnSpPr>
        <p:spPr>
          <a:xfrm>
            <a:off x="5949712" y="3543437"/>
            <a:ext cx="0" cy="834337"/>
          </a:xfrm>
          <a:prstGeom prst="line">
            <a:avLst/>
          </a:prstGeom>
          <a:ln w="76200">
            <a:solidFill>
              <a:srgbClr val="007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CF88DB-3970-415C-9AFA-B9F357F4D33A}"/>
              </a:ext>
            </a:extLst>
          </p:cNvPr>
          <p:cNvCxnSpPr>
            <a:cxnSpLocks/>
          </p:cNvCxnSpPr>
          <p:nvPr/>
        </p:nvCxnSpPr>
        <p:spPr>
          <a:xfrm>
            <a:off x="5959500" y="4994132"/>
            <a:ext cx="0" cy="765030"/>
          </a:xfrm>
          <a:prstGeom prst="line">
            <a:avLst/>
          </a:prstGeom>
          <a:ln w="76200">
            <a:solidFill>
              <a:srgbClr val="007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Qr code&#10;&#10;Description automatically generated">
            <a:extLst>
              <a:ext uri="{FF2B5EF4-FFF2-40B4-BE49-F238E27FC236}">
                <a16:creationId xmlns:a16="http://schemas.microsoft.com/office/drawing/2014/main" id="{D1571684-042C-4C5C-9517-95CF54839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3" y="0"/>
            <a:ext cx="5299075" cy="685800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8CE6A3-D41E-4194-91A7-ADE5EDFD14B1}"/>
              </a:ext>
            </a:extLst>
          </p:cNvPr>
          <p:cNvSpPr txBox="1"/>
          <p:nvPr/>
        </p:nvSpPr>
        <p:spPr>
          <a:xfrm>
            <a:off x="722506" y="3607797"/>
            <a:ext cx="2830285" cy="206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algn="ctr"/>
            <a:endParaRPr lang="en-US" sz="2000" b="0" i="0">
              <a:solidFill>
                <a:schemeClr val="bg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96070-11B4-4572-BC9A-8FC765A3F663}"/>
              </a:ext>
            </a:extLst>
          </p:cNvPr>
          <p:cNvSpPr txBox="1"/>
          <p:nvPr/>
        </p:nvSpPr>
        <p:spPr>
          <a:xfrm>
            <a:off x="722506" y="3442066"/>
            <a:ext cx="3997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0078D4"/>
                </a:solidFill>
                <a:effectLst/>
                <a:latin typeface="wf_SegoeUILight"/>
                <a:hlinkClick r:id="rId3"/>
              </a:rPr>
              <a:t>https://aka.ms/AAn49yh</a:t>
            </a:r>
            <a:endParaRPr lang="en-US" b="0" i="0" dirty="0">
              <a:solidFill>
                <a:srgbClr val="000000"/>
              </a:solidFill>
              <a:effectLst/>
              <a:latin typeface="wf_SegoeUI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5B66B-DA3C-CB6F-D844-88FC80325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063" y="3960605"/>
            <a:ext cx="1600423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0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5F1FE-7461-F9DD-01DA-6C037829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Local Dev Scenario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2513-3F8E-14FD-06FA-336115F8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Background: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</a:rPr>
              <a:t>Data and Web are in separate resource groups and owned by separate teams. There is a single log analytics workspace for log ingestion.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Development Ask: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</a:rPr>
              <a:t>Multiple developers want to make changes to the front end simultaneously and leverage the data and logging sources already in place.</a:t>
            </a:r>
          </a:p>
          <a:p>
            <a:pPr marL="0" indent="0">
              <a:buNone/>
            </a:pPr>
            <a:endParaRPr lang="en-US" sz="2000" i="1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Solution: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</a:rPr>
              <a:t>A template that contains the IaC template and a Catalog that accepts the names of the existing resources. 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1AFD2C6-FD53-EEA7-B459-97FEA4006D42}"/>
              </a:ext>
            </a:extLst>
          </p:cNvPr>
          <p:cNvSpPr txBox="1"/>
          <p:nvPr/>
        </p:nvSpPr>
        <p:spPr>
          <a:xfrm>
            <a:off x="8821821" y="6335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467886"/>
                </a:solidFill>
                <a:latin typeface="wf_SegoeUILight"/>
                <a:hlinkClick r:id="rId2"/>
              </a:rPr>
              <a:t>https://aka.ms/AAn49yh</a:t>
            </a:r>
            <a:r>
              <a:rPr lang="en-US">
                <a:latin typeface="wf_SegoeUILight"/>
              </a:rPr>
              <a:t>​</a:t>
            </a:r>
            <a:endParaRPr lang="en-US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29CE066-1BE4-57AF-5768-8B693820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800" y="6219868"/>
            <a:ext cx="497529" cy="5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3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58DAD-BE1C-9142-FE76-4431A3F5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EB48B8-B453-90E2-0CD0-009AB15EFD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7064" y="578738"/>
            <a:ext cx="5146023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486CD4-5842-88FB-FD25-644D432A3C99}"/>
              </a:ext>
            </a:extLst>
          </p:cNvPr>
          <p:cNvSpPr txBox="1"/>
          <p:nvPr/>
        </p:nvSpPr>
        <p:spPr>
          <a:xfrm>
            <a:off x="8821821" y="6335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467886"/>
                </a:solidFill>
                <a:latin typeface="wf_SegoeUILight"/>
                <a:hlinkClick r:id="rId3"/>
              </a:rPr>
              <a:t>https://aka.ms/AAn49yh</a:t>
            </a:r>
            <a:r>
              <a:rPr lang="en-US">
                <a:latin typeface="wf_SegoeUILight"/>
              </a:rPr>
              <a:t>​</a:t>
            </a:r>
            <a:endParaRPr lang="en-US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7EA6166-D1AD-D4FB-7E5E-7156B6486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2800" y="6219868"/>
            <a:ext cx="497529" cy="5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0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B512-D870-E319-676A-09634085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Bicep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25C1F-3AA6-2A23-0100-2C896AE2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Assumption: </a:t>
            </a:r>
            <a:r>
              <a:rPr lang="en-US" dirty="0"/>
              <a:t>Developer teams need to leverage a set of enterprise golden templates</a:t>
            </a:r>
            <a:endParaRPr lang="en-US" b="1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7029C279-6004-9C7C-FFF7-1C127D53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051" y="3746399"/>
            <a:ext cx="1224447" cy="156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Azure Bicep for Deploying Azure Resources | StarWind Blog">
            <a:extLst>
              <a:ext uri="{FF2B5EF4-FFF2-40B4-BE49-F238E27FC236}">
                <a16:creationId xmlns:a16="http://schemas.microsoft.com/office/drawing/2014/main" id="{D610A66C-2016-A558-90B0-DF8A8435A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47" y="3746399"/>
            <a:ext cx="1566153" cy="156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82E13C-3C0C-C839-AE0B-F7E43961264A}"/>
              </a:ext>
            </a:extLst>
          </p:cNvPr>
          <p:cNvCxnSpPr/>
          <p:nvPr/>
        </p:nvCxnSpPr>
        <p:spPr>
          <a:xfrm>
            <a:off x="3065510" y="4036608"/>
            <a:ext cx="4795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56A9D3-F26A-9819-C688-B3431D05ED99}"/>
              </a:ext>
            </a:extLst>
          </p:cNvPr>
          <p:cNvCxnSpPr>
            <a:stCxn id="2051" idx="3"/>
            <a:endCxn id="2049" idx="1"/>
          </p:cNvCxnSpPr>
          <p:nvPr/>
        </p:nvCxnSpPr>
        <p:spPr>
          <a:xfrm>
            <a:off x="3339100" y="4529476"/>
            <a:ext cx="43989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E159DB-AE53-BB29-E990-45DE49A65FE0}"/>
              </a:ext>
            </a:extLst>
          </p:cNvPr>
          <p:cNvSpPr txBox="1"/>
          <p:nvPr/>
        </p:nvSpPr>
        <p:spPr>
          <a:xfrm>
            <a:off x="4910272" y="3829872"/>
            <a:ext cx="1454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App Service Plan template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D3F37-03C0-452E-BEC7-440797EB393C}"/>
              </a:ext>
            </a:extLst>
          </p:cNvPr>
          <p:cNvSpPr txBox="1"/>
          <p:nvPr/>
        </p:nvSpPr>
        <p:spPr>
          <a:xfrm>
            <a:off x="4869830" y="4326818"/>
            <a:ext cx="1454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App Service Template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6D9AAE-EF25-9897-A21C-53C501C795B2}"/>
              </a:ext>
            </a:extLst>
          </p:cNvPr>
          <p:cNvCxnSpPr/>
          <p:nvPr/>
        </p:nvCxnSpPr>
        <p:spPr>
          <a:xfrm>
            <a:off x="3280679" y="4927407"/>
            <a:ext cx="43989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90B713-0196-70C3-7997-6CD3B47079F3}"/>
              </a:ext>
            </a:extLst>
          </p:cNvPr>
          <p:cNvSpPr txBox="1"/>
          <p:nvPr/>
        </p:nvSpPr>
        <p:spPr>
          <a:xfrm>
            <a:off x="4811409" y="4724749"/>
            <a:ext cx="1454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Service X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3819-0C89-A4A4-39A6-BA0C238DAAEE}"/>
              </a:ext>
            </a:extLst>
          </p:cNvPr>
          <p:cNvSpPr txBox="1"/>
          <p:nvPr/>
        </p:nvSpPr>
        <p:spPr>
          <a:xfrm>
            <a:off x="8821821" y="6335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467886"/>
                </a:solidFill>
                <a:latin typeface="wf_SegoeUILight"/>
                <a:hlinkClick r:id="rId4"/>
              </a:rPr>
              <a:t>https://aka.ms/AAn49yh</a:t>
            </a:r>
            <a:r>
              <a:rPr lang="en-US">
                <a:latin typeface="wf_SegoeUILight"/>
              </a:rPr>
              <a:t>​</a:t>
            </a:r>
            <a:endParaRPr lang="en-US"/>
          </a:p>
        </p:txBody>
      </p: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51EAEAA-ED06-F406-EE30-0C27B9096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2800" y="6219868"/>
            <a:ext cx="497529" cy="5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8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5F1FE-7461-F9DD-01DA-6C037829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CI/CD Scenario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2513-3F8E-14FD-06FA-336115F8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Background: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</a:rPr>
              <a:t>Organization would like to shift left their developer practices. Currently their testing is performed in a static test environment after code has already been deployed.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Development Ask: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</a:rPr>
              <a:t>As a developer I’d like to create an ephemeral environment on Pull Request to execute things like load testing.</a:t>
            </a:r>
          </a:p>
          <a:p>
            <a:pPr marL="0" indent="0">
              <a:buNone/>
            </a:pPr>
            <a:endParaRPr lang="en-US" sz="2000" i="1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Solution: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</a:rPr>
              <a:t>User Azure DevOps on pull request create an Azure Deployment Environment, deploy code to the new environment, call Azure Load Testing, destroy the environment after the tests.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5B2B27-FD6F-F7B4-AD70-460FF462A268}"/>
              </a:ext>
            </a:extLst>
          </p:cNvPr>
          <p:cNvSpPr txBox="1"/>
          <p:nvPr/>
        </p:nvSpPr>
        <p:spPr>
          <a:xfrm>
            <a:off x="8821821" y="6335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467886"/>
                </a:solidFill>
                <a:latin typeface="wf_SegoeUILight"/>
                <a:hlinkClick r:id="rId2"/>
              </a:rPr>
              <a:t>https://aka.ms/AAn49yh</a:t>
            </a:r>
            <a:r>
              <a:rPr lang="en-US">
                <a:latin typeface="wf_SegoeUILight"/>
              </a:rPr>
              <a:t>​</a:t>
            </a:r>
            <a:endParaRPr lang="en-US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9D74856-8C47-3BB4-2379-11538A8BD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800" y="6219868"/>
            <a:ext cx="497529" cy="5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3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9FD4-7A63-9BAA-5E76-7DD566B6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 Workflow</a:t>
            </a:r>
          </a:p>
        </p:txBody>
      </p:sp>
      <p:pic>
        <p:nvPicPr>
          <p:cNvPr id="5" name="Content Placeholder 4" descr="&quot;git gui&quot; Icon - Download for free – Iconduck">
            <a:extLst>
              <a:ext uri="{FF2B5EF4-FFF2-40B4-BE49-F238E27FC236}">
                <a16:creationId xmlns:a16="http://schemas.microsoft.com/office/drawing/2014/main" id="{E3AABF14-BE01-052E-36AD-39CEF4BDE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073" y="3059184"/>
            <a:ext cx="1112323" cy="1102426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8308A44-955C-1E0F-4BD9-70B0465520D8}"/>
              </a:ext>
            </a:extLst>
          </p:cNvPr>
          <p:cNvSpPr/>
          <p:nvPr/>
        </p:nvSpPr>
        <p:spPr>
          <a:xfrm>
            <a:off x="3058859" y="3488927"/>
            <a:ext cx="851064" cy="2375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and white sphere with white dots&#10;&#10;Description automatically generated">
            <a:extLst>
              <a:ext uri="{FF2B5EF4-FFF2-40B4-BE49-F238E27FC236}">
                <a16:creationId xmlns:a16="http://schemas.microsoft.com/office/drawing/2014/main" id="{8F7ECDF3-FA5A-FB7B-6014-39C71D7B2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974" t="1470" r="17881"/>
          <a:stretch/>
        </p:blipFill>
        <p:spPr>
          <a:xfrm>
            <a:off x="3854979" y="3057710"/>
            <a:ext cx="1374774" cy="141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5858AE-5D1B-AA5C-E029-D39F86EF42C5}"/>
              </a:ext>
            </a:extLst>
          </p:cNvPr>
          <p:cNvSpPr txBox="1"/>
          <p:nvPr/>
        </p:nvSpPr>
        <p:spPr>
          <a:xfrm>
            <a:off x="3859756" y="4287623"/>
            <a:ext cx="14046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Create ADE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FB2D94-9F75-FBEE-8956-7F4080C1954D}"/>
              </a:ext>
            </a:extLst>
          </p:cNvPr>
          <p:cNvSpPr/>
          <p:nvPr/>
        </p:nvSpPr>
        <p:spPr>
          <a:xfrm>
            <a:off x="5101442" y="3488927"/>
            <a:ext cx="851064" cy="2375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zure Load Testing - Pricing | Microsoft Azure">
            <a:extLst>
              <a:ext uri="{FF2B5EF4-FFF2-40B4-BE49-F238E27FC236}">
                <a16:creationId xmlns:a16="http://schemas.microsoft.com/office/drawing/2014/main" id="{467066C5-CE0F-3BF0-790E-D83D08EBA7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12" r="17647" b="1446"/>
          <a:stretch/>
        </p:blipFill>
        <p:spPr>
          <a:xfrm>
            <a:off x="5941208" y="3110796"/>
            <a:ext cx="1401410" cy="11402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7B2230-3BE0-6539-002D-47E4080AB6B7}"/>
              </a:ext>
            </a:extLst>
          </p:cNvPr>
          <p:cNvSpPr txBox="1"/>
          <p:nvPr/>
        </p:nvSpPr>
        <p:spPr>
          <a:xfrm>
            <a:off x="5749911" y="4287623"/>
            <a:ext cx="14046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Run Azure Load Test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A1AE2B3-503E-C76F-D992-73074E9B0D3B}"/>
              </a:ext>
            </a:extLst>
          </p:cNvPr>
          <p:cNvSpPr/>
          <p:nvPr/>
        </p:nvSpPr>
        <p:spPr>
          <a:xfrm>
            <a:off x="7284495" y="3479030"/>
            <a:ext cx="851064" cy="2375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white sphere with white dots&#10;&#10;Description automatically generated">
            <a:extLst>
              <a:ext uri="{FF2B5EF4-FFF2-40B4-BE49-F238E27FC236}">
                <a16:creationId xmlns:a16="http://schemas.microsoft.com/office/drawing/2014/main" id="{290B019A-23CF-4783-FD91-649627C7D6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974" t="1470" r="17881"/>
          <a:stretch/>
        </p:blipFill>
        <p:spPr>
          <a:xfrm>
            <a:off x="8080615" y="3047813"/>
            <a:ext cx="1374774" cy="1414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1141BD2-80BF-A2A0-40A9-94EB382E2E8E}"/>
              </a:ext>
            </a:extLst>
          </p:cNvPr>
          <p:cNvSpPr txBox="1"/>
          <p:nvPr/>
        </p:nvSpPr>
        <p:spPr>
          <a:xfrm>
            <a:off x="8085392" y="4287622"/>
            <a:ext cx="16125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Destroy ADE</a:t>
            </a:r>
          </a:p>
        </p:txBody>
      </p:sp>
    </p:spTree>
    <p:extLst>
      <p:ext uri="{BB962C8B-B14F-4D97-AF65-F5344CB8AC3E}">
        <p14:creationId xmlns:p14="http://schemas.microsoft.com/office/powerpoint/2010/main" val="426392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Multi-coloured paper-craft art">
            <a:extLst>
              <a:ext uri="{FF2B5EF4-FFF2-40B4-BE49-F238E27FC236}">
                <a16:creationId xmlns:a16="http://schemas.microsoft.com/office/drawing/2014/main" id="{D649C279-AA53-9F53-ED3E-163F8996F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018" b="4712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C95E94-80A8-B258-42FE-1FDBE171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Lessons Learned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E95A-C5F5-AA45-FCFE-66F53A334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Template Scoping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Optimized for Resource Group Deployments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Should have a strong grasp on modularization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Will dictate ADE values being passed in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Refresh the Catalog!!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Depending on organization could be another layer or a way to </a:t>
            </a:r>
            <a:r>
              <a:rPr lang="en-US" sz="2000">
                <a:solidFill>
                  <a:srgbClr val="FFFFFF"/>
                </a:solidFill>
              </a:rPr>
              <a:t>increase developer productivity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2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Question mark against red wall">
            <a:extLst>
              <a:ext uri="{FF2B5EF4-FFF2-40B4-BE49-F238E27FC236}">
                <a16:creationId xmlns:a16="http://schemas.microsoft.com/office/drawing/2014/main" id="{2C8B4020-5E2E-30A3-1D82-12F7F5F87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7025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F46D01-106F-41D5-1181-40F4CB0F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Q &amp; 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7CE5A-C2F4-070C-1E07-3929C0306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1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98C79E-D30B-4465-A912-ABA264D6F1D6}"/>
              </a:ext>
            </a:extLst>
          </p:cNvPr>
          <p:cNvSpPr txBox="1"/>
          <p:nvPr/>
        </p:nvSpPr>
        <p:spPr>
          <a:xfrm>
            <a:off x="6248919" y="327658"/>
            <a:ext cx="538215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Get the latest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articles, documentation, and events from Microsoft.Source—the curated monthly developer community newsletter. 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Stay at the forefront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of rapidly evolving technologies with resources that are relevant to your field, location, and areas of interest—including articles, GitHub repositories, and how-to guides.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Get notified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about events—from local hacks, workshops, and training sessions to virtual meetups and global conferences.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Learn what you want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, when you want, how you want. Resources include in-person hands-on workshops, free, interactive online training and sandbox environments.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C082EF-2E7F-4C2E-9F6A-56BD241BD2D2}"/>
              </a:ext>
            </a:extLst>
          </p:cNvPr>
          <p:cNvCxnSpPr>
            <a:cxnSpLocks/>
          </p:cNvCxnSpPr>
          <p:nvPr/>
        </p:nvCxnSpPr>
        <p:spPr>
          <a:xfrm>
            <a:off x="5949712" y="327658"/>
            <a:ext cx="0" cy="834337"/>
          </a:xfrm>
          <a:prstGeom prst="line">
            <a:avLst/>
          </a:prstGeom>
          <a:ln w="76200">
            <a:solidFill>
              <a:srgbClr val="007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52BFD-400D-4368-8A8A-22E067FC4EB4}"/>
              </a:ext>
            </a:extLst>
          </p:cNvPr>
          <p:cNvCxnSpPr>
            <a:cxnSpLocks/>
          </p:cNvCxnSpPr>
          <p:nvPr/>
        </p:nvCxnSpPr>
        <p:spPr>
          <a:xfrm>
            <a:off x="5951111" y="1881019"/>
            <a:ext cx="0" cy="834337"/>
          </a:xfrm>
          <a:prstGeom prst="line">
            <a:avLst/>
          </a:prstGeom>
          <a:ln w="76200">
            <a:solidFill>
              <a:srgbClr val="007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4E40F6-5E3D-4617-ADE7-7FFC9962E255}"/>
              </a:ext>
            </a:extLst>
          </p:cNvPr>
          <p:cNvCxnSpPr>
            <a:cxnSpLocks/>
          </p:cNvCxnSpPr>
          <p:nvPr/>
        </p:nvCxnSpPr>
        <p:spPr>
          <a:xfrm>
            <a:off x="5949712" y="3543437"/>
            <a:ext cx="0" cy="834337"/>
          </a:xfrm>
          <a:prstGeom prst="line">
            <a:avLst/>
          </a:prstGeom>
          <a:ln w="76200">
            <a:solidFill>
              <a:srgbClr val="007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CF88DB-3970-415C-9AFA-B9F357F4D33A}"/>
              </a:ext>
            </a:extLst>
          </p:cNvPr>
          <p:cNvCxnSpPr>
            <a:cxnSpLocks/>
          </p:cNvCxnSpPr>
          <p:nvPr/>
        </p:nvCxnSpPr>
        <p:spPr>
          <a:xfrm>
            <a:off x="5959500" y="4994132"/>
            <a:ext cx="0" cy="765030"/>
          </a:xfrm>
          <a:prstGeom prst="line">
            <a:avLst/>
          </a:prstGeom>
          <a:ln w="76200">
            <a:solidFill>
              <a:srgbClr val="007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Qr code&#10;&#10;Description automatically generated">
            <a:extLst>
              <a:ext uri="{FF2B5EF4-FFF2-40B4-BE49-F238E27FC236}">
                <a16:creationId xmlns:a16="http://schemas.microsoft.com/office/drawing/2014/main" id="{D1571684-042C-4C5C-9517-95CF54839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3" y="0"/>
            <a:ext cx="5299075" cy="685800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8CE6A3-D41E-4194-91A7-ADE5EDFD14B1}"/>
              </a:ext>
            </a:extLst>
          </p:cNvPr>
          <p:cNvSpPr txBox="1"/>
          <p:nvPr/>
        </p:nvSpPr>
        <p:spPr>
          <a:xfrm>
            <a:off x="722506" y="3607797"/>
            <a:ext cx="2830285" cy="206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 algn="ctr"/>
            <a:endParaRPr lang="en-US" sz="2000" b="0" i="0">
              <a:solidFill>
                <a:schemeClr val="bg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96070-11B4-4572-BC9A-8FC765A3F663}"/>
              </a:ext>
            </a:extLst>
          </p:cNvPr>
          <p:cNvSpPr txBox="1"/>
          <p:nvPr/>
        </p:nvSpPr>
        <p:spPr>
          <a:xfrm>
            <a:off x="722506" y="3442066"/>
            <a:ext cx="3997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0078D4"/>
                </a:solidFill>
                <a:effectLst/>
                <a:latin typeface="wf_SegoeUILight"/>
                <a:hlinkClick r:id="rId3"/>
              </a:rPr>
              <a:t>https://aka.ms/AAn49yh</a:t>
            </a:r>
            <a:endParaRPr lang="en-US" b="0" i="0" dirty="0">
              <a:solidFill>
                <a:srgbClr val="000000"/>
              </a:solidFill>
              <a:effectLst/>
              <a:latin typeface="wf_SegoeUI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5B66B-DA3C-CB6F-D844-88FC80325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063" y="3960605"/>
            <a:ext cx="1600423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2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Azure Deployment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John Folberth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Senior Cloud Solutions Architect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r>
              <a:rPr lang="en-US" sz="2000" dirty="0">
                <a:solidFill>
                  <a:srgbClr val="FFFFFF"/>
                </a:solidFill>
              </a:rPr>
              <a:t> Microsoft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8E8A3-46A9-C243-3FA1-9C86080A8D7D}"/>
              </a:ext>
            </a:extLst>
          </p:cNvPr>
          <p:cNvSpPr txBox="1"/>
          <p:nvPr/>
        </p:nvSpPr>
        <p:spPr>
          <a:xfrm>
            <a:off x="8821821" y="6335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467886"/>
                </a:solidFill>
                <a:latin typeface="wf_SegoeUILight"/>
                <a:hlinkClick r:id="rId2"/>
              </a:rPr>
              <a:t>https://aka.ms/AAn49yh</a:t>
            </a:r>
            <a:r>
              <a:rPr lang="en-US">
                <a:latin typeface="wf_SegoeUILight"/>
              </a:rPr>
              <a:t>​</a:t>
            </a:r>
            <a:endParaRPr lang="en-US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74D80B5-AC9F-30A8-6DA0-507C3E0C3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800" y="6219868"/>
            <a:ext cx="497529" cy="5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98897C-3A20-415C-B809-28980E78A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26D69-AD60-B117-82FD-F06DA70D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3736429"/>
            <a:ext cx="6347918" cy="23974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600" dirty="0">
                <a:solidFill>
                  <a:srgbClr val="FFFFFF"/>
                </a:solidFill>
              </a:rPr>
              <a:t>Experience with Azure Deployment Environments’?</a:t>
            </a:r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DCE8164A-0B76-3464-B5DB-24275C3FF0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22352" b="46412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8E359C-EB3D-D673-7C04-7ADF3146303D}"/>
              </a:ext>
            </a:extLst>
          </p:cNvPr>
          <p:cNvSpPr txBox="1"/>
          <p:nvPr/>
        </p:nvSpPr>
        <p:spPr>
          <a:xfrm>
            <a:off x="8821821" y="6335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467886"/>
                </a:solidFill>
                <a:latin typeface="wf_SegoeUILight"/>
                <a:hlinkClick r:id="rId3"/>
              </a:rPr>
              <a:t>https://aka.ms/AAn49yh</a:t>
            </a:r>
            <a:r>
              <a:rPr lang="en-US">
                <a:latin typeface="wf_SegoeUILight"/>
              </a:rPr>
              <a:t>​</a:t>
            </a:r>
            <a:endParaRPr lang="en-US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D27E9EC-1D75-7A0B-6DD7-67A96B8F2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2800" y="6219868"/>
            <a:ext cx="497529" cy="5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2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F3D49-493A-BE32-761D-B4577D79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What Are They?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E38A7-2794-C40B-B15D-FF9FC1935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On Demand Azure Infrastructure</a:t>
            </a:r>
          </a:p>
          <a:p>
            <a:pPr lvl="1"/>
            <a:r>
              <a:rPr lang="en-US" sz="2000" dirty="0"/>
              <a:t>Custom Templates connected to Catalog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egoe UI"/>
                <a:cs typeface="Segoe UI"/>
              </a:rPr>
              <a:t>Provide a self-service experience without giving control over subscriptions.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egoe UI"/>
                <a:cs typeface="Segoe UI"/>
              </a:rPr>
              <a:t>Track costs and ensure compliance with enterprise governance policies.</a:t>
            </a:r>
          </a:p>
          <a:p>
            <a:r>
              <a:rPr lang="en-US" sz="2000" dirty="0">
                <a:latin typeface="Segoe UI"/>
                <a:cs typeface="Segoe UI"/>
              </a:rPr>
              <a:t>Azure Cost- Free!</a:t>
            </a:r>
            <a:endParaRPr lang="en-US" sz="2000" b="0" i="0" dirty="0">
              <a:effectLst/>
              <a:latin typeface="Segoe UI"/>
              <a:cs typeface="Segoe UI"/>
            </a:endParaRPr>
          </a:p>
        </p:txBody>
      </p:sp>
      <p:pic>
        <p:nvPicPr>
          <p:cNvPr id="6" name="Picture 5" descr="Boxes and roller conveyor">
            <a:extLst>
              <a:ext uri="{FF2B5EF4-FFF2-40B4-BE49-F238E27FC236}">
                <a16:creationId xmlns:a16="http://schemas.microsoft.com/office/drawing/2014/main" id="{7DA95D36-6AA3-55FE-C108-4F6978225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49" r="1662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825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Isosceles Triangle 20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iagram that shows the Azure Deployment Environments scenario flow.">
            <a:extLst>
              <a:ext uri="{FF2B5EF4-FFF2-40B4-BE49-F238E27FC236}">
                <a16:creationId xmlns:a16="http://schemas.microsoft.com/office/drawing/2014/main" id="{D9D46FDB-BE1C-54D2-7390-981D4CF00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20833"/>
            <a:ext cx="10905066" cy="501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F0113-7BDB-DACD-1DC2-CBBF8F707416}"/>
              </a:ext>
            </a:extLst>
          </p:cNvPr>
          <p:cNvSpPr txBox="1"/>
          <p:nvPr/>
        </p:nvSpPr>
        <p:spPr>
          <a:xfrm>
            <a:off x="8821821" y="6335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467886"/>
                </a:solidFill>
                <a:latin typeface="wf_SegoeUILight"/>
                <a:hlinkClick r:id="rId3"/>
              </a:rPr>
              <a:t>https://aka.ms/AAn49yh</a:t>
            </a:r>
            <a:r>
              <a:rPr lang="en-US">
                <a:latin typeface="wf_SegoeUILight"/>
              </a:rPr>
              <a:t>​</a:t>
            </a:r>
            <a:endParaRPr lang="en-US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CB18879-8AD4-0561-0DBF-3A37BC0AB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2800" y="6219868"/>
            <a:ext cx="497529" cy="5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2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 showing the key components of Deployment Environments.">
            <a:extLst>
              <a:ext uri="{FF2B5EF4-FFF2-40B4-BE49-F238E27FC236}">
                <a16:creationId xmlns:a16="http://schemas.microsoft.com/office/drawing/2014/main" id="{D4906EB2-FB3C-AC6B-9396-55A3BCF8F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D7C5F9-FDF1-3A80-AF7B-87A5E5C9D166}"/>
              </a:ext>
            </a:extLst>
          </p:cNvPr>
          <p:cNvSpPr txBox="1"/>
          <p:nvPr/>
        </p:nvSpPr>
        <p:spPr>
          <a:xfrm>
            <a:off x="8821821" y="6335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467886"/>
                </a:solidFill>
                <a:latin typeface="wf_SegoeUILight"/>
                <a:hlinkClick r:id="rId3"/>
              </a:rPr>
              <a:t>https://aka.ms/AAn49yh</a:t>
            </a:r>
            <a:r>
              <a:rPr lang="en-US">
                <a:latin typeface="wf_SegoeUILight"/>
              </a:rPr>
              <a:t>​</a:t>
            </a:r>
            <a:endParaRPr lang="en-US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4C9D4C3-2CDC-0F87-F03D-BAE112E1F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2800" y="6219868"/>
            <a:ext cx="497529" cy="5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4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6CF590C1-711A-96EF-7674-F2727EE12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CC398-4D29-FD91-3934-B805D7C8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01F42-3A05-3DA2-2ED1-B6D3CE4E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Illustrate use case of creating and provisioning a Sandbox Resource Group</a:t>
            </a:r>
          </a:p>
          <a:p>
            <a:r>
              <a:rPr lang="en-US" sz="2000"/>
              <a:t>Scenario where create infrastructure for UI with data dependencies</a:t>
            </a:r>
          </a:p>
          <a:p>
            <a:r>
              <a:rPr lang="en-US" sz="2000"/>
              <a:t>Walkthrough one scenario of integrating Azure Load Testing with Azure Deployment Environments in the CI/CD process.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2D018-F9CE-81A1-16FE-937EFE037A23}"/>
              </a:ext>
            </a:extLst>
          </p:cNvPr>
          <p:cNvSpPr txBox="1"/>
          <p:nvPr/>
        </p:nvSpPr>
        <p:spPr>
          <a:xfrm>
            <a:off x="8821821" y="6335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467886"/>
                </a:solidFill>
                <a:latin typeface="wf_SegoeUILight"/>
                <a:hlinkClick r:id="rId3"/>
              </a:rPr>
              <a:t>https://aka.ms/AAn49yh</a:t>
            </a:r>
            <a:r>
              <a:rPr lang="en-US">
                <a:latin typeface="wf_SegoeUILight"/>
              </a:rPr>
              <a:t>​</a:t>
            </a:r>
            <a:endParaRPr lang="en-US"/>
          </a:p>
        </p:txBody>
      </p: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37D4512-1DCB-C0FB-FB09-B841CF1BE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2800" y="6219868"/>
            <a:ext cx="497529" cy="5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5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AA3C4BBB-74A1-4831-90A7-709289EF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77962-14AF-E0CF-4723-990CF86F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592" y="732116"/>
            <a:ext cx="3776812" cy="2046943"/>
          </a:xfrm>
        </p:spPr>
        <p:txBody>
          <a:bodyPr anchor="b">
            <a:normAutofit/>
          </a:bodyPr>
          <a:lstStyle/>
          <a:p>
            <a:r>
              <a:rPr lang="en-US" sz="4000"/>
              <a:t>Limitations/Good to Know</a:t>
            </a:r>
          </a:p>
        </p:txBody>
      </p:sp>
      <p:pic>
        <p:nvPicPr>
          <p:cNvPr id="3076" name="Picture 4" descr="Diagram showing components of Microsoft Dev Box and Azure Deployment Environments.">
            <a:extLst>
              <a:ext uri="{FF2B5EF4-FFF2-40B4-BE49-F238E27FC236}">
                <a16:creationId xmlns:a16="http://schemas.microsoft.com/office/drawing/2014/main" id="{03CF4BF1-4D5D-F3D9-C950-3B2105ED7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763" y="1456066"/>
            <a:ext cx="7014879" cy="394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DDE0-0F02-2B74-06AA-D249A8CA6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399" y="2958353"/>
            <a:ext cx="3784006" cy="3167530"/>
          </a:xfrm>
        </p:spPr>
        <p:txBody>
          <a:bodyPr>
            <a:normAutofit/>
          </a:bodyPr>
          <a:lstStyle/>
          <a:p>
            <a:r>
              <a:rPr lang="en-US" sz="2000"/>
              <a:t>Catalog items only support ARM (Terraform in Private Preview)</a:t>
            </a:r>
          </a:p>
          <a:p>
            <a:r>
              <a:rPr lang="en-US" sz="2000"/>
              <a:t>Cannot use Guest Accounts</a:t>
            </a:r>
          </a:p>
          <a:p>
            <a:r>
              <a:rPr lang="en-US" sz="2000"/>
              <a:t>Deployment Environment and Dev Boxes go hand in hand</a:t>
            </a:r>
          </a:p>
          <a:p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44435-9F88-651B-53A9-AD82C65A1CCC}"/>
              </a:ext>
            </a:extLst>
          </p:cNvPr>
          <p:cNvSpPr txBox="1"/>
          <p:nvPr/>
        </p:nvSpPr>
        <p:spPr>
          <a:xfrm>
            <a:off x="8821821" y="6335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467886"/>
                </a:solidFill>
                <a:latin typeface="wf_SegoeUILight"/>
                <a:hlinkClick r:id="rId3"/>
              </a:rPr>
              <a:t>https://aka.ms/AAn49yh</a:t>
            </a:r>
            <a:r>
              <a:rPr lang="en-US">
                <a:latin typeface="wf_SegoeUILight"/>
              </a:rPr>
              <a:t>​</a:t>
            </a:r>
            <a:endParaRPr lang="en-US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DAE33B5-46A9-56CB-A72E-E04DCAD4D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2800" y="6219868"/>
            <a:ext cx="497529" cy="5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9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5F1FE-7461-F9DD-01DA-6C037829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dirty="0">
                <a:solidFill>
                  <a:srgbClr val="FFFFFF"/>
                </a:solidFill>
              </a:rPr>
              <a:t>Sandbox Scenario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2513-3F8E-14FD-06FA-336115F8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Background: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</a:rPr>
              <a:t>Operations wants to limit developer’s ability to make edits in Azure. This would include non prod environments.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Development Ask: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</a:rPr>
              <a:t>I need a space and access to create Azure Resources and Assign needed permissions for a new application</a:t>
            </a:r>
          </a:p>
          <a:p>
            <a:pPr marL="0" indent="0">
              <a:buNone/>
            </a:pPr>
            <a:endParaRPr lang="en-US" sz="2000" i="1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Solution: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</a:rPr>
              <a:t>Deployment Environment with a catalog for Resource Group Creation that will assign the user Contributor and User Access Admin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5EF94AD-C868-EF8A-B869-5361EB323CCA}"/>
              </a:ext>
            </a:extLst>
          </p:cNvPr>
          <p:cNvSpPr txBox="1"/>
          <p:nvPr/>
        </p:nvSpPr>
        <p:spPr>
          <a:xfrm>
            <a:off x="8821821" y="6335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467886"/>
                </a:solidFill>
                <a:latin typeface="wf_SegoeUILight"/>
                <a:hlinkClick r:id="rId2"/>
              </a:rPr>
              <a:t>https://aka.ms/AAn49yh</a:t>
            </a:r>
            <a:r>
              <a:rPr lang="en-US">
                <a:latin typeface="wf_SegoeUILight"/>
              </a:rPr>
              <a:t>​</a:t>
            </a:r>
            <a:endParaRPr lang="en-US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D9E83B2-368B-0AAB-EA6E-798F0598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800" y="6219868"/>
            <a:ext cx="497529" cy="5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8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</TotalTime>
  <Words>655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Azure Deployment Environments</vt:lpstr>
      <vt:lpstr>Experience with Azure Deployment Environments’?</vt:lpstr>
      <vt:lpstr>What Are They?</vt:lpstr>
      <vt:lpstr>PowerPoint Presentation</vt:lpstr>
      <vt:lpstr>PowerPoint Presentation</vt:lpstr>
      <vt:lpstr>What we will cover</vt:lpstr>
      <vt:lpstr>Limitations/Good to Know</vt:lpstr>
      <vt:lpstr>Sandbox Scenario</vt:lpstr>
      <vt:lpstr>Local Dev Scenario</vt:lpstr>
      <vt:lpstr>Architecture</vt:lpstr>
      <vt:lpstr>Bicep Structure</vt:lpstr>
      <vt:lpstr>CI/CD Scenario</vt:lpstr>
      <vt:lpstr>Pull Request Workflow</vt:lpstr>
      <vt:lpstr>Lessons Learned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John Folberth</cp:lastModifiedBy>
  <cp:revision>70</cp:revision>
  <dcterms:created xsi:type="dcterms:W3CDTF">2023-09-28T01:53:38Z</dcterms:created>
  <dcterms:modified xsi:type="dcterms:W3CDTF">2023-10-21T02:53:21Z</dcterms:modified>
</cp:coreProperties>
</file>