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4" r:id="rId19"/>
    <p:sldId id="272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Friedrich" initials="JF" lastIdx="1" clrIdx="0">
    <p:extLst>
      <p:ext uri="{19B8F6BF-5375-455C-9EA6-DF929625EA0E}">
        <p15:presenceInfo xmlns:p15="http://schemas.microsoft.com/office/powerpoint/2012/main" userId="beabc5463c1ec3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4T04:13:37.46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354F601-7099-46E7-BA5D-13A653821F10}" type="datetimeFigureOut">
              <a:rPr lang="de-DE" smtClean="0"/>
              <a:t>05.07.2020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0185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05.07.2020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05.07.2020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54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05.07.2020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15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05.07.2020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702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05.07.2020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77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05.07.2020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63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05.07.2020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05.07.2020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55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05.07.2020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83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F601-7099-46E7-BA5D-13A653821F10}" type="datetimeFigureOut">
              <a:rPr lang="de-DE" smtClean="0"/>
              <a:t>05.07.2020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9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354F601-7099-46E7-BA5D-13A653821F10}" type="datetimeFigureOut">
              <a:rPr lang="de-DE" smtClean="0"/>
              <a:t>05.07.2020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384C21E-0949-489C-9693-8168D59D9D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87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987E7-9196-4DE1-977D-63F1C7957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Abschluss Präsentation der Data-Analytics Studienarbeit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BB7E48-F9D9-4AB4-80AD-2237B8C27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Jan Friedrich und Christoph Kennerknecht</a:t>
            </a:r>
          </a:p>
        </p:txBody>
      </p:sp>
    </p:spTree>
    <p:extLst>
      <p:ext uri="{BB962C8B-B14F-4D97-AF65-F5344CB8AC3E}">
        <p14:creationId xmlns:p14="http://schemas.microsoft.com/office/powerpoint/2010/main" val="52335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66AB13-0DC0-4B5B-80DD-FCA0073F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Autofit/>
          </a:bodyPr>
          <a:lstStyle/>
          <a:p>
            <a:r>
              <a:rPr lang="de-DE" dirty="0"/>
              <a:t>Kurze Vorstellung der Thesen zu den Aufgaben 7 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9DA881-2C1F-4BB5-9000-C4D982A85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Ein klar zu erkennender Trend ist, die erhöhte Konzentration von Ozon in den Sommermonaten. </a:t>
            </a:r>
          </a:p>
          <a:p>
            <a:r>
              <a:rPr lang="de-DE" dirty="0"/>
              <a:t>Dies kann auf die erhöhe Bildung von Ozon im Sommer zurückgeführt werden[2].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fik 5" descr="Ein Bild, das Monitor, Bildschirm, Tisch, sitzend enthält.&#10;&#10;Automatisch generierte Beschreibung">
            <a:extLst>
              <a:ext uri="{FF2B5EF4-FFF2-40B4-BE49-F238E27FC236}">
                <a16:creationId xmlns:a16="http://schemas.microsoft.com/office/drawing/2014/main" id="{A4335D67-4A11-4048-8EA0-D1BD94CFD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85" y="3429000"/>
            <a:ext cx="4881282" cy="325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2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B19AD-456B-4609-A1DA-B7A70B16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Kurze Vorstellung der Thesen zu den Aufgaben 7 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F065B-2548-462D-91A4-DA6B0523A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Unter 12°C gibt es keinen Datenpunkt mit einer Konzentration von Ozon über</a:t>
            </a:r>
            <a:r>
              <a:rPr lang="el-GR" dirty="0"/>
              <a:t> </a:t>
            </a:r>
            <a:r>
              <a:rPr lang="de-DE" dirty="0"/>
              <a:t>100 </a:t>
            </a:r>
            <a:r>
              <a:rPr lang="el-GR" dirty="0"/>
              <a:t>μ</a:t>
            </a:r>
            <a:r>
              <a:rPr lang="de-DE" dirty="0"/>
              <a:t>g/m3 </a:t>
            </a:r>
          </a:p>
          <a:p>
            <a:r>
              <a:rPr lang="de-DE" dirty="0"/>
              <a:t>Erklären lässt sich dies durch den direkten Zusammenhang zwischen höheren Temperaturen und der Ozon Bildungsrate [2]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BDFF5C-A5C3-4482-BBED-AF5B5AA48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606" y="3243003"/>
            <a:ext cx="4515850" cy="35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6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D90AC5-CF26-4F4F-B1DC-79E6D9B7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Hypothese zu Aufgabe 8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3E05D1-FAEB-4A7B-8518-2CE9885D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Corona hat einen Einfluss auf die Schadstoffkonzentration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4674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ADB9DC-E92A-4C1C-A4C3-24DB7E40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Daten für die Analyse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A1151-2F3D-4BFF-AF23-3A0A285B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Alle Schadstofftypen im Ein-Stunden-Mittelwert für Bayern </a:t>
            </a:r>
          </a:p>
          <a:p>
            <a:r>
              <a:rPr lang="de-DE" dirty="0"/>
              <a:t>Alle Schadstofftypen im Ein-Stunden-Mittelwert für Deutschland (Erklärung hierzu folgt)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708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0CB3C2-C1A3-4779-A5B3-39F8247F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Analysen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721078-C958-4DEF-AE7A-0185FB2EA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Das Plotten der durchschnittliche Ein-Stunden-Mittelwerte im Tagesdurchschnitt der Vorjahre und der selben Daten aus dem Jahr 2020</a:t>
            </a:r>
          </a:p>
          <a:p>
            <a:r>
              <a:rPr lang="de-DE" dirty="0"/>
              <a:t>Das Plotten der durchschnittlichen Ein-Stunden-Mittelwerte der NO2-Konzentration im Tagesdurchschnitt der Vorjahre und der selben Daten aus dem Jahr 2020 sortiert nach Typ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848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B70286-7BDC-4347-90D1-BB2C43A4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Graph für die Allgemeine Schadstoffanalyse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C18B4F-CA97-495F-B78D-0F0DF8EC4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04" y="1762347"/>
            <a:ext cx="5039428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6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68E8AC-62F8-4B45-BE48-45BC93E5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Beobachtungen:</a:t>
            </a:r>
            <a:br>
              <a:rPr lang="de-DE" dirty="0"/>
            </a:br>
            <a:r>
              <a:rPr lang="de-DE" dirty="0"/>
              <a:t>Allgemeine Schadstoffanalyse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EABB9A-AC9F-4014-82EC-EFE90129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Keine Ein-Stunden-Mittelwerte für irgendeinen Schadstoff vorhanden für das Jahr 2015</a:t>
            </a:r>
          </a:p>
          <a:p>
            <a:r>
              <a:rPr lang="de-DE" dirty="0"/>
              <a:t>Keine Ein-Stunden-Mittelwerte für den Schadstoff CO für den Zeitraum 2015-2020, weswegen auch kein Diagramm für diesen Schadstoff gezeichnet wurde</a:t>
            </a:r>
          </a:p>
          <a:p>
            <a:r>
              <a:rPr lang="de-DE" dirty="0"/>
              <a:t>Ein-Stunden-Mittelwerte für den Schadstoff PM10 existieren erst seit Ende März 2019</a:t>
            </a:r>
          </a:p>
          <a:p>
            <a:r>
              <a:rPr lang="de-DE" dirty="0"/>
              <a:t>Keine Ein-Stunden-Mittelwerte für den Schadstoff SO2 nach Juni 2018</a:t>
            </a:r>
          </a:p>
          <a:p>
            <a:pPr marL="0" indent="0">
              <a:buNone/>
            </a:pPr>
            <a:r>
              <a:rPr lang="de-DE" dirty="0"/>
              <a:t>Zusammenfassend lässt sich sagen, dass die Daten relativ unvollständig sind.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711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68E8AC-62F8-4B45-BE48-45BC93E5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Beobachtungen und Fazit:</a:t>
            </a:r>
            <a:br>
              <a:rPr lang="de-DE" dirty="0"/>
            </a:br>
            <a:r>
              <a:rPr lang="de-DE" dirty="0"/>
              <a:t>Allgemeine Schadstoffanalyse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EABB9A-AC9F-4014-82EC-EFE90129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Ein-Stunden-Mittelwerte für NO2 ist im durchschnitt niedriger als die Durchschnittswerte der Vorjahre</a:t>
            </a:r>
          </a:p>
          <a:p>
            <a:r>
              <a:rPr lang="de-DE" dirty="0"/>
              <a:t>O3 hat einen Vollständigen Datensatz. Jedoch lassen sich hier keine Besonderheiten erkennen</a:t>
            </a:r>
          </a:p>
          <a:p>
            <a:pPr marL="0" indent="0">
              <a:buNone/>
            </a:pPr>
            <a:r>
              <a:rPr lang="de-DE" dirty="0"/>
              <a:t>Fazit: Der Ein-Stunden-Mittelwert von NO2 ist neben dem Ein-Stunden-Mittelwerte für Ozon der einzige Datensatz, der stabil genug ist, um analysiert zu werden. Da Ozon, wie in Aufgabe 7 f angemerkt, nur wenig unter Menschlichen Einfluss steht, werden für den zweiten Teil unserer Analyse nur Ein-Stunden-Mittelwert von NO2 in Betracht gezogen.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8354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943A57-6C0E-48C6-A35A-DEA0A975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15340"/>
          </a:xfrm>
        </p:spPr>
        <p:txBody>
          <a:bodyPr>
            <a:normAutofit/>
          </a:bodyPr>
          <a:lstStyle/>
          <a:p>
            <a:r>
              <a:rPr lang="de-DE" dirty="0"/>
              <a:t>Graph für die NO2 Analyse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14405B3-35FD-47F1-8B20-F2FF0812A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406" y="1181100"/>
            <a:ext cx="4592648" cy="555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95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943A57-6C0E-48C6-A35A-DEA0A975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Unsere Beobachtungen:</a:t>
            </a:r>
            <a:br>
              <a:rPr lang="de-DE" dirty="0"/>
            </a:br>
            <a:r>
              <a:rPr lang="de-DE" dirty="0"/>
              <a:t>NO2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DE828-7E8A-4D74-8242-1F336DC18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Prozentuell gesehen hohe Werte im Vergleich zu den Vorjahreskonzentrationen im Januar 2020</a:t>
            </a:r>
          </a:p>
          <a:p>
            <a:r>
              <a:rPr lang="de-DE" dirty="0"/>
              <a:t>Der Großteil des Graphs liegt unter der 100% Marke</a:t>
            </a:r>
          </a:p>
          <a:p>
            <a:r>
              <a:rPr lang="de-DE" dirty="0"/>
              <a:t>Es ist ein Abfall der NO2-Konzentration zu erkennen, als die Ausgangssperre in Kraft getreten ist</a:t>
            </a:r>
          </a:p>
          <a:p>
            <a:r>
              <a:rPr lang="de-DE" dirty="0"/>
              <a:t>Es ist ein Abfall der NO2-Konzentration vom 14.04.2020-19.01.2020 zu erkennen</a:t>
            </a:r>
          </a:p>
          <a:p>
            <a:r>
              <a:rPr lang="de-DE" dirty="0"/>
              <a:t>Der relativ Wert der NO2-Konzentration ist bei Background-Stationen näher an der 100% Marke als bei den Traffic-Stationen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223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6EB6E4-A3AD-4524-A551-8AD47396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Gliederung des Vortrags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CD07C-260D-4CD9-A323-FC9709AB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Kurzzusammenfassung der ersten vier Aufgabe</a:t>
            </a:r>
          </a:p>
          <a:p>
            <a:r>
              <a:rPr lang="de-DE" dirty="0"/>
              <a:t>Kurze Vorstellung unserer Thesen zu Aufgabe 5 b und c</a:t>
            </a:r>
          </a:p>
          <a:p>
            <a:r>
              <a:rPr lang="de-DE" dirty="0"/>
              <a:t>Kurze Vorstellung der Thesen zu Aufgabe 6 b</a:t>
            </a:r>
          </a:p>
          <a:p>
            <a:r>
              <a:rPr lang="de-DE" dirty="0"/>
              <a:t>Kurze Vorstellung der Thesen zu den Aufgaben 7 e und f</a:t>
            </a:r>
          </a:p>
          <a:p>
            <a:r>
              <a:rPr lang="de-DE" dirty="0"/>
              <a:t>Vortrag über unsere Hypothese, Daten für die Analyse, Analysen und Resultate bezüglich Aufgabe 8</a:t>
            </a:r>
          </a:p>
          <a:p>
            <a:r>
              <a:rPr lang="de-DE" dirty="0"/>
              <a:t>Quellen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74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14AC96-3965-4711-96D6-3B5D52C7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Fakten:</a:t>
            </a:r>
            <a:br>
              <a:rPr lang="de-DE" dirty="0"/>
            </a:br>
            <a:r>
              <a:rPr lang="de-DE" dirty="0"/>
              <a:t>NO2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DE16E2-6804-4D3E-B958-FE2E29501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Am 20.03 trat die Ausgangsperre in Kraft [5]</a:t>
            </a:r>
          </a:p>
          <a:p>
            <a:r>
              <a:rPr lang="de-DE" dirty="0"/>
              <a:t>Vom 14.01.2020-19.01.2020 gab es außergewöhnliche Wetterbedingungen[3]</a:t>
            </a:r>
          </a:p>
          <a:p>
            <a:r>
              <a:rPr lang="de-DE" dirty="0"/>
              <a:t>Am 27.01.2020 wurde der erste Corona-Fall in Deutschland bestätigt[4]</a:t>
            </a:r>
          </a:p>
          <a:p>
            <a:r>
              <a:rPr lang="de-DE" dirty="0"/>
              <a:t>Der Graph ist stark schwankend, da nur Daten aus den vier Vorjahren als Grundmenge herangezogen wurden (Da vorher keine vorhanden)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653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943A57-6C0E-48C6-A35A-DEA0A975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Unser Fazit:</a:t>
            </a:r>
            <a:br>
              <a:rPr lang="de-DE" dirty="0"/>
            </a:br>
            <a:r>
              <a:rPr lang="de-DE" dirty="0"/>
              <a:t>NO2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DE828-7E8A-4D74-8242-1F336DC18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Der Beginn der Ausgangssperre hat einen kurzzeitigen Effekt auf die NO2-Konzentration gehabt</a:t>
            </a:r>
          </a:p>
          <a:p>
            <a:r>
              <a:rPr lang="de-DE" dirty="0"/>
              <a:t>Der Graph hält sich seit dem ersten Corona Fall in Deutschland meistens unter der 100% Marke auf, was einen klaren Einfluss der Corona Pandemie auf die NO2-Konzentration zeigt</a:t>
            </a:r>
          </a:p>
          <a:p>
            <a:r>
              <a:rPr lang="de-DE" dirty="0"/>
              <a:t>Die Background-Stationen haben einen höheren relativen Wert zu den Vorjahren als die Traffic-Stationen, was vermuten lässt, dass die Corona Pandemie einen stärkeren Einfluss auf die NO2-Konzentration in Gebieten nahe der Traffic-Stationen hat als nahe der Background-Stationen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0695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E12925-E092-4881-A267-684BFAAA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9BB4C1-870C-47BD-AFF6-6DCF4FD26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8800"/>
            <a:ext cx="10909300" cy="4351337"/>
          </a:xfrm>
        </p:spPr>
        <p:txBody>
          <a:bodyPr>
            <a:normAutofit/>
          </a:bodyPr>
          <a:lstStyle/>
          <a:p>
            <a:r>
              <a:rPr lang="de-DE" dirty="0"/>
              <a:t>[1] https://www.hlnug.de/fileadmin/dokumente/luft/faltblaetter/Stickstoffoxid_12Seiten_2017_170606_Web.pdf</a:t>
            </a:r>
          </a:p>
          <a:p>
            <a:r>
              <a:rPr lang="de-DE" dirty="0"/>
              <a:t>[2] https://www.esrl.noaa.gov/csl/assessments/ozone/2010/twentyquestions/Q2.pdf</a:t>
            </a:r>
          </a:p>
          <a:p>
            <a:r>
              <a:rPr lang="de-DE" dirty="0"/>
              <a:t>[3] https://www.merkur.de/welt/wetter-deutschland-2020-prognose-warnung-winter-schnee-wende-glaette-vorhersage-kachelmann-januar-dwd-zr-13433972.html</a:t>
            </a:r>
          </a:p>
          <a:p>
            <a:r>
              <a:rPr lang="de-DE" dirty="0"/>
              <a:t>[4] https://www.spiegel.de/wissenschaft/medizin/erster-corona-fall-in-deutschland-die-unglueckliche-reise-von-patientin-0-a-2096d364-dcd8-4ec8-98ca-7a8ca1d63524</a:t>
            </a:r>
          </a:p>
          <a:p>
            <a:r>
              <a:rPr lang="de-DE" dirty="0"/>
              <a:t>[5] https://www.tagesschau.de/inland/soeder-363.html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8023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C34185-A0D5-485A-B3BC-4515439F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72" y="22072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Danke für </a:t>
            </a:r>
            <a:r>
              <a:rPr lang="de-DE"/>
              <a:t>ihre Aufmerksamkeit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7290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BE4B77-5195-4F4B-A629-2A71D3B0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Kurzvorstellung der ersten vier Aufgaben: Aufgabe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119DB6-7E8A-4100-A225-54E93B2A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548" y="1691322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Es sind deutschlandweit 431 Stationen aktiv</a:t>
            </a:r>
          </a:p>
          <a:p>
            <a:r>
              <a:rPr lang="de-DE" dirty="0"/>
              <a:t>Die Stationen setzten sich wie in der Grafik zu sehen zusammen</a:t>
            </a:r>
          </a:p>
          <a:p>
            <a:r>
              <a:rPr lang="de-DE" dirty="0"/>
              <a:t>Die Stationen sind ungefähr gleich verteilt in Deutschland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6D02D33-23B3-4D27-85FD-087B98F27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619" y="1297641"/>
            <a:ext cx="2183217" cy="213135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16B71A-6310-40B3-A7DF-0418645A2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058" y="3631013"/>
            <a:ext cx="244826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06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436BE3-3B86-42A3-8A05-1FECC58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Aufgabe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A21B6-6F5C-4858-8F83-CF13C957A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Nur 45 der 53 bayrischen Stationen erfüllen die Anforderungen aus Aufgabe 2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927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6496B9-5747-4F40-BCEE-AC4762D9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69" y="98565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Aufgabe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10410-B89C-41FB-8F14-05A62736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08" y="1644732"/>
            <a:ext cx="6148331" cy="4351337"/>
          </a:xfrm>
        </p:spPr>
        <p:txBody>
          <a:bodyPr>
            <a:normAutofit/>
          </a:bodyPr>
          <a:lstStyle/>
          <a:p>
            <a:r>
              <a:rPr lang="de-DE" dirty="0"/>
              <a:t>Die höchste gemessene NO2-Konzentration beträgt 270 </a:t>
            </a:r>
            <a:r>
              <a:rPr lang="el-GR" dirty="0"/>
              <a:t>μ</a:t>
            </a:r>
            <a:r>
              <a:rPr lang="de-DE" dirty="0"/>
              <a:t>g/m3 und wurde an der Station 535 am 22.06.2017 um 16:00:00 gemessen.</a:t>
            </a:r>
          </a:p>
          <a:p>
            <a:r>
              <a:rPr lang="de-DE" dirty="0"/>
              <a:t>Der Tag mit der höchsten durchschnittlichen NO2-Konzentration war der 23.01.2017 mit 75.72</a:t>
            </a:r>
            <a:r>
              <a:rPr lang="el-GR" dirty="0"/>
              <a:t> μ</a:t>
            </a:r>
            <a:r>
              <a:rPr lang="de-DE" dirty="0"/>
              <a:t>g/m3.</a:t>
            </a:r>
          </a:p>
          <a:p>
            <a:r>
              <a:rPr lang="de-DE" dirty="0"/>
              <a:t>Die </a:t>
            </a:r>
            <a:r>
              <a:rPr lang="de-DE" dirty="0" err="1"/>
              <a:t>Jahrensdurchschnittswerte</a:t>
            </a:r>
            <a:r>
              <a:rPr lang="de-DE" dirty="0"/>
              <a:t> der NO2-Konzentration seit 2016 fallen bei Traffic-Stationen sichtbar ab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090A95-288F-4B64-AF63-97C51D13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847" y="1644732"/>
            <a:ext cx="3178411" cy="328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33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6496B9-5747-4F40-BCEE-AC4762D9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Aufgabe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10410-B89C-41FB-8F14-05A62736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Die Stationen, die das Kriterium für den Stundegrenzwert von 200 </a:t>
            </a:r>
            <a:r>
              <a:rPr lang="el-GR" dirty="0"/>
              <a:t>μ</a:t>
            </a:r>
            <a:r>
              <a:rPr lang="de-DE" dirty="0"/>
              <a:t>g/m3 überschreiten sind: 473,530,535 und 539</a:t>
            </a:r>
          </a:p>
          <a:p>
            <a:r>
              <a:rPr lang="de-DE" dirty="0"/>
              <a:t>Die Station 535 überschritt diesen Grenzwert in den letzten vier Jahren 27 mal davon 13 mal 2016 und 12 mal 2017.</a:t>
            </a:r>
          </a:p>
          <a:p>
            <a:r>
              <a:rPr lang="de-DE" dirty="0"/>
              <a:t>Auffällig ist hier, das keine Station diesen Grenzwert öfter als 18 mal im Jahr überschreitet.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216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A3F8B4-0060-4A84-BF79-DC1E2C17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Kurze Vorstellung unserer Thesen zu Aufgabe 5 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FE9216-9C54-4336-9FBA-E4E6594C7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NO2-Konzentration im Winter ist signifikant höher als die NO2-Konzentration alle anderen Jahreszeiten </a:t>
            </a:r>
          </a:p>
          <a:p>
            <a:r>
              <a:rPr lang="de-DE" dirty="0"/>
              <a:t>NO2-Konzentration im Sommer signifikant niedriger ist als in allen anderen Jahreszeiten</a:t>
            </a:r>
          </a:p>
          <a:p>
            <a:r>
              <a:rPr lang="de-DE" dirty="0"/>
              <a:t>Die hohe NO2-Konzentration ist durch das einsetzten von Gebäudeheizungen im Winter zu erklären[1]. Die Nutzung von Gebäudeheizungen ist zwar auch in den Jahreszeiten Herbst und Frühling vorhanden, aber weniger stark und im Sommer ist die Nutzung von Gebäudeheizungen vernachlässigbar klein.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fik 5" descr="Ein Bild, das sitzend enthält.&#10;&#10;Automatisch generierte Beschreibung">
            <a:extLst>
              <a:ext uri="{FF2B5EF4-FFF2-40B4-BE49-F238E27FC236}">
                <a16:creationId xmlns:a16="http://schemas.microsoft.com/office/drawing/2014/main" id="{DD4B1BA3-388D-4A9E-BBDF-4BD667E88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11" y="4545106"/>
            <a:ext cx="3469341" cy="231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0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A3F8B4-0060-4A84-BF79-DC1E2C17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Autofit/>
          </a:bodyPr>
          <a:lstStyle/>
          <a:p>
            <a:r>
              <a:rPr lang="de-DE" dirty="0"/>
              <a:t>Kurze Vorstellung unserer Thesen zu Aufgabe 5 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FE9216-9C54-4336-9FBA-E4E6594C7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NO2 Konzentration im Winter ist signifikant höher als die NO2-Konzentration alle anderen Jahreszeiten </a:t>
            </a:r>
          </a:p>
          <a:p>
            <a:r>
              <a:rPr lang="de-DE" dirty="0"/>
              <a:t>Die jahreszeitlichen Höchstwerte sind im Winter zu verzeichnen</a:t>
            </a:r>
          </a:p>
          <a:p>
            <a:r>
              <a:rPr lang="de-DE" dirty="0"/>
              <a:t>Außerdem lässt sich augenscheinlich eine sinkende Volatilität der NO2-Konzentration vermuten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fik 5" descr="Ein Bild, das Monitor, dunkel, Bildschirm, sitzend enthält.&#10;&#10;Automatisch generierte Beschreibung">
            <a:extLst>
              <a:ext uri="{FF2B5EF4-FFF2-40B4-BE49-F238E27FC236}">
                <a16:creationId xmlns:a16="http://schemas.microsoft.com/office/drawing/2014/main" id="{9BC8B34A-673E-4660-BE8B-2E4175D9C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18" y="3824941"/>
            <a:ext cx="4549588" cy="303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82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F07DF1-285D-43B2-A8A9-608CA9D7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2" y="275492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Kurze Vorstellung der Thesen zu Aufgabe 6 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241E60-9092-464A-8091-5EC6FBDB5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04" y="1601054"/>
            <a:ext cx="6796278" cy="1953578"/>
          </a:xfrm>
        </p:spPr>
        <p:txBody>
          <a:bodyPr>
            <a:normAutofit/>
          </a:bodyPr>
          <a:lstStyle/>
          <a:p>
            <a:r>
              <a:rPr lang="de-DE" dirty="0"/>
              <a:t>Thesen: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dirty="0"/>
              <a:t>Freitag Abends und Montag Morgens ist, bei allen Typen, eine erhöhte NO2-Konzentration zu erkennen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dirty="0"/>
              <a:t>Jeden Wochentag zwischen 6 und 9 Uhr und 17 und 21 Uhr sind Peaks zu vermuten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dirty="0"/>
              <a:t>Traffic Stationen haben einen grundsätzlich höheren Durchschnittswert als Background Stationen</a:t>
            </a:r>
          </a:p>
          <a:p>
            <a:pPr marL="617220" lvl="1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89DF4A-3305-497D-90EA-3BF36808430C}"/>
              </a:ext>
            </a:extLst>
          </p:cNvPr>
          <p:cNvSpPr txBox="1"/>
          <p:nvPr/>
        </p:nvSpPr>
        <p:spPr>
          <a:xfrm>
            <a:off x="142504" y="3444083"/>
            <a:ext cx="5880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pc="10" dirty="0"/>
              <a:t>Fakten:</a:t>
            </a:r>
          </a:p>
          <a:p>
            <a:pPr marL="800100" lvl="1" indent="-342900" defTabSz="914400">
              <a:buClr>
                <a:schemeClr val="accent1"/>
              </a:buClr>
              <a:buFont typeface="+mj-lt"/>
              <a:buAutoNum type="arabicPeriod"/>
            </a:pPr>
            <a:r>
              <a:rPr lang="de-DE" spc="10" dirty="0"/>
              <a:t>Montag Morgen ist keine erhöhte Konzentration zu erkennen</a:t>
            </a:r>
          </a:p>
          <a:p>
            <a:pPr marL="800100" lvl="1" indent="-342900" defTabSz="914400">
              <a:buClr>
                <a:schemeClr val="accent1"/>
              </a:buClr>
              <a:buFont typeface="+mj-lt"/>
              <a:buAutoNum type="arabicPeriod"/>
            </a:pPr>
            <a:r>
              <a:rPr lang="de-DE" spc="10" dirty="0"/>
              <a:t>These 2 ist bestätig. Es lassen sich Rushhour-Peaks erkennen.</a:t>
            </a:r>
          </a:p>
          <a:p>
            <a:pPr marL="800100" lvl="1" indent="-342900" defTabSz="914400">
              <a:buClr>
                <a:schemeClr val="accent1"/>
              </a:buClr>
              <a:buFont typeface="+mj-lt"/>
              <a:buAutoNum type="arabicPeriod"/>
            </a:pPr>
            <a:r>
              <a:rPr lang="de-DE" spc="10" dirty="0"/>
              <a:t>These 3 ist bestätigt. Erhöhte NO2 Konzentration an Traffic Stationen ist gegeben</a:t>
            </a:r>
          </a:p>
          <a:p>
            <a:pPr marL="800100" lvl="1" indent="-342900" defTabSz="914400">
              <a:buClr>
                <a:schemeClr val="accent1"/>
              </a:buClr>
              <a:buFont typeface="+mj-lt"/>
              <a:buAutoNum type="arabicPeriod"/>
            </a:pPr>
            <a:r>
              <a:rPr lang="de-DE" spc="10" dirty="0"/>
              <a:t>Freitag Abend eine auffällige Erhöhung der Messwerte </a:t>
            </a:r>
          </a:p>
          <a:p>
            <a:pPr marL="800100" lvl="1" indent="-342900" defTabSz="914400">
              <a:buClr>
                <a:schemeClr val="accent1"/>
              </a:buClr>
              <a:buFont typeface="+mj-lt"/>
              <a:buAutoNum type="arabicPeriod"/>
            </a:pPr>
            <a:r>
              <a:rPr lang="de-DE" spc="10" dirty="0"/>
              <a:t>Von Montag bis Freitag steigen die Messwerte in den Abendstunden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1EE8FB-8F39-4542-BBB5-C545C4F3F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120" y="4305855"/>
            <a:ext cx="4487740" cy="196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0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1099</Words>
  <Application>Microsoft Office PowerPoint</Application>
  <PresentationFormat>Breitbild</PresentationFormat>
  <Paragraphs>90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Century Schoolbook</vt:lpstr>
      <vt:lpstr>Wingdings 2</vt:lpstr>
      <vt:lpstr>Aussicht</vt:lpstr>
      <vt:lpstr>Abschluss Präsentation der Data-Analytics Studienarbeit</vt:lpstr>
      <vt:lpstr>Gliederung des Vortrags</vt:lpstr>
      <vt:lpstr>Kurzvorstellung der ersten vier Aufgaben: Aufgabe 1</vt:lpstr>
      <vt:lpstr>Aufgabe 2</vt:lpstr>
      <vt:lpstr>Aufgabe 3</vt:lpstr>
      <vt:lpstr>Aufgabe 4</vt:lpstr>
      <vt:lpstr> Kurze Vorstellung unserer Thesen zu Aufgabe 5 b</vt:lpstr>
      <vt:lpstr>Kurze Vorstellung unserer Thesen zu Aufgabe 5 c</vt:lpstr>
      <vt:lpstr>Kurze Vorstellung der Thesen zu Aufgabe 6 b</vt:lpstr>
      <vt:lpstr>Kurze Vorstellung der Thesen zu den Aufgaben 7 e</vt:lpstr>
      <vt:lpstr>Kurze Vorstellung der Thesen zu den Aufgaben 7 f</vt:lpstr>
      <vt:lpstr>Unsere Hypothese zu Aufgabe 8</vt:lpstr>
      <vt:lpstr>Unsere Daten für die Analyse </vt:lpstr>
      <vt:lpstr>Unsere Analysen</vt:lpstr>
      <vt:lpstr>Graph für die Allgemeine Schadstoffanalyse</vt:lpstr>
      <vt:lpstr>Unsere Beobachtungen: Allgemeine Schadstoffanalyse</vt:lpstr>
      <vt:lpstr>Unsere Beobachtungen und Fazit: Allgemeine Schadstoffanalyse</vt:lpstr>
      <vt:lpstr>Graph für die NO2 Analyse</vt:lpstr>
      <vt:lpstr>Unsere Beobachtungen: NO2 Analyse</vt:lpstr>
      <vt:lpstr>Fakten: NO2 Analyse</vt:lpstr>
      <vt:lpstr>Unser Fazit: NO2 Analyse</vt:lpstr>
      <vt:lpstr>Quellen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 Präsentation der Data-Analytics Studienarbeit</dc:title>
  <dc:creator>Jan Friedrich</dc:creator>
  <cp:lastModifiedBy>Jan Friedrich</cp:lastModifiedBy>
  <cp:revision>27</cp:revision>
  <cp:lastPrinted>2020-07-05T17:20:01Z</cp:lastPrinted>
  <dcterms:created xsi:type="dcterms:W3CDTF">2020-07-04T03:04:14Z</dcterms:created>
  <dcterms:modified xsi:type="dcterms:W3CDTF">2020-07-05T17:46:49Z</dcterms:modified>
</cp:coreProperties>
</file>