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9" r:id="rId2"/>
    <p:sldId id="280" r:id="rId3"/>
    <p:sldId id="285" r:id="rId4"/>
    <p:sldId id="286" r:id="rId5"/>
    <p:sldId id="287" r:id="rId6"/>
    <p:sldId id="288" r:id="rId7"/>
    <p:sldId id="289" r:id="rId8"/>
    <p:sldId id="290" r:id="rId9"/>
    <p:sldId id="292" r:id="rId10"/>
    <p:sldId id="291" r:id="rId11"/>
    <p:sldId id="293" r:id="rId12"/>
    <p:sldId id="295" r:id="rId13"/>
    <p:sldId id="301" r:id="rId14"/>
    <p:sldId id="302" r:id="rId15"/>
    <p:sldId id="294" r:id="rId16"/>
    <p:sldId id="297" r:id="rId17"/>
    <p:sldId id="296" r:id="rId18"/>
    <p:sldId id="298" r:id="rId19"/>
    <p:sldId id="300" r:id="rId20"/>
    <p:sldId id="303" r:id="rId21"/>
    <p:sldId id="304"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 Friedrich" initials="JF" lastIdx="1" clrIdx="0">
    <p:extLst>
      <p:ext uri="{19B8F6BF-5375-455C-9EA6-DF929625EA0E}">
        <p15:presenceInfo xmlns:p15="http://schemas.microsoft.com/office/powerpoint/2012/main" userId="beabc5463c1ec3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354F601-7099-46E7-BA5D-13A653821F10}" type="datetimeFigureOut">
              <a:rPr lang="de-DE" smtClean="0"/>
              <a:t>05.07.2020</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384C21E-0949-489C-9693-8168D59D9D0D}"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0185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54F601-7099-46E7-BA5D-13A653821F10}" type="datetimeFigureOut">
              <a:rPr lang="de-DE" smtClean="0"/>
              <a:t>05.07.2020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12374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54F601-7099-46E7-BA5D-13A653821F10}" type="datetimeFigureOut">
              <a:rPr lang="de-DE" smtClean="0"/>
              <a:t>05.07.2020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160154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54F601-7099-46E7-BA5D-13A653821F10}" type="datetimeFigureOut">
              <a:rPr lang="de-DE" smtClean="0"/>
              <a:t>05.07.2020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184915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354F601-7099-46E7-BA5D-13A653821F10}" type="datetimeFigureOut">
              <a:rPr lang="de-DE" smtClean="0"/>
              <a:t>05.07.2020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4C21E-0949-489C-9693-8168D59D9D0D}"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702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354F601-7099-46E7-BA5D-13A653821F10}" type="datetimeFigureOut">
              <a:rPr lang="de-DE" smtClean="0"/>
              <a:t>05.07.2020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34147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354F601-7099-46E7-BA5D-13A653821F10}" type="datetimeFigureOut">
              <a:rPr lang="de-DE" smtClean="0"/>
              <a:t>05.07.2020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61863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354F601-7099-46E7-BA5D-13A653821F10}" type="datetimeFigureOut">
              <a:rPr lang="de-DE" smtClean="0"/>
              <a:t>05.07.2020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1836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4F601-7099-46E7-BA5D-13A653821F10}" type="datetimeFigureOut">
              <a:rPr lang="de-DE" smtClean="0"/>
              <a:t>05.07.2020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183655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354F601-7099-46E7-BA5D-13A653821F10}" type="datetimeFigureOut">
              <a:rPr lang="de-DE" smtClean="0"/>
              <a:t>05.07.2020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197083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354F601-7099-46E7-BA5D-13A653821F10}" type="datetimeFigureOut">
              <a:rPr lang="de-DE" smtClean="0"/>
              <a:t>05.07.2020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384C21E-0949-489C-9693-8168D59D9D0D}" type="slidenum">
              <a:rPr lang="de-DE" smtClean="0"/>
              <a:t>‹Nr.›</a:t>
            </a:fld>
            <a:endParaRPr lang="de-DE"/>
          </a:p>
        </p:txBody>
      </p:sp>
    </p:spTree>
    <p:extLst>
      <p:ext uri="{BB962C8B-B14F-4D97-AF65-F5344CB8AC3E}">
        <p14:creationId xmlns:p14="http://schemas.microsoft.com/office/powerpoint/2010/main" val="410239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354F601-7099-46E7-BA5D-13A653821F10}" type="datetimeFigureOut">
              <a:rPr lang="de-DE" smtClean="0"/>
              <a:t>05.07.2020</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384C21E-0949-489C-9693-8168D59D9D0D}" type="slidenum">
              <a:rPr lang="de-DE" smtClean="0"/>
              <a:t>‹Nr.›</a:t>
            </a:fld>
            <a:endParaRPr lang="de-DE"/>
          </a:p>
        </p:txBody>
      </p:sp>
    </p:spTree>
    <p:extLst>
      <p:ext uri="{BB962C8B-B14F-4D97-AF65-F5344CB8AC3E}">
        <p14:creationId xmlns:p14="http://schemas.microsoft.com/office/powerpoint/2010/main" val="26208757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38B24FA-D388-49F2-94D6-56E41A4D7841}"/>
              </a:ext>
            </a:extLst>
          </p:cNvPr>
          <p:cNvSpPr/>
          <p:nvPr/>
        </p:nvSpPr>
        <p:spPr>
          <a:xfrm>
            <a:off x="1098203" y="1529811"/>
            <a:ext cx="4860637" cy="1228581"/>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Titel 1">
            <a:extLst>
              <a:ext uri="{FF2B5EF4-FFF2-40B4-BE49-F238E27FC236}">
                <a16:creationId xmlns:a16="http://schemas.microsoft.com/office/drawing/2014/main" id="{0EAB2CDD-F5CC-45CA-BA59-F92AC21ABEAD}"/>
              </a:ext>
            </a:extLst>
          </p:cNvPr>
          <p:cNvSpPr txBox="1">
            <a:spLocks/>
          </p:cNvSpPr>
          <p:nvPr/>
        </p:nvSpPr>
        <p:spPr>
          <a:xfrm>
            <a:off x="1405543" y="1529811"/>
            <a:ext cx="4454238" cy="12285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b="1" dirty="0" err="1">
                <a:solidFill>
                  <a:schemeClr val="bg1"/>
                </a:solidFill>
                <a:latin typeface="Bahnschrift" panose="020B0502040204020203" pitchFamily="34" charset="0"/>
              </a:rPr>
              <a:t>Studienarbeit</a:t>
            </a:r>
            <a:endParaRPr lang="en-DE" sz="5400" b="1" dirty="0">
              <a:solidFill>
                <a:schemeClr val="bg1"/>
              </a:solidFill>
              <a:latin typeface="Bahnschrift" panose="020B0502040204020203" pitchFamily="34" charset="0"/>
            </a:endParaRPr>
          </a:p>
        </p:txBody>
      </p:sp>
      <p:pic>
        <p:nvPicPr>
          <p:cNvPr id="7" name="Picture 2" descr="Bildergebnis für oth amberg logo">
            <a:extLst>
              <a:ext uri="{FF2B5EF4-FFF2-40B4-BE49-F238E27FC236}">
                <a16:creationId xmlns:a16="http://schemas.microsoft.com/office/drawing/2014/main" id="{D0DD1353-4CE5-494B-ADA9-FF4FB68FD2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4757" y="280117"/>
            <a:ext cx="1733533" cy="885546"/>
          </a:xfrm>
          <a:prstGeom prst="rect">
            <a:avLst/>
          </a:prstGeom>
          <a:noFill/>
        </p:spPr>
      </p:pic>
      <p:sp>
        <p:nvSpPr>
          <p:cNvPr id="8" name="Rechteck 7">
            <a:extLst>
              <a:ext uri="{FF2B5EF4-FFF2-40B4-BE49-F238E27FC236}">
                <a16:creationId xmlns:a16="http://schemas.microsoft.com/office/drawing/2014/main" id="{70B63746-1616-4A6B-AA57-3B92812521B4}"/>
              </a:ext>
            </a:extLst>
          </p:cNvPr>
          <p:cNvSpPr/>
          <p:nvPr/>
        </p:nvSpPr>
        <p:spPr>
          <a:xfrm>
            <a:off x="4087800" y="2758392"/>
            <a:ext cx="4860637" cy="1228581"/>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itel 1">
            <a:extLst>
              <a:ext uri="{FF2B5EF4-FFF2-40B4-BE49-F238E27FC236}">
                <a16:creationId xmlns:a16="http://schemas.microsoft.com/office/drawing/2014/main" id="{7AD2AD7C-345E-4582-93D7-82CBC48C894F}"/>
              </a:ext>
            </a:extLst>
          </p:cNvPr>
          <p:cNvSpPr txBox="1">
            <a:spLocks/>
          </p:cNvSpPr>
          <p:nvPr/>
        </p:nvSpPr>
        <p:spPr>
          <a:xfrm>
            <a:off x="4480560" y="2836034"/>
            <a:ext cx="4467877" cy="107329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5400" b="1" dirty="0">
                <a:solidFill>
                  <a:schemeClr val="bg1"/>
                </a:solidFill>
                <a:latin typeface="Bahnschrift" panose="020B0502040204020203" pitchFamily="34" charset="0"/>
              </a:rPr>
              <a:t>Data Analytics</a:t>
            </a:r>
            <a:endParaRPr lang="en-DE" sz="5400" b="1" dirty="0">
              <a:solidFill>
                <a:schemeClr val="bg1"/>
              </a:solidFill>
              <a:latin typeface="Bahnschrift" panose="020B0502040204020203" pitchFamily="34" charset="0"/>
            </a:endParaRPr>
          </a:p>
        </p:txBody>
      </p:sp>
      <p:pic>
        <p:nvPicPr>
          <p:cNvPr id="11" name="Grafik 10">
            <a:extLst>
              <a:ext uri="{FF2B5EF4-FFF2-40B4-BE49-F238E27FC236}">
                <a16:creationId xmlns:a16="http://schemas.microsoft.com/office/drawing/2014/main" id="{AC16A7B6-A3AF-4098-9FC6-A3BE504F6A00}"/>
              </a:ext>
            </a:extLst>
          </p:cNvPr>
          <p:cNvPicPr>
            <a:picLocks noChangeAspect="1"/>
          </p:cNvPicPr>
          <p:nvPr/>
        </p:nvPicPr>
        <p:blipFill>
          <a:blip r:embed="rId3"/>
          <a:stretch>
            <a:fillRect/>
          </a:stretch>
        </p:blipFill>
        <p:spPr>
          <a:xfrm>
            <a:off x="0" y="6573750"/>
            <a:ext cx="12192000" cy="299997"/>
          </a:xfrm>
          <a:prstGeom prst="rect">
            <a:avLst/>
          </a:prstGeom>
        </p:spPr>
      </p:pic>
      <p:sp>
        <p:nvSpPr>
          <p:cNvPr id="12" name="Textfeld 11">
            <a:extLst>
              <a:ext uri="{FF2B5EF4-FFF2-40B4-BE49-F238E27FC236}">
                <a16:creationId xmlns:a16="http://schemas.microsoft.com/office/drawing/2014/main" id="{AC884421-9122-4DE6-947D-E54BAA9C092E}"/>
              </a:ext>
            </a:extLst>
          </p:cNvPr>
          <p:cNvSpPr txBox="1"/>
          <p:nvPr/>
        </p:nvSpPr>
        <p:spPr>
          <a:xfrm>
            <a:off x="-1" y="6563706"/>
            <a:ext cx="12191999" cy="307777"/>
          </a:xfrm>
          <a:prstGeom prst="rect">
            <a:avLst/>
          </a:prstGeom>
          <a:noFill/>
        </p:spPr>
        <p:txBody>
          <a:bodyPr wrap="square" rtlCol="0" anchor="ctr">
            <a:spAutoFit/>
          </a:bodyPr>
          <a:lstStyle/>
          <a:p>
            <a:pPr algn="ctr"/>
            <a:r>
              <a:rPr lang="en-US" sz="1400" dirty="0">
                <a:solidFill>
                  <a:schemeClr val="bg1"/>
                </a:solidFill>
                <a:latin typeface="+mj-lt"/>
              </a:rPr>
              <a:t>Christoph Kennerknecht, Jan Friedrich</a:t>
            </a:r>
            <a:endParaRPr lang="en-DE" sz="1400" dirty="0">
              <a:solidFill>
                <a:schemeClr val="bg1"/>
              </a:solidFill>
              <a:latin typeface="+mj-lt"/>
            </a:endParaRPr>
          </a:p>
        </p:txBody>
      </p:sp>
    </p:spTree>
    <p:extLst>
      <p:ext uri="{BB962C8B-B14F-4D97-AF65-F5344CB8AC3E}">
        <p14:creationId xmlns:p14="http://schemas.microsoft.com/office/powerpoint/2010/main" val="7056568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6328229" cy="1477328"/>
          </a:xfrm>
          <a:prstGeom prst="rect">
            <a:avLst/>
          </a:prstGeom>
          <a:noFill/>
        </p:spPr>
        <p:txBody>
          <a:bodyPr wrap="square" rtlCol="0">
            <a:spAutoFit/>
          </a:bodyPr>
          <a:lstStyle/>
          <a:p>
            <a:pPr marL="285750" indent="-285750">
              <a:buFont typeface="Arial" panose="020B0604020202020204" pitchFamily="34" charset="0"/>
              <a:buChar char="•"/>
            </a:pPr>
            <a:r>
              <a:rPr lang="de-DE" dirty="0"/>
              <a:t>Ein klar zu erkennender Trend ist die erhöhte Konzentration von Ozon in den Sommermonaten. </a:t>
            </a:r>
          </a:p>
          <a:p>
            <a:endParaRPr lang="de-DE" dirty="0"/>
          </a:p>
          <a:p>
            <a:pPr marL="285750" indent="-285750">
              <a:buFont typeface="Arial" panose="020B0604020202020204" pitchFamily="34" charset="0"/>
              <a:buChar char="•"/>
            </a:pPr>
            <a:r>
              <a:rPr lang="de-DE" dirty="0"/>
              <a:t>Dies kann auf die erhöhe Bildung von Ozon im Sommer zurückgeführt werden[2].</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Kurze Vorstellung der Thesen zu den Aufgaben 7 e</a:t>
            </a:r>
          </a:p>
        </p:txBody>
      </p:sp>
      <p:pic>
        <p:nvPicPr>
          <p:cNvPr id="6" name="Grafik 5" descr="Ein Bild, das Monitor, Bildschirm, Tisch, sitzend enthält.&#10;&#10;Automatisch generierte Beschreibung">
            <a:extLst>
              <a:ext uri="{FF2B5EF4-FFF2-40B4-BE49-F238E27FC236}">
                <a16:creationId xmlns:a16="http://schemas.microsoft.com/office/drawing/2014/main" id="{B08D85AF-5B68-44E1-B8DE-41EC04E1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071" y="2936147"/>
            <a:ext cx="5620562" cy="3747041"/>
          </a:xfrm>
          <a:prstGeom prst="rect">
            <a:avLst/>
          </a:prstGeom>
        </p:spPr>
      </p:pic>
    </p:spTree>
    <p:extLst>
      <p:ext uri="{BB962C8B-B14F-4D97-AF65-F5344CB8AC3E}">
        <p14:creationId xmlns:p14="http://schemas.microsoft.com/office/powerpoint/2010/main" val="2679843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508320" y="2164442"/>
            <a:ext cx="6328229" cy="1754326"/>
          </a:xfrm>
          <a:prstGeom prst="rect">
            <a:avLst/>
          </a:prstGeom>
          <a:noFill/>
        </p:spPr>
        <p:txBody>
          <a:bodyPr wrap="square" rtlCol="0">
            <a:spAutoFit/>
          </a:bodyPr>
          <a:lstStyle/>
          <a:p>
            <a:pPr marL="285750" indent="-285750">
              <a:buFont typeface="Arial" panose="020B0604020202020204" pitchFamily="34" charset="0"/>
              <a:buChar char="•"/>
            </a:pPr>
            <a:r>
              <a:rPr lang="de-DE" dirty="0"/>
              <a:t>Unter 12°C gibt es keinen Datenpunkt mit einer Konzentration von Ozon über</a:t>
            </a:r>
            <a:r>
              <a:rPr lang="el-GR" dirty="0"/>
              <a:t> </a:t>
            </a:r>
            <a:r>
              <a:rPr lang="de-DE" dirty="0"/>
              <a:t>100 </a:t>
            </a:r>
            <a:r>
              <a:rPr lang="el-GR" dirty="0"/>
              <a:t>μ</a:t>
            </a:r>
            <a:r>
              <a:rPr lang="de-DE" dirty="0"/>
              <a:t>g/m3 </a:t>
            </a:r>
          </a:p>
          <a:p>
            <a:endParaRPr lang="de-DE" dirty="0"/>
          </a:p>
          <a:p>
            <a:pPr marL="285750" indent="-285750">
              <a:buFont typeface="Arial" panose="020B0604020202020204" pitchFamily="34" charset="0"/>
              <a:buChar char="•"/>
            </a:pPr>
            <a:r>
              <a:rPr lang="de-DE" dirty="0"/>
              <a:t>Erklären lässt sich dies durch den direkten Zusammenhang (Korrelation) zwischen höheren Temperaturen und der Ozon Bildungsrate [2]</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Kurze Vorstellung der Thesen zu den Aufgaben 7 f</a:t>
            </a:r>
          </a:p>
        </p:txBody>
      </p:sp>
      <p:pic>
        <p:nvPicPr>
          <p:cNvPr id="6" name="Grafik 5">
            <a:extLst>
              <a:ext uri="{FF2B5EF4-FFF2-40B4-BE49-F238E27FC236}">
                <a16:creationId xmlns:a16="http://schemas.microsoft.com/office/drawing/2014/main" id="{661758A7-2B01-49B0-925C-063B0D80BD16}"/>
              </a:ext>
            </a:extLst>
          </p:cNvPr>
          <p:cNvPicPr>
            <a:picLocks noChangeAspect="1"/>
          </p:cNvPicPr>
          <p:nvPr/>
        </p:nvPicPr>
        <p:blipFill>
          <a:blip r:embed="rId4"/>
          <a:stretch>
            <a:fillRect/>
          </a:stretch>
        </p:blipFill>
        <p:spPr>
          <a:xfrm>
            <a:off x="6836548" y="2466363"/>
            <a:ext cx="5272855" cy="4101995"/>
          </a:xfrm>
          <a:prstGeom prst="rect">
            <a:avLst/>
          </a:prstGeom>
        </p:spPr>
      </p:pic>
    </p:spTree>
    <p:extLst>
      <p:ext uri="{BB962C8B-B14F-4D97-AF65-F5344CB8AC3E}">
        <p14:creationId xmlns:p14="http://schemas.microsoft.com/office/powerpoint/2010/main" val="3096172005"/>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993483" cy="646331"/>
          </a:xfrm>
          <a:prstGeom prst="rect">
            <a:avLst/>
          </a:prstGeom>
          <a:noFill/>
        </p:spPr>
        <p:txBody>
          <a:bodyPr wrap="square" rtlCol="0">
            <a:spAutoFit/>
          </a:bodyPr>
          <a:lstStyle/>
          <a:p>
            <a:r>
              <a:rPr lang="de-DE" dirty="0"/>
              <a:t>Corona hat einen Einfluss auf die Schadstoffkonzentration, vor allem wird sich dies eher bei den städtischen Stationen bemerkbar machen, da hier der Verkehr stark gesunken gewesen ist</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769441"/>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Unsere Hypothese zu Aufgabe 8</a:t>
            </a:r>
          </a:p>
        </p:txBody>
      </p:sp>
    </p:spTree>
    <p:extLst>
      <p:ext uri="{BB962C8B-B14F-4D97-AF65-F5344CB8AC3E}">
        <p14:creationId xmlns:p14="http://schemas.microsoft.com/office/powerpoint/2010/main" val="8727910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993483" cy="1477328"/>
          </a:xfrm>
          <a:prstGeom prst="rect">
            <a:avLst/>
          </a:prstGeom>
          <a:noFill/>
        </p:spPr>
        <p:txBody>
          <a:bodyPr wrap="square" rtlCol="0">
            <a:spAutoFit/>
          </a:bodyPr>
          <a:lstStyle/>
          <a:p>
            <a:pPr marL="285750" indent="-285750">
              <a:buFont typeface="Arial" panose="020B0604020202020204" pitchFamily="34" charset="0"/>
              <a:buChar char="•"/>
            </a:pPr>
            <a:r>
              <a:rPr lang="de-DE" dirty="0"/>
              <a:t>Alle Schadstofftypen im Ein-Stunden-Mittelwert für Bayern </a:t>
            </a:r>
          </a:p>
          <a:p>
            <a:endParaRPr lang="de-DE" dirty="0"/>
          </a:p>
          <a:p>
            <a:pPr marL="285750" indent="-285750">
              <a:buFont typeface="Arial" panose="020B0604020202020204" pitchFamily="34" charset="0"/>
              <a:buChar char="•"/>
            </a:pPr>
            <a:r>
              <a:rPr lang="de-DE" dirty="0"/>
              <a:t>Alle Schadstofftypen im Ein-Stunden-Mittelwert für Deutschland (Erklärung hierzu folgt)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769441"/>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Unsere Daten für die Analyse </a:t>
            </a:r>
          </a:p>
        </p:txBody>
      </p:sp>
    </p:spTree>
    <p:extLst>
      <p:ext uri="{BB962C8B-B14F-4D97-AF65-F5344CB8AC3E}">
        <p14:creationId xmlns:p14="http://schemas.microsoft.com/office/powerpoint/2010/main" val="2663099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843986" cy="2031325"/>
          </a:xfrm>
          <a:prstGeom prst="rect">
            <a:avLst/>
          </a:prstGeom>
          <a:noFill/>
        </p:spPr>
        <p:txBody>
          <a:bodyPr wrap="square" rtlCol="0">
            <a:spAutoFit/>
          </a:bodyPr>
          <a:lstStyle/>
          <a:p>
            <a:pPr marL="285750" indent="-285750">
              <a:buFont typeface="Arial" panose="020B0604020202020204" pitchFamily="34" charset="0"/>
              <a:buChar char="•"/>
            </a:pPr>
            <a:r>
              <a:rPr lang="de-DE" dirty="0"/>
              <a:t>Das Plotten der durchschnittliche Ein-Stunden-Mittelwerte im Tagesdurchschnitt der Vorjahre und der selben Daten aus dem Jahr 2020</a:t>
            </a:r>
          </a:p>
          <a:p>
            <a:endParaRPr lang="de-DE" dirty="0"/>
          </a:p>
          <a:p>
            <a:pPr marL="285750" indent="-285750">
              <a:buFont typeface="Arial" panose="020B0604020202020204" pitchFamily="34" charset="0"/>
              <a:buChar char="•"/>
            </a:pPr>
            <a:r>
              <a:rPr lang="de-DE" dirty="0"/>
              <a:t>Das Plotten der durchschnittlichen Ein-Stunden-Mittelwerte der NO</a:t>
            </a:r>
            <a:r>
              <a:rPr lang="de-DE" sz="1200" dirty="0"/>
              <a:t>2 </a:t>
            </a:r>
            <a:r>
              <a:rPr lang="de-DE" dirty="0"/>
              <a:t>-Konzentration im Tagesdurchschnitt der Vorjahre und der selben Daten aus dem Jahr 2020 sortiert nach Typ</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769441"/>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Unsere Analysen</a:t>
            </a:r>
          </a:p>
        </p:txBody>
      </p:sp>
    </p:spTree>
    <p:extLst>
      <p:ext uri="{BB962C8B-B14F-4D97-AF65-F5344CB8AC3E}">
        <p14:creationId xmlns:p14="http://schemas.microsoft.com/office/powerpoint/2010/main" val="37270594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Graph für die Allgemeine Schadstoffanalyse</a:t>
            </a:r>
          </a:p>
        </p:txBody>
      </p:sp>
      <p:pic>
        <p:nvPicPr>
          <p:cNvPr id="6" name="Grafik 5">
            <a:extLst>
              <a:ext uri="{FF2B5EF4-FFF2-40B4-BE49-F238E27FC236}">
                <a16:creationId xmlns:a16="http://schemas.microsoft.com/office/drawing/2014/main" id="{62902DC3-9888-4FC8-AEFB-9624DCB5B79D}"/>
              </a:ext>
            </a:extLst>
          </p:cNvPr>
          <p:cNvPicPr>
            <a:picLocks noChangeAspect="1"/>
          </p:cNvPicPr>
          <p:nvPr/>
        </p:nvPicPr>
        <p:blipFill>
          <a:blip r:embed="rId3"/>
          <a:stretch>
            <a:fillRect/>
          </a:stretch>
        </p:blipFill>
        <p:spPr>
          <a:xfrm>
            <a:off x="3267004" y="1762347"/>
            <a:ext cx="5039428" cy="4839375"/>
          </a:xfrm>
          <a:prstGeom prst="rect">
            <a:avLst/>
          </a:prstGeom>
        </p:spPr>
      </p:pic>
    </p:spTree>
    <p:extLst>
      <p:ext uri="{BB962C8B-B14F-4D97-AF65-F5344CB8AC3E}">
        <p14:creationId xmlns:p14="http://schemas.microsoft.com/office/powerpoint/2010/main" val="2661322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795000" cy="2862322"/>
          </a:xfrm>
          <a:prstGeom prst="rect">
            <a:avLst/>
          </a:prstGeom>
          <a:noFill/>
        </p:spPr>
        <p:txBody>
          <a:bodyPr wrap="square" rtlCol="0">
            <a:spAutoFit/>
          </a:bodyPr>
          <a:lstStyle/>
          <a:p>
            <a:pPr marL="285750" indent="-285750">
              <a:buFont typeface="Arial" panose="020B0604020202020204" pitchFamily="34" charset="0"/>
              <a:buChar char="•"/>
            </a:pPr>
            <a:r>
              <a:rPr lang="de-DE" dirty="0"/>
              <a:t>Das Jahr 2015 liefert keine Ein-Stunden-Mittelwerte für irgendeinen Schadstoffe</a:t>
            </a:r>
          </a:p>
          <a:p>
            <a:endParaRPr lang="de-DE" dirty="0"/>
          </a:p>
          <a:p>
            <a:pPr marL="285750" indent="-285750">
              <a:buFont typeface="Arial" panose="020B0604020202020204" pitchFamily="34" charset="0"/>
              <a:buChar char="•"/>
            </a:pPr>
            <a:r>
              <a:rPr lang="de-DE" dirty="0"/>
              <a:t>Keine Ein-Stunden-Mittelwerte für den Schadstoff CO für den Zeitraum 2015-2020, weswegen auch kein Diagramm für diesen Schadstoff gezeichnet wurde</a:t>
            </a:r>
          </a:p>
          <a:p>
            <a:endParaRPr lang="de-DE" dirty="0"/>
          </a:p>
          <a:p>
            <a:pPr marL="285750" indent="-285750">
              <a:buFont typeface="Arial" panose="020B0604020202020204" pitchFamily="34" charset="0"/>
              <a:buChar char="•"/>
            </a:pPr>
            <a:r>
              <a:rPr lang="de-DE" dirty="0"/>
              <a:t>Ein-Stunden-Mittelwerte für den Schadstoff PM10 existieren erst seit Ende März 2019</a:t>
            </a:r>
          </a:p>
          <a:p>
            <a:endParaRPr lang="de-DE" dirty="0"/>
          </a:p>
          <a:p>
            <a:pPr marL="285750" indent="-285750">
              <a:buFont typeface="Arial" panose="020B0604020202020204" pitchFamily="34" charset="0"/>
              <a:buChar char="•"/>
            </a:pPr>
            <a:r>
              <a:rPr lang="de-DE" dirty="0"/>
              <a:t>Keine Ein-Stunden-Mittelwerte für den Schadstoff SO</a:t>
            </a:r>
            <a:r>
              <a:rPr lang="de-DE" baseline="-25000" dirty="0"/>
              <a:t>2</a:t>
            </a:r>
            <a:r>
              <a:rPr lang="de-DE" dirty="0"/>
              <a:t> nach Juni 2018</a:t>
            </a:r>
          </a:p>
          <a:p>
            <a:endParaRPr lang="de-DE" dirty="0"/>
          </a:p>
          <a:p>
            <a:pPr marL="285750" indent="-285750">
              <a:buFont typeface="Arial" panose="020B0604020202020204" pitchFamily="34" charset="0"/>
              <a:buChar char="•"/>
            </a:pPr>
            <a:r>
              <a:rPr lang="de-DE" dirty="0"/>
              <a:t>Zusammenfassend lässt sich sagen, dass die Daten relativ unvollständig sind.</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Unsere Beobachtungen:</a:t>
            </a:r>
            <a:br>
              <a:rPr lang="de-DE" sz="4400" b="1" dirty="0">
                <a:solidFill>
                  <a:srgbClr val="333F50"/>
                </a:solidFill>
                <a:latin typeface="Bahnschrift SemiBold" panose="020B0502040204020203" pitchFamily="34" charset="0"/>
              </a:rPr>
            </a:br>
            <a:r>
              <a:rPr lang="de-DE" sz="4400" b="1" dirty="0">
                <a:solidFill>
                  <a:srgbClr val="333F50"/>
                </a:solidFill>
                <a:latin typeface="Bahnschrift SemiBold" panose="020B0502040204020203" pitchFamily="34" charset="0"/>
              </a:rPr>
              <a:t>Allgemeine Schadstoffanalyse</a:t>
            </a:r>
          </a:p>
        </p:txBody>
      </p:sp>
    </p:spTree>
    <p:extLst>
      <p:ext uri="{BB962C8B-B14F-4D97-AF65-F5344CB8AC3E}">
        <p14:creationId xmlns:p14="http://schemas.microsoft.com/office/powerpoint/2010/main" val="3137515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778672" cy="2585323"/>
          </a:xfrm>
          <a:prstGeom prst="rect">
            <a:avLst/>
          </a:prstGeom>
          <a:noFill/>
        </p:spPr>
        <p:txBody>
          <a:bodyPr wrap="square" rtlCol="0">
            <a:spAutoFit/>
          </a:bodyPr>
          <a:lstStyle/>
          <a:p>
            <a:pPr marL="285750" indent="-285750">
              <a:buFont typeface="Arial" panose="020B0604020202020204" pitchFamily="34" charset="0"/>
              <a:buChar char="•"/>
            </a:pPr>
            <a:r>
              <a:rPr lang="de-DE" dirty="0"/>
              <a:t>Ein-Stunden-Mittelwerte für NO</a:t>
            </a:r>
            <a:r>
              <a:rPr lang="de-DE" sz="1200" dirty="0"/>
              <a:t>2</a:t>
            </a:r>
            <a:r>
              <a:rPr lang="de-DE" dirty="0"/>
              <a:t> ist im Durchschnitt niedriger als die Durchschnittswerte der Vorjahre</a:t>
            </a:r>
          </a:p>
          <a:p>
            <a:endParaRPr lang="de-DE" dirty="0"/>
          </a:p>
          <a:p>
            <a:pPr marL="285750" indent="-285750">
              <a:buFont typeface="Arial" panose="020B0604020202020204" pitchFamily="34" charset="0"/>
              <a:buChar char="•"/>
            </a:pPr>
            <a:r>
              <a:rPr lang="de-DE" dirty="0"/>
              <a:t>Ozon hat einen vollständigen Datensatz, jedoch lassen sich hier keine Besonderheiten erkennen</a:t>
            </a:r>
          </a:p>
          <a:p>
            <a:endParaRPr lang="de-DE" dirty="0"/>
          </a:p>
          <a:p>
            <a:pPr marL="285750" indent="-285750">
              <a:buFont typeface="Arial" panose="020B0604020202020204" pitchFamily="34" charset="0"/>
              <a:buChar char="•"/>
            </a:pPr>
            <a:r>
              <a:rPr lang="de-DE" dirty="0"/>
              <a:t>Fazit: Der Ein-Stunden-Mittelwert von NO</a:t>
            </a:r>
            <a:r>
              <a:rPr lang="de-DE" sz="1200" dirty="0"/>
              <a:t>2</a:t>
            </a:r>
            <a:r>
              <a:rPr lang="de-DE" dirty="0"/>
              <a:t> ist neben dem Ein-Stunden-Mittelwerte für Ozon der einzige Datensatz, der stabil genug ist, um analysiert zu werden. Da Ozon, wie in Aufgabe 7 f angemerkt, nur wenig unter menschlichen Einfluss steht, werden für den zweiten Teil unserer Analyse nur Ein-Stunden-Mittelwert von NO</a:t>
            </a:r>
            <a:r>
              <a:rPr lang="de-DE" sz="1200" dirty="0"/>
              <a:t>2</a:t>
            </a:r>
            <a:r>
              <a:rPr lang="de-DE" dirty="0"/>
              <a:t> in Betracht gezogen.</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Unsere Beobachtungen und Fazit:</a:t>
            </a:r>
            <a:br>
              <a:rPr lang="de-DE" sz="4400" b="1" dirty="0">
                <a:solidFill>
                  <a:srgbClr val="333F50"/>
                </a:solidFill>
                <a:latin typeface="Bahnschrift SemiBold" panose="020B0502040204020203" pitchFamily="34" charset="0"/>
              </a:rPr>
            </a:br>
            <a:r>
              <a:rPr lang="de-DE" sz="4400" b="1" dirty="0">
                <a:solidFill>
                  <a:srgbClr val="333F50"/>
                </a:solidFill>
                <a:latin typeface="Bahnschrift SemiBold" panose="020B0502040204020203" pitchFamily="34" charset="0"/>
              </a:rPr>
              <a:t>Allgemeine Schadstoffanalyse</a:t>
            </a:r>
          </a:p>
        </p:txBody>
      </p:sp>
    </p:spTree>
    <p:extLst>
      <p:ext uri="{BB962C8B-B14F-4D97-AF65-F5344CB8AC3E}">
        <p14:creationId xmlns:p14="http://schemas.microsoft.com/office/powerpoint/2010/main" val="18295607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5" name="Textfeld 4">
            <a:extLst>
              <a:ext uri="{FF2B5EF4-FFF2-40B4-BE49-F238E27FC236}">
                <a16:creationId xmlns:a16="http://schemas.microsoft.com/office/drawing/2014/main" id="{16B375DF-9A8B-4472-8328-BDBCA5A7659F}"/>
              </a:ext>
            </a:extLst>
          </p:cNvPr>
          <p:cNvSpPr txBox="1"/>
          <p:nvPr/>
        </p:nvSpPr>
        <p:spPr>
          <a:xfrm>
            <a:off x="667658" y="159525"/>
            <a:ext cx="6894286" cy="769441"/>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Graph für die NO2 Analyse</a:t>
            </a:r>
          </a:p>
        </p:txBody>
      </p:sp>
      <p:pic>
        <p:nvPicPr>
          <p:cNvPr id="6" name="Grafik 5">
            <a:extLst>
              <a:ext uri="{FF2B5EF4-FFF2-40B4-BE49-F238E27FC236}">
                <a16:creationId xmlns:a16="http://schemas.microsoft.com/office/drawing/2014/main" id="{4D070D3A-3C72-401D-8C32-EF41613773B6}"/>
              </a:ext>
            </a:extLst>
          </p:cNvPr>
          <p:cNvPicPr>
            <a:picLocks noChangeAspect="1"/>
          </p:cNvPicPr>
          <p:nvPr/>
        </p:nvPicPr>
        <p:blipFill>
          <a:blip r:embed="rId3"/>
          <a:stretch>
            <a:fillRect/>
          </a:stretch>
        </p:blipFill>
        <p:spPr>
          <a:xfrm>
            <a:off x="2801257" y="1033106"/>
            <a:ext cx="6168571" cy="5550133"/>
          </a:xfrm>
          <a:prstGeom prst="rect">
            <a:avLst/>
          </a:prstGeom>
        </p:spPr>
      </p:pic>
    </p:spTree>
    <p:extLst>
      <p:ext uri="{BB962C8B-B14F-4D97-AF65-F5344CB8AC3E}">
        <p14:creationId xmlns:p14="http://schemas.microsoft.com/office/powerpoint/2010/main" val="38556120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141857" cy="3416320"/>
          </a:xfrm>
          <a:prstGeom prst="rect">
            <a:avLst/>
          </a:prstGeom>
          <a:noFill/>
        </p:spPr>
        <p:txBody>
          <a:bodyPr wrap="square" rtlCol="0">
            <a:spAutoFit/>
          </a:bodyPr>
          <a:lstStyle/>
          <a:p>
            <a:pPr marL="285750" indent="-285750">
              <a:buFont typeface="Arial" panose="020B0604020202020204" pitchFamily="34" charset="0"/>
              <a:buChar char="•"/>
            </a:pPr>
            <a:r>
              <a:rPr lang="de-DE" dirty="0"/>
              <a:t>Prozentuell gesehen hohe Werte im Vergleich zu den Vorjahreskonzentrationen im Januar 2020</a:t>
            </a:r>
          </a:p>
          <a:p>
            <a:endParaRPr lang="de-DE" dirty="0"/>
          </a:p>
          <a:p>
            <a:pPr marL="285750" indent="-285750">
              <a:buFont typeface="Arial" panose="020B0604020202020204" pitchFamily="34" charset="0"/>
              <a:buChar char="•"/>
            </a:pPr>
            <a:r>
              <a:rPr lang="de-DE" dirty="0"/>
              <a:t>Der Großteil des Graphs liegt unter der 100% Marke</a:t>
            </a:r>
          </a:p>
          <a:p>
            <a:endParaRPr lang="de-DE" dirty="0"/>
          </a:p>
          <a:p>
            <a:pPr marL="285750" indent="-285750">
              <a:buFont typeface="Arial" panose="020B0604020202020204" pitchFamily="34" charset="0"/>
              <a:buChar char="•"/>
            </a:pPr>
            <a:r>
              <a:rPr lang="de-DE" dirty="0"/>
              <a:t>Es ist ein Abfall der NO</a:t>
            </a:r>
            <a:r>
              <a:rPr lang="de-DE" sz="1200" dirty="0"/>
              <a:t>2 </a:t>
            </a:r>
            <a:r>
              <a:rPr lang="de-DE" dirty="0"/>
              <a:t>-Konzentration zu erkennen, als die Ausgangssperre in Kraft getreten ist</a:t>
            </a:r>
          </a:p>
          <a:p>
            <a:endParaRPr lang="de-DE" dirty="0"/>
          </a:p>
          <a:p>
            <a:pPr marL="285750" indent="-285750">
              <a:buFont typeface="Arial" panose="020B0604020202020204" pitchFamily="34" charset="0"/>
              <a:buChar char="•"/>
            </a:pPr>
            <a:r>
              <a:rPr lang="de-DE" dirty="0"/>
              <a:t>Es ist ein Abfall der NO</a:t>
            </a:r>
            <a:r>
              <a:rPr lang="de-DE" sz="1200" dirty="0"/>
              <a:t>2 </a:t>
            </a:r>
            <a:r>
              <a:rPr lang="de-DE" dirty="0"/>
              <a:t>-Konzentration vom 14.04.2020-19.01.2020 zu erkennen</a:t>
            </a:r>
          </a:p>
          <a:p>
            <a:endParaRPr lang="de-DE" dirty="0"/>
          </a:p>
          <a:p>
            <a:pPr marL="285750" indent="-285750">
              <a:buFont typeface="Arial" panose="020B0604020202020204" pitchFamily="34" charset="0"/>
              <a:buChar char="•"/>
            </a:pPr>
            <a:r>
              <a:rPr lang="de-DE" dirty="0"/>
              <a:t>Der relativ Wert der NO</a:t>
            </a:r>
            <a:r>
              <a:rPr lang="de-DE" sz="1200" dirty="0"/>
              <a:t>2 </a:t>
            </a:r>
            <a:r>
              <a:rPr lang="de-DE" dirty="0"/>
              <a:t>-Konzentration ist bei Background-Stationen näher an der 100% Marke als bei den Traffic-Stationen</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Unsere Beobachtungen:</a:t>
            </a:r>
            <a:br>
              <a:rPr lang="de-DE" sz="4400" b="1" dirty="0">
                <a:solidFill>
                  <a:srgbClr val="333F50"/>
                </a:solidFill>
                <a:latin typeface="Bahnschrift SemiBold" panose="020B0502040204020203" pitchFamily="34" charset="0"/>
              </a:rPr>
            </a:br>
            <a:r>
              <a:rPr lang="de-DE" sz="4400" b="1" dirty="0">
                <a:solidFill>
                  <a:srgbClr val="333F50"/>
                </a:solidFill>
                <a:latin typeface="Bahnschrift SemiBold" panose="020B0502040204020203" pitchFamily="34" charset="0"/>
              </a:rPr>
              <a:t>NO2 Analyse</a:t>
            </a:r>
          </a:p>
        </p:txBody>
      </p:sp>
    </p:spTree>
    <p:extLst>
      <p:ext uri="{BB962C8B-B14F-4D97-AF65-F5344CB8AC3E}">
        <p14:creationId xmlns:p14="http://schemas.microsoft.com/office/powerpoint/2010/main" val="12868808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3" name="Textfeld 2">
            <a:extLst>
              <a:ext uri="{FF2B5EF4-FFF2-40B4-BE49-F238E27FC236}">
                <a16:creationId xmlns:a16="http://schemas.microsoft.com/office/drawing/2014/main" id="{BB898B23-4E0C-4D55-88B6-6D849B95DE38}"/>
              </a:ext>
            </a:extLst>
          </p:cNvPr>
          <p:cNvSpPr txBox="1"/>
          <p:nvPr/>
        </p:nvSpPr>
        <p:spPr>
          <a:xfrm>
            <a:off x="418156" y="1964791"/>
            <a:ext cx="11355688" cy="2554545"/>
          </a:xfrm>
          <a:prstGeom prst="rect">
            <a:avLst/>
          </a:prstGeom>
          <a:noFill/>
        </p:spPr>
        <p:txBody>
          <a:bodyPr wrap="square" rtlCol="0" anchor="t">
            <a:spAutoFit/>
          </a:bodyPr>
          <a:lstStyle/>
          <a:p>
            <a:pPr marL="457200" indent="-457200">
              <a:buAutoNum type="arabicPeriod"/>
            </a:pPr>
            <a:r>
              <a:rPr lang="de-DE" sz="2000" b="1" dirty="0">
                <a:solidFill>
                  <a:srgbClr val="333F50"/>
                </a:solidFill>
              </a:rPr>
              <a:t>Kurzzusammenfassung der ersten vier Aufgabe</a:t>
            </a:r>
          </a:p>
          <a:p>
            <a:pPr marL="457200" indent="-457200">
              <a:buAutoNum type="arabicPeriod"/>
            </a:pPr>
            <a:r>
              <a:rPr lang="de-DE" sz="2000" b="1" dirty="0">
                <a:solidFill>
                  <a:srgbClr val="333F50"/>
                </a:solidFill>
              </a:rPr>
              <a:t>Kurze Vorstellung unserer Thesen zu Aufgabe 5 b und c</a:t>
            </a:r>
          </a:p>
          <a:p>
            <a:pPr marL="457200" indent="-457200">
              <a:buAutoNum type="arabicPeriod"/>
            </a:pPr>
            <a:r>
              <a:rPr lang="de-DE" sz="2000" b="1" dirty="0">
                <a:solidFill>
                  <a:srgbClr val="333F50"/>
                </a:solidFill>
              </a:rPr>
              <a:t>Kurze Vorstellung der Thesen zu Aufgabe 6 b</a:t>
            </a:r>
          </a:p>
          <a:p>
            <a:pPr marL="457200" indent="-457200">
              <a:buAutoNum type="arabicPeriod"/>
            </a:pPr>
            <a:r>
              <a:rPr lang="de-DE" sz="2000" b="1" dirty="0">
                <a:solidFill>
                  <a:srgbClr val="333F50"/>
                </a:solidFill>
              </a:rPr>
              <a:t>Kurze Vorstellung der Thesen zu den Aufgaben 7 e und f</a:t>
            </a:r>
          </a:p>
          <a:p>
            <a:pPr marL="457200" indent="-457200">
              <a:buAutoNum type="arabicPeriod"/>
            </a:pPr>
            <a:r>
              <a:rPr lang="de-DE" sz="2000" b="1" dirty="0">
                <a:solidFill>
                  <a:srgbClr val="333F50"/>
                </a:solidFill>
              </a:rPr>
              <a:t>Vortrag über unsere Hypothese, Daten für die Analyse, Analysen und Resultate bezüglich Aufgabe 8</a:t>
            </a:r>
          </a:p>
          <a:p>
            <a:pPr marL="457200" indent="-457200">
              <a:buAutoNum type="arabicPeriod"/>
            </a:pPr>
            <a:r>
              <a:rPr lang="de-DE" sz="2000" b="1" dirty="0">
                <a:solidFill>
                  <a:srgbClr val="333F50"/>
                </a:solidFill>
              </a:rPr>
              <a:t>Quellen</a:t>
            </a:r>
          </a:p>
          <a:p>
            <a:pPr marL="457200" indent="-457200">
              <a:buAutoNum type="arabicPeriod"/>
            </a:pPr>
            <a:endParaRPr lang="de-DE" sz="2000" b="1" dirty="0">
              <a:solidFill>
                <a:srgbClr val="333F50"/>
              </a:solidFill>
              <a:cs typeface="Calibri"/>
            </a:endParaRPr>
          </a:p>
        </p:txBody>
      </p:sp>
      <p:sp>
        <p:nvSpPr>
          <p:cNvPr id="5" name="Textfeld 4">
            <a:extLst>
              <a:ext uri="{FF2B5EF4-FFF2-40B4-BE49-F238E27FC236}">
                <a16:creationId xmlns:a16="http://schemas.microsoft.com/office/drawing/2014/main" id="{AF7364DD-9D54-4431-9900-1309AACF7E2C}"/>
              </a:ext>
            </a:extLst>
          </p:cNvPr>
          <p:cNvSpPr txBox="1"/>
          <p:nvPr/>
        </p:nvSpPr>
        <p:spPr>
          <a:xfrm>
            <a:off x="0" y="398240"/>
            <a:ext cx="12192000" cy="769441"/>
          </a:xfrm>
          <a:prstGeom prst="rect">
            <a:avLst/>
          </a:prstGeom>
          <a:noFill/>
        </p:spPr>
        <p:txBody>
          <a:bodyPr wrap="square" rtlCol="0">
            <a:spAutoFit/>
          </a:bodyPr>
          <a:lstStyle>
            <a:defPPr>
              <a:defRPr lang="de-DE"/>
            </a:defPPr>
            <a:lvl1pPr algn="ctr">
              <a:defRPr sz="2400" b="1">
                <a:solidFill>
                  <a:srgbClr val="333F50"/>
                </a:solidFill>
                <a:latin typeface="Bahnschrift SemiBold" panose="020B0502040204020203" pitchFamily="34" charset="0"/>
              </a:defRPr>
            </a:lvl1pPr>
          </a:lstStyle>
          <a:p>
            <a:r>
              <a:rPr lang="de-DE" sz="4400" dirty="0"/>
              <a:t>Gliederung</a:t>
            </a:r>
          </a:p>
        </p:txBody>
      </p:sp>
    </p:spTree>
    <p:extLst>
      <p:ext uri="{BB962C8B-B14F-4D97-AF65-F5344CB8AC3E}">
        <p14:creationId xmlns:p14="http://schemas.microsoft.com/office/powerpoint/2010/main" val="965948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9472386" cy="2585323"/>
          </a:xfrm>
          <a:prstGeom prst="rect">
            <a:avLst/>
          </a:prstGeom>
          <a:noFill/>
        </p:spPr>
        <p:txBody>
          <a:bodyPr wrap="square" rtlCol="0">
            <a:spAutoFit/>
          </a:bodyPr>
          <a:lstStyle/>
          <a:p>
            <a:pPr marL="285750" indent="-285750">
              <a:buFont typeface="Arial" panose="020B0604020202020204" pitchFamily="34" charset="0"/>
              <a:buChar char="•"/>
            </a:pPr>
            <a:r>
              <a:rPr lang="de-DE" dirty="0"/>
              <a:t>Am 20.03 trat die Ausgangsperre in Kraft [5]</a:t>
            </a:r>
          </a:p>
          <a:p>
            <a:endParaRPr lang="de-DE" dirty="0"/>
          </a:p>
          <a:p>
            <a:pPr marL="285750" indent="-285750">
              <a:buFont typeface="Arial" panose="020B0604020202020204" pitchFamily="34" charset="0"/>
              <a:buChar char="•"/>
            </a:pPr>
            <a:r>
              <a:rPr lang="de-DE" dirty="0"/>
              <a:t>Vom 14.01.2020-19.01.2020 gab es außergewöhnliche Wetterbedingungen[3]</a:t>
            </a:r>
          </a:p>
          <a:p>
            <a:endParaRPr lang="de-DE" dirty="0"/>
          </a:p>
          <a:p>
            <a:pPr marL="285750" indent="-285750">
              <a:buFont typeface="Arial" panose="020B0604020202020204" pitchFamily="34" charset="0"/>
              <a:buChar char="•"/>
            </a:pPr>
            <a:r>
              <a:rPr lang="de-DE" dirty="0"/>
              <a:t>Am 27.01.2020 wurde der erste Corona-Fall in Deutschland bestätigt[4]</a:t>
            </a:r>
          </a:p>
          <a:p>
            <a:endParaRPr lang="de-DE" dirty="0"/>
          </a:p>
          <a:p>
            <a:pPr marL="285750" indent="-285750">
              <a:buFont typeface="Arial" panose="020B0604020202020204" pitchFamily="34" charset="0"/>
              <a:buChar char="•"/>
            </a:pPr>
            <a:r>
              <a:rPr lang="de-DE" dirty="0"/>
              <a:t>Der Graph ist stark schwankend, da nur Daten aus den vier Vorjahren als Grundmenge herangezogen wurden. Es wurden nicht mehr Daten herangezogen, weil keine Daten aus 2015 und, z.T. früher, existieren</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Fakten:</a:t>
            </a:r>
            <a:br>
              <a:rPr lang="de-DE" sz="4400" b="1" dirty="0">
                <a:solidFill>
                  <a:srgbClr val="333F50"/>
                </a:solidFill>
                <a:latin typeface="Bahnschrift SemiBold" panose="020B0502040204020203" pitchFamily="34" charset="0"/>
              </a:rPr>
            </a:br>
            <a:r>
              <a:rPr lang="de-DE" sz="4400" b="1" dirty="0">
                <a:solidFill>
                  <a:srgbClr val="333F50"/>
                </a:solidFill>
                <a:latin typeface="Bahnschrift SemiBold" panose="020B0502040204020203" pitchFamily="34" charset="0"/>
              </a:rPr>
              <a:t>NO2 Analyse</a:t>
            </a:r>
          </a:p>
        </p:txBody>
      </p:sp>
    </p:spTree>
    <p:extLst>
      <p:ext uri="{BB962C8B-B14F-4D97-AF65-F5344CB8AC3E}">
        <p14:creationId xmlns:p14="http://schemas.microsoft.com/office/powerpoint/2010/main" val="439092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117983" y="2148114"/>
            <a:ext cx="12092831" cy="3416320"/>
          </a:xfrm>
          <a:prstGeom prst="rect">
            <a:avLst/>
          </a:prstGeom>
          <a:noFill/>
        </p:spPr>
        <p:txBody>
          <a:bodyPr wrap="square" rtlCol="0">
            <a:spAutoFit/>
          </a:bodyPr>
          <a:lstStyle/>
          <a:p>
            <a:pPr marL="285750" indent="-285750">
              <a:buFont typeface="Arial" panose="020B0604020202020204" pitchFamily="34" charset="0"/>
              <a:buChar char="•"/>
            </a:pPr>
            <a:r>
              <a:rPr lang="de-DE" dirty="0"/>
              <a:t>Der Beginn der Ausgangssperre hat einen kurzzeitigen starken Effekt auf die NO</a:t>
            </a:r>
            <a:r>
              <a:rPr lang="de-DE" sz="1200" dirty="0"/>
              <a:t>2 </a:t>
            </a:r>
            <a:r>
              <a:rPr lang="de-DE" dirty="0"/>
              <a:t>-Konzentration gehabt.</a:t>
            </a:r>
          </a:p>
          <a:p>
            <a:endParaRPr lang="de-DE" dirty="0"/>
          </a:p>
          <a:p>
            <a:pPr marL="285750" indent="-285750">
              <a:buFont typeface="Arial" panose="020B0604020202020204" pitchFamily="34" charset="0"/>
              <a:buChar char="•"/>
            </a:pPr>
            <a:r>
              <a:rPr lang="de-DE" dirty="0"/>
              <a:t>Der Graph hält sich seit dem ersten Corona Fall in Deutschland meistens unter der 100% Marke auf, was einen klaren Einfluss der Corona Pandemie auf die NO</a:t>
            </a:r>
            <a:r>
              <a:rPr lang="de-DE" sz="1200" dirty="0"/>
              <a:t>2 </a:t>
            </a:r>
            <a:r>
              <a:rPr lang="de-DE" dirty="0"/>
              <a:t>-Konzentration zeigt.</a:t>
            </a:r>
          </a:p>
          <a:p>
            <a:endParaRPr lang="de-DE" dirty="0"/>
          </a:p>
          <a:p>
            <a:pPr marL="285750" indent="-285750">
              <a:buFont typeface="Arial" panose="020B0604020202020204" pitchFamily="34" charset="0"/>
              <a:buChar char="•"/>
            </a:pPr>
            <a:r>
              <a:rPr lang="de-DE" dirty="0"/>
              <a:t>Die Background-Stationen haben einen höheren relativen Wert zu den Vorjahren als die Traffic-Stationen, was vermuten lässt, dass die Corona Pandemie einen stärkeren Einfluss auf die NO</a:t>
            </a:r>
            <a:r>
              <a:rPr lang="de-DE" sz="1200" dirty="0"/>
              <a:t>2 </a:t>
            </a:r>
            <a:r>
              <a:rPr lang="de-DE" dirty="0"/>
              <a:t>-Konzentration in Gebieten nahe der Traffic-Stationen hat als nahe der Background-Stationen.</a:t>
            </a:r>
            <a:br>
              <a:rPr lang="de-DE" dirty="0"/>
            </a:br>
            <a:r>
              <a:rPr lang="de-DE" dirty="0"/>
              <a:t>Dies wäre mit einem reduzierten Straßenverkehr erklärbar, welcher, wie schon eine vorherige Beobachtung erkennen ließ, einen Einfluss auf die NO</a:t>
            </a:r>
            <a:r>
              <a:rPr lang="de-DE" sz="1200" dirty="0"/>
              <a:t>2 </a:t>
            </a:r>
            <a:r>
              <a:rPr lang="de-DE" dirty="0"/>
              <a:t>- Konzentration durch die Abgase hat.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Unser Fazit:</a:t>
            </a:r>
            <a:br>
              <a:rPr lang="de-DE" sz="4400" b="1" dirty="0">
                <a:solidFill>
                  <a:srgbClr val="333F50"/>
                </a:solidFill>
                <a:latin typeface="Bahnschrift SemiBold" panose="020B0502040204020203" pitchFamily="34" charset="0"/>
              </a:rPr>
            </a:br>
            <a:r>
              <a:rPr lang="de-DE" sz="4400" b="1" dirty="0">
                <a:solidFill>
                  <a:srgbClr val="333F50"/>
                </a:solidFill>
                <a:latin typeface="Bahnschrift SemiBold" panose="020B0502040204020203" pitchFamily="34" charset="0"/>
              </a:rPr>
              <a:t>NO2 Analyse</a:t>
            </a:r>
          </a:p>
        </p:txBody>
      </p:sp>
    </p:spTree>
    <p:extLst>
      <p:ext uri="{BB962C8B-B14F-4D97-AF65-F5344CB8AC3E}">
        <p14:creationId xmlns:p14="http://schemas.microsoft.com/office/powerpoint/2010/main" val="997447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3" name="Inhaltsplatzhalter 2">
            <a:extLst>
              <a:ext uri="{FF2B5EF4-FFF2-40B4-BE49-F238E27FC236}">
                <a16:creationId xmlns:a16="http://schemas.microsoft.com/office/drawing/2014/main" id="{5AFE4C22-E795-4555-80B6-A96B93752E46}"/>
              </a:ext>
            </a:extLst>
          </p:cNvPr>
          <p:cNvSpPr>
            <a:spLocks noGrp="1"/>
          </p:cNvSpPr>
          <p:nvPr>
            <p:ph idx="1"/>
          </p:nvPr>
        </p:nvSpPr>
        <p:spPr>
          <a:xfrm>
            <a:off x="838199" y="835317"/>
            <a:ext cx="10515600" cy="5512317"/>
          </a:xfrm>
        </p:spPr>
        <p:txBody>
          <a:bodyPr vert="horz" lIns="91440" tIns="45720" rIns="91440" bIns="45720" rtlCol="0" anchor="t">
            <a:noAutofit/>
          </a:bodyPr>
          <a:lstStyle/>
          <a:p>
            <a:pPr marL="0" indent="0">
              <a:buNone/>
            </a:pPr>
            <a:r>
              <a:rPr lang="de-DE" sz="1200" b="1" dirty="0">
                <a:solidFill>
                  <a:srgbClr val="333F50"/>
                </a:solidFill>
              </a:rPr>
              <a:t>Textquellen</a:t>
            </a:r>
            <a:r>
              <a:rPr lang="de-DE" sz="1200" b="1" dirty="0">
                <a:solidFill>
                  <a:srgbClr val="333F50"/>
                </a:solidFill>
                <a:ea typeface="+mn-lt"/>
                <a:cs typeface="+mn-lt"/>
              </a:rPr>
              <a:t> </a:t>
            </a:r>
          </a:p>
          <a:p>
            <a:r>
              <a:rPr lang="de-DE" sz="1100" dirty="0">
                <a:solidFill>
                  <a:schemeClr val="accent1"/>
                </a:solidFill>
                <a:ea typeface="+mn-lt"/>
                <a:cs typeface="+mn-lt"/>
              </a:rPr>
              <a:t>[1] https://www.hlnug.de/fileadmin/dokumente/luft/faltblaetter/Stickstoffoxid_12Seiten_2017_170606_Web.pdf</a:t>
            </a:r>
          </a:p>
          <a:p>
            <a:r>
              <a:rPr lang="de-DE" sz="1100" dirty="0">
                <a:solidFill>
                  <a:schemeClr val="accent1"/>
                </a:solidFill>
                <a:ea typeface="+mn-lt"/>
                <a:cs typeface="+mn-lt"/>
              </a:rPr>
              <a:t>[2] https://www.esrl.noaa.gov/csl/assessments/ozone/2010/twentyquestions/Q2.pdf</a:t>
            </a:r>
          </a:p>
          <a:p>
            <a:r>
              <a:rPr lang="de-DE" sz="1100" dirty="0">
                <a:solidFill>
                  <a:schemeClr val="accent1"/>
                </a:solidFill>
                <a:ea typeface="+mn-lt"/>
                <a:cs typeface="+mn-lt"/>
              </a:rPr>
              <a:t>[3] https://www.merkur.de/welt/wetter-deutschland-2020-prognose-warnung-winter-schnee-wende-glaette-vorhersage-kachelmann-januar-dwd-zr-13433972.html</a:t>
            </a:r>
          </a:p>
          <a:p>
            <a:r>
              <a:rPr lang="de-DE" sz="1100" dirty="0">
                <a:solidFill>
                  <a:schemeClr val="accent1"/>
                </a:solidFill>
                <a:ea typeface="+mn-lt"/>
                <a:cs typeface="+mn-lt"/>
              </a:rPr>
              <a:t>[4] https://www.spiegel.de/wissenschaft/medizin/erster-corona-fall-in-deutschland-die-unglueckliche-reise-von-patientin-0-a-2096d364-dcd8-4ec8-98ca-7a8ca1d63524</a:t>
            </a:r>
          </a:p>
          <a:p>
            <a:r>
              <a:rPr lang="de-DE" sz="1100" dirty="0">
                <a:solidFill>
                  <a:schemeClr val="accent1"/>
                </a:solidFill>
                <a:ea typeface="+mn-lt"/>
                <a:cs typeface="+mn-lt"/>
              </a:rPr>
              <a:t>[5] https://www.tagesschau.de/inland/soeder-363.html</a:t>
            </a:r>
          </a:p>
          <a:p>
            <a:endParaRPr lang="de-DE" sz="1100" dirty="0">
              <a:solidFill>
                <a:srgbClr val="145882"/>
              </a:solidFill>
              <a:cs typeface="Calibri"/>
            </a:endParaRPr>
          </a:p>
        </p:txBody>
      </p:sp>
      <p:pic>
        <p:nvPicPr>
          <p:cNvPr id="5" name="Grafik 4">
            <a:extLst>
              <a:ext uri="{FF2B5EF4-FFF2-40B4-BE49-F238E27FC236}">
                <a16:creationId xmlns:a16="http://schemas.microsoft.com/office/drawing/2014/main" id="{3DD5D42D-C4F5-4CC1-BE19-B9F54E5CAD52}"/>
              </a:ext>
            </a:extLst>
          </p:cNvPr>
          <p:cNvPicPr>
            <a:picLocks noChangeAspect="1"/>
          </p:cNvPicPr>
          <p:nvPr/>
        </p:nvPicPr>
        <p:blipFill>
          <a:blip r:embed="rId3"/>
          <a:stretch>
            <a:fillRect/>
          </a:stretch>
        </p:blipFill>
        <p:spPr>
          <a:xfrm>
            <a:off x="0" y="6573750"/>
            <a:ext cx="12192000" cy="299997"/>
          </a:xfrm>
          <a:prstGeom prst="rect">
            <a:avLst/>
          </a:prstGeom>
        </p:spPr>
      </p:pic>
      <p:sp>
        <p:nvSpPr>
          <p:cNvPr id="6" name="Textfeld 5">
            <a:extLst>
              <a:ext uri="{FF2B5EF4-FFF2-40B4-BE49-F238E27FC236}">
                <a16:creationId xmlns:a16="http://schemas.microsoft.com/office/drawing/2014/main" id="{1D0947D3-D871-4531-9A5E-927DE19FC6DD}"/>
              </a:ext>
            </a:extLst>
          </p:cNvPr>
          <p:cNvSpPr txBox="1"/>
          <p:nvPr/>
        </p:nvSpPr>
        <p:spPr>
          <a:xfrm>
            <a:off x="0" y="336684"/>
            <a:ext cx="12191999" cy="646331"/>
          </a:xfrm>
          <a:prstGeom prst="rect">
            <a:avLst/>
          </a:prstGeom>
          <a:noFill/>
        </p:spPr>
        <p:txBody>
          <a:bodyPr wrap="square" rtlCol="0">
            <a:spAutoFit/>
          </a:bodyPr>
          <a:lstStyle>
            <a:defPPr>
              <a:defRPr lang="de-DE"/>
            </a:defPPr>
            <a:lvl1pPr algn="ctr">
              <a:defRPr sz="2400" b="1">
                <a:solidFill>
                  <a:srgbClr val="333F50"/>
                </a:solidFill>
                <a:latin typeface="Bahnschrift SemiBold" panose="020B0502040204020203" pitchFamily="34" charset="0"/>
              </a:defRPr>
            </a:lvl1pPr>
          </a:lstStyle>
          <a:p>
            <a:r>
              <a:rPr lang="de-DE" dirty="0"/>
              <a:t>Quellenverzeichnis</a:t>
            </a:r>
          </a:p>
        </p:txBody>
      </p:sp>
    </p:spTree>
    <p:extLst>
      <p:ext uri="{BB962C8B-B14F-4D97-AF65-F5344CB8AC3E}">
        <p14:creationId xmlns:p14="http://schemas.microsoft.com/office/powerpoint/2010/main" val="414520285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pic>
        <p:nvPicPr>
          <p:cNvPr id="5" name="Grafik 4">
            <a:extLst>
              <a:ext uri="{FF2B5EF4-FFF2-40B4-BE49-F238E27FC236}">
                <a16:creationId xmlns:a16="http://schemas.microsoft.com/office/drawing/2014/main" id="{3DD5D42D-C4F5-4CC1-BE19-B9F54E5CAD52}"/>
              </a:ext>
            </a:extLst>
          </p:cNvPr>
          <p:cNvPicPr>
            <a:picLocks noChangeAspect="1"/>
          </p:cNvPicPr>
          <p:nvPr/>
        </p:nvPicPr>
        <p:blipFill>
          <a:blip r:embed="rId3"/>
          <a:stretch>
            <a:fillRect/>
          </a:stretch>
        </p:blipFill>
        <p:spPr>
          <a:xfrm>
            <a:off x="0" y="6573750"/>
            <a:ext cx="12192000" cy="299997"/>
          </a:xfrm>
          <a:prstGeom prst="rect">
            <a:avLst/>
          </a:prstGeom>
        </p:spPr>
      </p:pic>
      <p:pic>
        <p:nvPicPr>
          <p:cNvPr id="7" name="Grafik 6">
            <a:extLst>
              <a:ext uri="{FF2B5EF4-FFF2-40B4-BE49-F238E27FC236}">
                <a16:creationId xmlns:a16="http://schemas.microsoft.com/office/drawing/2014/main" id="{2B5095B2-67FD-47F4-B717-23EB5B3DC845}"/>
              </a:ext>
            </a:extLst>
          </p:cNvPr>
          <p:cNvPicPr>
            <a:picLocks noChangeAspect="1"/>
          </p:cNvPicPr>
          <p:nvPr/>
        </p:nvPicPr>
        <p:blipFill>
          <a:blip r:embed="rId3"/>
          <a:stretch>
            <a:fillRect/>
          </a:stretch>
        </p:blipFill>
        <p:spPr>
          <a:xfrm>
            <a:off x="0" y="5323840"/>
            <a:ext cx="12192000" cy="1549907"/>
          </a:xfrm>
          <a:prstGeom prst="rect">
            <a:avLst/>
          </a:prstGeom>
        </p:spPr>
      </p:pic>
      <p:sp>
        <p:nvSpPr>
          <p:cNvPr id="11" name="Titel 1">
            <a:extLst>
              <a:ext uri="{FF2B5EF4-FFF2-40B4-BE49-F238E27FC236}">
                <a16:creationId xmlns:a16="http://schemas.microsoft.com/office/drawing/2014/main" id="{AFD6A574-C1B9-47CA-8DCD-59785EA56393}"/>
              </a:ext>
            </a:extLst>
          </p:cNvPr>
          <p:cNvSpPr txBox="1">
            <a:spLocks/>
          </p:cNvSpPr>
          <p:nvPr/>
        </p:nvSpPr>
        <p:spPr>
          <a:xfrm>
            <a:off x="4384040" y="5768593"/>
            <a:ext cx="3423920" cy="660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b="1">
                <a:solidFill>
                  <a:schemeClr val="bg1"/>
                </a:solidFill>
                <a:latin typeface="Bahnschrift" panose="020B0502040204020203" pitchFamily="34" charset="0"/>
              </a:rPr>
              <a:t>Danke für Ihre Aufmerksamkeit!</a:t>
            </a:r>
            <a:endParaRPr lang="en-DE" sz="24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64949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6328229" cy="2585323"/>
          </a:xfrm>
          <a:prstGeom prst="rect">
            <a:avLst/>
          </a:prstGeom>
          <a:noFill/>
        </p:spPr>
        <p:txBody>
          <a:bodyPr wrap="square" rtlCol="0">
            <a:spAutoFit/>
          </a:bodyPr>
          <a:lstStyle/>
          <a:p>
            <a:pPr marL="285750" indent="-285750">
              <a:buFont typeface="Arial" panose="020B0604020202020204" pitchFamily="34" charset="0"/>
              <a:buChar char="•"/>
            </a:pPr>
            <a:r>
              <a:rPr lang="de-DE" dirty="0"/>
              <a:t>Es sind deutschlandweit 431 Stationen aktiv</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Stationen setzten sich wie in der Grafik zu sehen zusammen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Stationen sind ungefähr gleich verteilt in Deutschland</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defPPr>
              <a:defRPr lang="en-US"/>
            </a:defPPr>
            <a:lvl1pPr>
              <a:defRPr sz="4400" b="1">
                <a:solidFill>
                  <a:srgbClr val="333F50"/>
                </a:solidFill>
                <a:latin typeface="Bahnschrift SemiBold" panose="020B0502040204020203" pitchFamily="34" charset="0"/>
              </a:defRPr>
            </a:lvl1pPr>
          </a:lstStyle>
          <a:p>
            <a:r>
              <a:rPr lang="de-DE" dirty="0"/>
              <a:t>Kurzzusammenfassung der ersten vier Aufgaben: Aufgabe 1</a:t>
            </a:r>
          </a:p>
        </p:txBody>
      </p:sp>
      <p:pic>
        <p:nvPicPr>
          <p:cNvPr id="6" name="Grafik 5">
            <a:extLst>
              <a:ext uri="{FF2B5EF4-FFF2-40B4-BE49-F238E27FC236}">
                <a16:creationId xmlns:a16="http://schemas.microsoft.com/office/drawing/2014/main" id="{54DCFC45-4AED-4BB6-AAEC-F060788DF368}"/>
              </a:ext>
            </a:extLst>
          </p:cNvPr>
          <p:cNvPicPr>
            <a:picLocks noChangeAspect="1"/>
          </p:cNvPicPr>
          <p:nvPr/>
        </p:nvPicPr>
        <p:blipFill>
          <a:blip r:embed="rId4"/>
          <a:stretch>
            <a:fillRect/>
          </a:stretch>
        </p:blipFill>
        <p:spPr>
          <a:xfrm>
            <a:off x="5253801" y="3926313"/>
            <a:ext cx="2448267" cy="2772162"/>
          </a:xfrm>
          <a:prstGeom prst="rect">
            <a:avLst/>
          </a:prstGeom>
        </p:spPr>
      </p:pic>
      <p:pic>
        <p:nvPicPr>
          <p:cNvPr id="7" name="Grafik 6">
            <a:extLst>
              <a:ext uri="{FF2B5EF4-FFF2-40B4-BE49-F238E27FC236}">
                <a16:creationId xmlns:a16="http://schemas.microsoft.com/office/drawing/2014/main" id="{F5A0812A-8C11-4E51-AFCD-D9CF66BD3C38}"/>
              </a:ext>
            </a:extLst>
          </p:cNvPr>
          <p:cNvPicPr>
            <a:picLocks noChangeAspect="1"/>
          </p:cNvPicPr>
          <p:nvPr/>
        </p:nvPicPr>
        <p:blipFill>
          <a:blip r:embed="rId5"/>
          <a:stretch>
            <a:fillRect/>
          </a:stretch>
        </p:blipFill>
        <p:spPr>
          <a:xfrm>
            <a:off x="8077705" y="1606075"/>
            <a:ext cx="3012541" cy="2940984"/>
          </a:xfrm>
          <a:prstGeom prst="rect">
            <a:avLst/>
          </a:prstGeom>
          <a:ln cap="sq" cmpd="sng">
            <a:solidFill>
              <a:schemeClr val="tx1"/>
            </a:solidFill>
          </a:ln>
        </p:spPr>
      </p:pic>
    </p:spTree>
    <p:extLst>
      <p:ext uri="{BB962C8B-B14F-4D97-AF65-F5344CB8AC3E}">
        <p14:creationId xmlns:p14="http://schemas.microsoft.com/office/powerpoint/2010/main" val="3555886574"/>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9717314" cy="923330"/>
          </a:xfrm>
          <a:prstGeom prst="rect">
            <a:avLst/>
          </a:prstGeom>
          <a:noFill/>
        </p:spPr>
        <p:txBody>
          <a:bodyPr wrap="square" rtlCol="0">
            <a:spAutoFit/>
          </a:bodyPr>
          <a:lstStyle/>
          <a:p>
            <a:r>
              <a:rPr lang="de-DE" dirty="0"/>
              <a:t>Nur 45 der 53 bayrischen Stationen erfüllen die Anforderungen aus Aufgabe 2</a:t>
            </a:r>
          </a:p>
          <a:p>
            <a:endParaRPr lang="de-DE" dirty="0"/>
          </a:p>
          <a:p>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Kurzzusammenfassung der ersten vier Aufgaben: Aufgabe 2</a:t>
            </a:r>
          </a:p>
        </p:txBody>
      </p:sp>
    </p:spTree>
    <p:extLst>
      <p:ext uri="{BB962C8B-B14F-4D97-AF65-F5344CB8AC3E}">
        <p14:creationId xmlns:p14="http://schemas.microsoft.com/office/powerpoint/2010/main" val="2060950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6328229" cy="3416320"/>
          </a:xfrm>
          <a:prstGeom prst="rect">
            <a:avLst/>
          </a:prstGeom>
          <a:noFill/>
        </p:spPr>
        <p:txBody>
          <a:bodyPr wrap="square" rtlCol="0">
            <a:spAutoFit/>
          </a:bodyPr>
          <a:lstStyle/>
          <a:p>
            <a:pPr marL="285750" indent="-285750">
              <a:buFont typeface="Arial" panose="020B0604020202020204" pitchFamily="34" charset="0"/>
              <a:buChar char="•"/>
            </a:pPr>
            <a:r>
              <a:rPr lang="de-DE" dirty="0"/>
              <a:t>Die höchste gemessene NO</a:t>
            </a:r>
            <a:r>
              <a:rPr lang="de-DE" sz="1200" dirty="0"/>
              <a:t>2 </a:t>
            </a:r>
            <a:r>
              <a:rPr lang="de-DE" dirty="0"/>
              <a:t>-Konzentration beträgt 270 </a:t>
            </a:r>
            <a:r>
              <a:rPr lang="el-GR" dirty="0"/>
              <a:t>μ</a:t>
            </a:r>
            <a:r>
              <a:rPr lang="de-DE" dirty="0"/>
              <a:t>g/m3 und wurde an der Station 535 am 22.06.2017 um 16:00:00 gemessen.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Der Tag mit der höchsten durchschnittlichen NO</a:t>
            </a:r>
            <a:r>
              <a:rPr lang="de-DE" sz="1200" dirty="0"/>
              <a:t>2 </a:t>
            </a:r>
            <a:r>
              <a:rPr lang="de-DE" dirty="0"/>
              <a:t>-Konzentration war der 23.01.2017 mit 75.72</a:t>
            </a:r>
            <a:r>
              <a:rPr lang="el-GR" dirty="0"/>
              <a:t> μ</a:t>
            </a:r>
            <a:r>
              <a:rPr lang="de-DE" dirty="0"/>
              <a:t>g/m3.</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a:t>
            </a:r>
            <a:r>
              <a:rPr lang="de-DE" dirty="0" err="1"/>
              <a:t>Jahrensdurchschnittswerte</a:t>
            </a:r>
            <a:r>
              <a:rPr lang="de-DE" dirty="0"/>
              <a:t> der NO</a:t>
            </a:r>
            <a:r>
              <a:rPr lang="de-DE" sz="1200" dirty="0"/>
              <a:t>2 </a:t>
            </a:r>
            <a:r>
              <a:rPr lang="de-DE" dirty="0"/>
              <a:t>-Konzentration seit 2016 fallen bei Traffic-Stationen sichtbar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Kurzzusammenfassung der ersten vier Aufgaben: Aufgabe 3</a:t>
            </a:r>
          </a:p>
        </p:txBody>
      </p:sp>
      <p:pic>
        <p:nvPicPr>
          <p:cNvPr id="6" name="Grafik 5">
            <a:extLst>
              <a:ext uri="{FF2B5EF4-FFF2-40B4-BE49-F238E27FC236}">
                <a16:creationId xmlns:a16="http://schemas.microsoft.com/office/drawing/2014/main" id="{3DE28F30-1CB6-4927-A923-07166F99E0B7}"/>
              </a:ext>
            </a:extLst>
          </p:cNvPr>
          <p:cNvPicPr>
            <a:picLocks noChangeAspect="1"/>
          </p:cNvPicPr>
          <p:nvPr/>
        </p:nvPicPr>
        <p:blipFill>
          <a:blip r:embed="rId3"/>
          <a:stretch>
            <a:fillRect/>
          </a:stretch>
        </p:blipFill>
        <p:spPr>
          <a:xfrm>
            <a:off x="7458972" y="1840312"/>
            <a:ext cx="4259885" cy="4401096"/>
          </a:xfrm>
          <a:prstGeom prst="rect">
            <a:avLst/>
          </a:prstGeom>
        </p:spPr>
      </p:pic>
    </p:spTree>
    <p:extLst>
      <p:ext uri="{BB962C8B-B14F-4D97-AF65-F5344CB8AC3E}">
        <p14:creationId xmlns:p14="http://schemas.microsoft.com/office/powerpoint/2010/main" val="19282116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10993483" cy="2585323"/>
          </a:xfrm>
          <a:prstGeom prst="rect">
            <a:avLst/>
          </a:prstGeom>
          <a:noFill/>
        </p:spPr>
        <p:txBody>
          <a:bodyPr wrap="square" rtlCol="0">
            <a:spAutoFit/>
          </a:bodyPr>
          <a:lstStyle/>
          <a:p>
            <a:pPr marL="285750" indent="-285750">
              <a:buFont typeface="Arial" panose="020B0604020202020204" pitchFamily="34" charset="0"/>
              <a:buChar char="•"/>
            </a:pPr>
            <a:r>
              <a:rPr lang="de-DE" dirty="0"/>
              <a:t>Die Stationen, die das Kriterium für den Stundegrenzwert von 200 </a:t>
            </a:r>
            <a:r>
              <a:rPr lang="el-GR" dirty="0"/>
              <a:t>μ</a:t>
            </a:r>
            <a:r>
              <a:rPr lang="de-DE" dirty="0"/>
              <a:t>g/m3 überschreiten sind: 473,530,535 und 539</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Station 535 überschritt diesen Grenzwert in den letzten vier Jahren 27 mal davon 13 mal 2016 und 12 mal 2017.</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Auffällig ist hier, dass keine Station diesen Grenzwert öfter als 18 mal im Jahr überschreitet.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Kurzzusammenfassung der ersten vier Aufgaben: Aufgabe 4</a:t>
            </a:r>
          </a:p>
        </p:txBody>
      </p:sp>
    </p:spTree>
    <p:extLst>
      <p:ext uri="{BB962C8B-B14F-4D97-AF65-F5344CB8AC3E}">
        <p14:creationId xmlns:p14="http://schemas.microsoft.com/office/powerpoint/2010/main" val="12080553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6328229" cy="3970318"/>
          </a:xfrm>
          <a:prstGeom prst="rect">
            <a:avLst/>
          </a:prstGeom>
          <a:noFill/>
        </p:spPr>
        <p:txBody>
          <a:bodyPr wrap="square" rtlCol="0">
            <a:spAutoFit/>
          </a:bodyPr>
          <a:lstStyle/>
          <a:p>
            <a:pPr marL="285750" indent="-285750">
              <a:buFont typeface="Arial" panose="020B0604020202020204" pitchFamily="34" charset="0"/>
              <a:buChar char="•"/>
            </a:pPr>
            <a:r>
              <a:rPr lang="de-DE" dirty="0"/>
              <a:t>Die NO</a:t>
            </a:r>
            <a:r>
              <a:rPr lang="de-DE" sz="1200" dirty="0"/>
              <a:t>2 </a:t>
            </a:r>
            <a:r>
              <a:rPr lang="de-DE" dirty="0"/>
              <a:t>-Konzentration ist im Winter ist signifikant höher als die NO</a:t>
            </a:r>
            <a:r>
              <a:rPr lang="de-DE" sz="1200" dirty="0"/>
              <a:t>2 </a:t>
            </a:r>
            <a:r>
              <a:rPr lang="de-DE" dirty="0"/>
              <a:t>-Konzentration aller anderen Jahreszeiten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NO</a:t>
            </a:r>
            <a:r>
              <a:rPr lang="de-DE" sz="1200" dirty="0"/>
              <a:t>2 </a:t>
            </a:r>
            <a:r>
              <a:rPr lang="de-DE" dirty="0"/>
              <a:t>-Konzentration ist im Sommer signifikant niedriger ist als in allen anderen Jahreszeiten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hohe NO</a:t>
            </a:r>
            <a:r>
              <a:rPr lang="de-DE" sz="1200" dirty="0"/>
              <a:t>2 </a:t>
            </a:r>
            <a:r>
              <a:rPr lang="de-DE" dirty="0"/>
              <a:t>-Konzentration ist durch das einsetzten von Gebäudeheizungen im Winter zu erklären [1]. Die Nutzung von Gebäudeheizungen ist zwar auch in den Jahreszeiten Herbst und Frühling vorhanden, fällt aber wenige stark aus. Im Sommer ist die Nutzung von Gebäudeheizungen wiederum vernachlässigbar klein.</a:t>
            </a:r>
          </a:p>
          <a:p>
            <a:pPr marL="285750" indent="-285750">
              <a:buFont typeface="Arial" panose="020B0604020202020204" pitchFamily="34" charset="0"/>
              <a:buChar char="•"/>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Kurze Vorstellung unserer Thesen zu Aufgabe 5 b</a:t>
            </a:r>
          </a:p>
        </p:txBody>
      </p:sp>
      <p:pic>
        <p:nvPicPr>
          <p:cNvPr id="6" name="Grafik 5" descr="Ein Bild, das sitzend enthält.&#10;&#10;Automatisch generierte Beschreibung">
            <a:extLst>
              <a:ext uri="{FF2B5EF4-FFF2-40B4-BE49-F238E27FC236}">
                <a16:creationId xmlns:a16="http://schemas.microsoft.com/office/drawing/2014/main" id="{4A222323-1402-44C0-AE88-C5FCFB666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183" y="2415083"/>
            <a:ext cx="4677257" cy="3118171"/>
          </a:xfrm>
          <a:prstGeom prst="rect">
            <a:avLst/>
          </a:prstGeom>
        </p:spPr>
      </p:pic>
    </p:spTree>
    <p:extLst>
      <p:ext uri="{BB962C8B-B14F-4D97-AF65-F5344CB8AC3E}">
        <p14:creationId xmlns:p14="http://schemas.microsoft.com/office/powerpoint/2010/main" val="29135178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667657" y="2148114"/>
            <a:ext cx="6328229" cy="2308324"/>
          </a:xfrm>
          <a:prstGeom prst="rect">
            <a:avLst/>
          </a:prstGeom>
          <a:noFill/>
        </p:spPr>
        <p:txBody>
          <a:bodyPr wrap="square" rtlCol="0">
            <a:spAutoFit/>
          </a:bodyPr>
          <a:lstStyle/>
          <a:p>
            <a:pPr marL="285750" indent="-285750">
              <a:buFont typeface="Arial" panose="020B0604020202020204" pitchFamily="34" charset="0"/>
              <a:buChar char="•"/>
            </a:pPr>
            <a:r>
              <a:rPr lang="de-DE" dirty="0"/>
              <a:t>NO</a:t>
            </a:r>
            <a:r>
              <a:rPr lang="de-DE" sz="1200" dirty="0"/>
              <a:t>2</a:t>
            </a:r>
            <a:r>
              <a:rPr lang="de-DE" dirty="0"/>
              <a:t>-Konzentration im Winter ist signifikant höher als die NO</a:t>
            </a:r>
            <a:r>
              <a:rPr lang="de-DE" sz="1200" dirty="0"/>
              <a:t>2 </a:t>
            </a:r>
            <a:r>
              <a:rPr lang="de-DE" dirty="0"/>
              <a:t>-Konzentration alle anderen Jahreszeiten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jahreszeitlichen Höchstwerte sind im Winter zu verzeichnen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Außerdem lässt sich augenscheinlich eine sinkende Volatilität der NO</a:t>
            </a:r>
            <a:r>
              <a:rPr lang="de-DE" sz="1200" dirty="0"/>
              <a:t>2 </a:t>
            </a:r>
            <a:r>
              <a:rPr lang="de-DE" dirty="0"/>
              <a:t>-Konzentration vermuten </a:t>
            </a:r>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159525"/>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Kurze Vorstellung unserer Thesen zu Aufgabe 5 c</a:t>
            </a:r>
          </a:p>
        </p:txBody>
      </p:sp>
      <p:pic>
        <p:nvPicPr>
          <p:cNvPr id="6" name="Grafik 5" descr="Ein Bild, das Monitor, dunkel, Bildschirm, sitzend enthält.&#10;&#10;Automatisch generierte Beschreibung">
            <a:extLst>
              <a:ext uri="{FF2B5EF4-FFF2-40B4-BE49-F238E27FC236}">
                <a16:creationId xmlns:a16="http://schemas.microsoft.com/office/drawing/2014/main" id="{32BF7DF4-2981-471E-B9AB-C8266B61C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889" y="3036815"/>
            <a:ext cx="5297314" cy="3531543"/>
          </a:xfrm>
          <a:prstGeom prst="rect">
            <a:avLst/>
          </a:prstGeom>
        </p:spPr>
      </p:pic>
    </p:spTree>
    <p:extLst>
      <p:ext uri="{BB962C8B-B14F-4D97-AF65-F5344CB8AC3E}">
        <p14:creationId xmlns:p14="http://schemas.microsoft.com/office/powerpoint/2010/main" val="1231328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ildergebnis für oth amberg logo">
            <a:extLst>
              <a:ext uri="{FF2B5EF4-FFF2-40B4-BE49-F238E27FC236}">
                <a16:creationId xmlns:a16="http://schemas.microsoft.com/office/drawing/2014/main" id="{29488141-5C36-40F1-9CC9-3B7B670EB5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07" y="289642"/>
            <a:ext cx="1733533" cy="885546"/>
          </a:xfrm>
          <a:prstGeom prst="rect">
            <a:avLst/>
          </a:prstGeom>
          <a:noFill/>
        </p:spPr>
      </p:pic>
      <p:sp>
        <p:nvSpPr>
          <p:cNvPr id="2" name="Textfeld 1">
            <a:extLst>
              <a:ext uri="{FF2B5EF4-FFF2-40B4-BE49-F238E27FC236}">
                <a16:creationId xmlns:a16="http://schemas.microsoft.com/office/drawing/2014/main" id="{664EC77B-7A2F-4114-8A6A-767716C333BD}"/>
              </a:ext>
            </a:extLst>
          </p:cNvPr>
          <p:cNvSpPr txBox="1"/>
          <p:nvPr/>
        </p:nvSpPr>
        <p:spPr>
          <a:xfrm>
            <a:off x="111086" y="1422659"/>
            <a:ext cx="6792522" cy="2862322"/>
          </a:xfrm>
          <a:prstGeom prst="rect">
            <a:avLst/>
          </a:prstGeom>
          <a:noFill/>
        </p:spPr>
        <p:txBody>
          <a:bodyPr wrap="square" rtlCol="0">
            <a:spAutoFit/>
          </a:bodyPr>
          <a:lstStyle/>
          <a:p>
            <a:r>
              <a:rPr lang="de-DE" dirty="0"/>
              <a:t>Thesen:</a:t>
            </a:r>
          </a:p>
          <a:p>
            <a:pPr marL="617220" lvl="1" indent="-342900">
              <a:buFont typeface="+mj-lt"/>
              <a:buAutoNum type="arabicPeriod"/>
            </a:pPr>
            <a:r>
              <a:rPr lang="de-DE" dirty="0"/>
              <a:t>Freitag Abends und Montag Morgens ist, bei allen Typen, eine erhöhte NO</a:t>
            </a:r>
            <a:r>
              <a:rPr lang="de-DE" sz="1200" dirty="0"/>
              <a:t>2 </a:t>
            </a:r>
            <a:r>
              <a:rPr lang="de-DE" dirty="0"/>
              <a:t>-Konzentration zu erkennen</a:t>
            </a:r>
          </a:p>
          <a:p>
            <a:pPr marL="617220" lvl="1" indent="-342900">
              <a:buFont typeface="+mj-lt"/>
              <a:buAutoNum type="arabicPeriod"/>
            </a:pPr>
            <a:endParaRPr lang="de-DE" dirty="0"/>
          </a:p>
          <a:p>
            <a:pPr marL="617220" lvl="1" indent="-342900">
              <a:buFont typeface="+mj-lt"/>
              <a:buAutoNum type="arabicPeriod"/>
            </a:pPr>
            <a:r>
              <a:rPr lang="de-DE" dirty="0"/>
              <a:t>Jeden Wochentag zwischen 6 und 9 Uhr bzw. 17 und 21 Uhr sind Peaks zu vermuten</a:t>
            </a:r>
          </a:p>
          <a:p>
            <a:pPr marL="617220" lvl="1" indent="-342900">
              <a:buFont typeface="+mj-lt"/>
              <a:buAutoNum type="arabicPeriod"/>
            </a:pPr>
            <a:endParaRPr lang="de-DE" dirty="0"/>
          </a:p>
          <a:p>
            <a:pPr marL="617220" lvl="1" indent="-342900">
              <a:buFont typeface="+mj-lt"/>
              <a:buAutoNum type="arabicPeriod"/>
            </a:pPr>
            <a:r>
              <a:rPr lang="de-DE" dirty="0"/>
              <a:t>Traffic Stationen haben einen grundsätzlich höheren Durchschnittswert als Background Stationen</a:t>
            </a:r>
          </a:p>
          <a:p>
            <a:pPr marL="617220" lvl="1" indent="-342900">
              <a:buFont typeface="+mj-lt"/>
              <a:buAutoNum type="arabicPeriod"/>
            </a:pPr>
            <a:endParaRPr lang="de-DE" dirty="0"/>
          </a:p>
        </p:txBody>
      </p:sp>
      <p:sp>
        <p:nvSpPr>
          <p:cNvPr id="5" name="Textfeld 4">
            <a:extLst>
              <a:ext uri="{FF2B5EF4-FFF2-40B4-BE49-F238E27FC236}">
                <a16:creationId xmlns:a16="http://schemas.microsoft.com/office/drawing/2014/main" id="{16B375DF-9A8B-4472-8328-BDBCA5A7659F}"/>
              </a:ext>
            </a:extLst>
          </p:cNvPr>
          <p:cNvSpPr txBox="1"/>
          <p:nvPr/>
        </p:nvSpPr>
        <p:spPr>
          <a:xfrm>
            <a:off x="667657" y="9140"/>
            <a:ext cx="8795657" cy="1446550"/>
          </a:xfrm>
          <a:prstGeom prst="rect">
            <a:avLst/>
          </a:prstGeom>
          <a:noFill/>
        </p:spPr>
        <p:txBody>
          <a:bodyPr wrap="square" rtlCol="0">
            <a:spAutoFit/>
          </a:bodyPr>
          <a:lstStyle/>
          <a:p>
            <a:r>
              <a:rPr lang="de-DE" sz="4400" b="1" dirty="0">
                <a:solidFill>
                  <a:srgbClr val="333F50"/>
                </a:solidFill>
                <a:latin typeface="Bahnschrift SemiBold" panose="020B0502040204020203" pitchFamily="34" charset="0"/>
              </a:rPr>
              <a:t>Kurze Vorstellung der Thesen zu Aufgabe 6 b</a:t>
            </a:r>
          </a:p>
        </p:txBody>
      </p:sp>
      <p:sp>
        <p:nvSpPr>
          <p:cNvPr id="3" name="Textfeld 2">
            <a:extLst>
              <a:ext uri="{FF2B5EF4-FFF2-40B4-BE49-F238E27FC236}">
                <a16:creationId xmlns:a16="http://schemas.microsoft.com/office/drawing/2014/main" id="{825D95E6-F247-426A-9B00-C379BF484764}"/>
              </a:ext>
            </a:extLst>
          </p:cNvPr>
          <p:cNvSpPr txBox="1"/>
          <p:nvPr/>
        </p:nvSpPr>
        <p:spPr>
          <a:xfrm>
            <a:off x="111086" y="4055478"/>
            <a:ext cx="11524343" cy="3416320"/>
          </a:xfrm>
          <a:prstGeom prst="rect">
            <a:avLst/>
          </a:prstGeom>
          <a:noFill/>
        </p:spPr>
        <p:txBody>
          <a:bodyPr wrap="square" rtlCol="0">
            <a:spAutoFit/>
          </a:bodyPr>
          <a:lstStyle/>
          <a:p>
            <a:pPr defTabSz="914400">
              <a:buClr>
                <a:schemeClr val="accent1"/>
              </a:buClr>
            </a:pPr>
            <a:r>
              <a:rPr lang="de-DE" spc="10" dirty="0"/>
              <a:t>Fakten:</a:t>
            </a:r>
          </a:p>
          <a:p>
            <a:pPr marL="617220" lvl="1" indent="-342900">
              <a:buClr>
                <a:schemeClr val="accent1"/>
              </a:buClr>
              <a:buFont typeface="+mj-lt"/>
              <a:buAutoNum type="arabicPeriod"/>
            </a:pPr>
            <a:r>
              <a:rPr lang="de-DE" dirty="0"/>
              <a:t>Montag Morgen ist keine erhöhte Konzentration zu erkennen</a:t>
            </a:r>
          </a:p>
          <a:p>
            <a:pPr marL="617220" lvl="1" indent="-342900">
              <a:buClr>
                <a:schemeClr val="accent1"/>
              </a:buClr>
              <a:buFont typeface="+mj-lt"/>
              <a:buAutoNum type="arabicPeriod"/>
            </a:pPr>
            <a:endParaRPr lang="de-DE" dirty="0"/>
          </a:p>
          <a:p>
            <a:pPr marL="617220" lvl="1" indent="-342900">
              <a:buClr>
                <a:schemeClr val="accent1"/>
              </a:buClr>
              <a:buFont typeface="+mj-lt"/>
              <a:buAutoNum type="arabicPeriod"/>
            </a:pPr>
            <a:r>
              <a:rPr lang="de-DE" dirty="0"/>
              <a:t>These 2 ist bestätig. Es lassen sich Rushhour-Peaks erkennen.</a:t>
            </a:r>
          </a:p>
          <a:p>
            <a:pPr marL="617220" lvl="1" indent="-342900">
              <a:buClr>
                <a:schemeClr val="accent1"/>
              </a:buClr>
              <a:buFont typeface="+mj-lt"/>
              <a:buAutoNum type="arabicPeriod"/>
            </a:pPr>
            <a:endParaRPr lang="de-DE" dirty="0"/>
          </a:p>
          <a:p>
            <a:pPr marL="617220" lvl="1" indent="-342900">
              <a:buClr>
                <a:schemeClr val="accent1"/>
              </a:buClr>
              <a:buFont typeface="+mj-lt"/>
              <a:buAutoNum type="arabicPeriod"/>
            </a:pPr>
            <a:r>
              <a:rPr lang="de-DE" dirty="0"/>
              <a:t>These 3 ist bestätigt. Erhöhte NO2 -Konzentration an Traffic Stationen ist gegeben</a:t>
            </a:r>
          </a:p>
          <a:p>
            <a:pPr marL="617220" lvl="1" indent="-342900">
              <a:buClr>
                <a:schemeClr val="accent1"/>
              </a:buClr>
              <a:buFont typeface="+mj-lt"/>
              <a:buAutoNum type="arabicPeriod"/>
            </a:pPr>
            <a:endParaRPr lang="de-DE" dirty="0"/>
          </a:p>
          <a:p>
            <a:pPr marL="617220" lvl="1" indent="-342900">
              <a:buClr>
                <a:schemeClr val="accent1"/>
              </a:buClr>
              <a:buFont typeface="+mj-lt"/>
              <a:buAutoNum type="arabicPeriod"/>
            </a:pPr>
            <a:r>
              <a:rPr lang="de-DE" dirty="0"/>
              <a:t>Freitag Abend eine auffällige Erhöhung der Messwerte </a:t>
            </a:r>
          </a:p>
          <a:p>
            <a:pPr marL="617220" lvl="1" indent="-342900">
              <a:buClr>
                <a:schemeClr val="accent1"/>
              </a:buClr>
              <a:buFont typeface="+mj-lt"/>
              <a:buAutoNum type="arabicPeriod"/>
            </a:pPr>
            <a:endParaRPr lang="de-DE" dirty="0"/>
          </a:p>
          <a:p>
            <a:pPr marL="617220" lvl="1" indent="-342900">
              <a:buClr>
                <a:schemeClr val="accent1"/>
              </a:buClr>
              <a:buFont typeface="+mj-lt"/>
              <a:buAutoNum type="arabicPeriod"/>
            </a:pPr>
            <a:r>
              <a:rPr lang="de-DE" dirty="0"/>
              <a:t>Von Montag bis Freitag steigen die Messwerte in den Abendstunden</a:t>
            </a:r>
          </a:p>
          <a:p>
            <a:pPr marL="617220" lvl="1" indent="-342900">
              <a:buFont typeface="+mj-lt"/>
              <a:buAutoNum type="arabicPeriod"/>
            </a:pPr>
            <a:endParaRPr lang="de-DE" dirty="0"/>
          </a:p>
          <a:p>
            <a:endParaRPr lang="de-DE" dirty="0"/>
          </a:p>
        </p:txBody>
      </p:sp>
      <p:pic>
        <p:nvPicPr>
          <p:cNvPr id="6" name="Grafik 5">
            <a:extLst>
              <a:ext uri="{FF2B5EF4-FFF2-40B4-BE49-F238E27FC236}">
                <a16:creationId xmlns:a16="http://schemas.microsoft.com/office/drawing/2014/main" id="{5DF71118-C380-4978-B845-392ED50F4DB4}"/>
              </a:ext>
            </a:extLst>
          </p:cNvPr>
          <p:cNvPicPr>
            <a:picLocks noChangeAspect="1"/>
          </p:cNvPicPr>
          <p:nvPr/>
        </p:nvPicPr>
        <p:blipFill>
          <a:blip r:embed="rId3"/>
          <a:stretch>
            <a:fillRect/>
          </a:stretch>
        </p:blipFill>
        <p:spPr>
          <a:xfrm>
            <a:off x="7036602" y="2025323"/>
            <a:ext cx="5148183" cy="2259658"/>
          </a:xfrm>
          <a:prstGeom prst="rect">
            <a:avLst/>
          </a:prstGeom>
        </p:spPr>
      </p:pic>
    </p:spTree>
    <p:extLst>
      <p:ext uri="{BB962C8B-B14F-4D97-AF65-F5344CB8AC3E}">
        <p14:creationId xmlns:p14="http://schemas.microsoft.com/office/powerpoint/2010/main" val="157207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ussicht">
  <a:themeElements>
    <a:clrScheme name="Aussicht">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Override1.xml><?xml version="1.0" encoding="utf-8"?>
<a:themeOverride xmlns:a="http://schemas.openxmlformats.org/drawingml/2006/main">
  <a:clrScheme name="Aussicht">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ppt/theme/themeOverride2.xml><?xml version="1.0" encoding="utf-8"?>
<a:themeOverride xmlns:a="http://schemas.openxmlformats.org/drawingml/2006/main">
  <a:clrScheme name="Aussicht">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docProps/app.xml><?xml version="1.0" encoding="utf-8"?>
<Properties xmlns="http://schemas.openxmlformats.org/officeDocument/2006/extended-properties" xmlns:vt="http://schemas.openxmlformats.org/officeDocument/2006/docPropsVTypes">
  <Template/>
  <TotalTime>0</TotalTime>
  <Words>1229</Words>
  <Application>Microsoft Office PowerPoint</Application>
  <PresentationFormat>Breitbild</PresentationFormat>
  <Paragraphs>127</Paragraphs>
  <Slides>23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Bahnschrift</vt:lpstr>
      <vt:lpstr>Bahnschrift SemiBold</vt:lpstr>
      <vt:lpstr>Century Schoolbook</vt:lpstr>
      <vt:lpstr>Wingdings 2</vt:lpstr>
      <vt:lpstr>Aussicht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 Präsentation der Data-Analytics Studienarbeit</dc:title>
  <dc:creator>Jan Friedrich</dc:creator>
  <cp:lastModifiedBy>Jan Friedrich</cp:lastModifiedBy>
  <cp:revision>65</cp:revision>
  <cp:lastPrinted>2020-07-05T17:20:01Z</cp:lastPrinted>
  <dcterms:created xsi:type="dcterms:W3CDTF">2020-07-04T03:04:14Z</dcterms:created>
  <dcterms:modified xsi:type="dcterms:W3CDTF">2020-07-05T19:43:45Z</dcterms:modified>
</cp:coreProperties>
</file>