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0" r:id="rId17"/>
    <p:sldId id="271" r:id="rId18"/>
    <p:sldId id="274" r:id="rId19"/>
    <p:sldId id="272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 Friedrich" initials="JF" lastIdx="1" clrIdx="0">
    <p:extLst>
      <p:ext uri="{19B8F6BF-5375-455C-9EA6-DF929625EA0E}">
        <p15:presenceInfo xmlns:p15="http://schemas.microsoft.com/office/powerpoint/2012/main" userId="beabc5463c1ec35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50" d="100"/>
          <a:sy n="150" d="100"/>
        </p:scale>
        <p:origin x="10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04T04:13:37.461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354F601-7099-46E7-BA5D-13A653821F10}" type="datetimeFigureOut">
              <a:rPr lang="de-DE" smtClean="0"/>
              <a:t>04.07.2020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384C21E-0949-489C-9693-8168D59D9D0D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201850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F601-7099-46E7-BA5D-13A653821F10}" type="datetimeFigureOut">
              <a:rPr lang="de-DE" smtClean="0"/>
              <a:t>04.07.2020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4C21E-0949-489C-9693-8168D59D9D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745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F601-7099-46E7-BA5D-13A653821F10}" type="datetimeFigureOut">
              <a:rPr lang="de-DE" smtClean="0"/>
              <a:t>04.07.2020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4C21E-0949-489C-9693-8168D59D9D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1545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F601-7099-46E7-BA5D-13A653821F10}" type="datetimeFigureOut">
              <a:rPr lang="de-DE" smtClean="0"/>
              <a:t>04.07.2020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4C21E-0949-489C-9693-8168D59D9D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9156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F601-7099-46E7-BA5D-13A653821F10}" type="datetimeFigureOut">
              <a:rPr lang="de-DE" smtClean="0"/>
              <a:t>04.07.2020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4C21E-0949-489C-9693-8168D59D9D0D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7021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F601-7099-46E7-BA5D-13A653821F10}" type="datetimeFigureOut">
              <a:rPr lang="de-DE" smtClean="0"/>
              <a:t>04.07.2020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4C21E-0949-489C-9693-8168D59D9D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4777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F601-7099-46E7-BA5D-13A653821F10}" type="datetimeFigureOut">
              <a:rPr lang="de-DE" smtClean="0"/>
              <a:t>04.07.2020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4C21E-0949-489C-9693-8168D59D9D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8636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F601-7099-46E7-BA5D-13A653821F10}" type="datetimeFigureOut">
              <a:rPr lang="de-DE" smtClean="0"/>
              <a:t>04.07.2020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4C21E-0949-489C-9693-8168D59D9D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6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F601-7099-46E7-BA5D-13A653821F10}" type="datetimeFigureOut">
              <a:rPr lang="de-DE" smtClean="0"/>
              <a:t>04.07.2020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4C21E-0949-489C-9693-8168D59D9D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6559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F601-7099-46E7-BA5D-13A653821F10}" type="datetimeFigureOut">
              <a:rPr lang="de-DE" smtClean="0"/>
              <a:t>04.07.2020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4C21E-0949-489C-9693-8168D59D9D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0831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F601-7099-46E7-BA5D-13A653821F10}" type="datetimeFigureOut">
              <a:rPr lang="de-DE" smtClean="0"/>
              <a:t>04.07.2020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4C21E-0949-489C-9693-8168D59D9D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2393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354F601-7099-46E7-BA5D-13A653821F10}" type="datetimeFigureOut">
              <a:rPr lang="de-DE" smtClean="0"/>
              <a:t>04.07.2020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384C21E-0949-489C-9693-8168D59D9D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875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A987E7-9196-4DE1-977D-63F1C79571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Abschluss Präsentation der Data-Analytics Studienarbeit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1BB7E48-F9D9-4AB4-80AD-2237B8C27A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Von Jan Friedrich und Christoph Kennerknecht</a:t>
            </a:r>
          </a:p>
        </p:txBody>
      </p:sp>
    </p:spTree>
    <p:extLst>
      <p:ext uri="{BB962C8B-B14F-4D97-AF65-F5344CB8AC3E}">
        <p14:creationId xmlns:p14="http://schemas.microsoft.com/office/powerpoint/2010/main" val="523351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B66AB13-0DC0-4B5B-80DD-FCA0073F7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de-DE" sz="2800" dirty="0"/>
              <a:t>Kurze Vorstellung der Thesen zu den Aufgaben 7 e</a:t>
            </a:r>
            <a:br>
              <a:rPr lang="de-DE" sz="2800" dirty="0"/>
            </a:br>
            <a:endParaRPr lang="de-DE" sz="2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9DA881-2C1F-4BB5-9000-C4D982A85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de-DE" dirty="0"/>
              <a:t>Ein klar zu erkennender Trend ist die erhöhte Konzentration von O3 in den Sommermonaten. </a:t>
            </a:r>
          </a:p>
          <a:p>
            <a:r>
              <a:rPr lang="de-DE" dirty="0"/>
              <a:t>Dies kann auf die erhöhe Bildung von O3 im Sommer zurückgeführt werden[2].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700F071-DB8E-4B9F-AD15-988AE932D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933" y="3237097"/>
            <a:ext cx="5204268" cy="328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420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2B19AD-456B-4609-A1DA-B7A70B16E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de-DE" dirty="0"/>
              <a:t>Kurze Vorstellung der Thesen zu den Aufgaben 7 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FF065B-2548-462D-91A4-DA6B0523A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de-DE" dirty="0"/>
              <a:t>Unter 12°C gibt es keinen Datenpunkt mit einer Konzentration von O3 über</a:t>
            </a:r>
            <a:r>
              <a:rPr lang="el-GR" dirty="0"/>
              <a:t> μ</a:t>
            </a:r>
            <a:r>
              <a:rPr lang="de-DE" dirty="0"/>
              <a:t>g/m3 </a:t>
            </a:r>
          </a:p>
          <a:p>
            <a:r>
              <a:rPr lang="de-DE" dirty="0"/>
              <a:t>Erklären lässt sich dies durch den direkten Zusammenhang zwischen höheren Temperaturen und der O3 Bildungsrate [2]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807B35E-88FD-4042-B31D-86A798512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801" y="3224710"/>
            <a:ext cx="5499550" cy="344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766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AD90AC5-CF26-4F4F-B1DC-79E6D9B75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de-DE" dirty="0"/>
              <a:t>Unsere Hypothese zu Aufgabe 8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3E05D1-FAEB-4A7B-8518-2CE9885D9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de-DE" dirty="0"/>
              <a:t>Corona hat einen Einfluss auf die Schadstoffkonzentration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446744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0ADB9DC-E92A-4C1C-A4C3-24DB7E40B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de-DE" dirty="0"/>
              <a:t>Unsere Daten für die Analyse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8A1151-2F3D-4BFF-AF23-3A0A285B9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de-DE" dirty="0"/>
              <a:t>Alle Schadstofftypen im Ein-Stunden-Mittelwert für Bayern </a:t>
            </a:r>
          </a:p>
          <a:p>
            <a:r>
              <a:rPr lang="de-DE" dirty="0"/>
              <a:t>Alle Schadstofftypen im Ein-Stunden-Mittelwert für Deutschland (</a:t>
            </a:r>
            <a:r>
              <a:rPr lang="de-DE" dirty="0" err="1"/>
              <a:t>erklärung</a:t>
            </a:r>
            <a:r>
              <a:rPr lang="de-DE" dirty="0"/>
              <a:t> hierzu folgt)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64708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0CB3C2-C1A3-4779-A5B3-39F8247F4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de-DE" dirty="0"/>
              <a:t>Unsere Analysen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721078-C958-4DEF-AE7A-0185FB2EA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de-DE" dirty="0"/>
              <a:t>Das Plotten der durchschnittliche Ein-Stunden-Mittelwerte im Tagesdurchschnitt der Vorjahre und der selben Daten aus dem Jahr 2020</a:t>
            </a:r>
          </a:p>
          <a:p>
            <a:r>
              <a:rPr lang="de-DE" dirty="0"/>
              <a:t>Das Plotten der durchschnittlichen Ein-Stunden-Mittelwerte der NO2 Konzentration im Tagesdurchschnitt der Vorjahre und der selben Daten aus dem Jahr 2020 sortiert nach Typ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28848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2B70286-7BDC-4347-90D1-BB2C43A47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de-DE" dirty="0"/>
              <a:t>Graph für die Allgemeine Schadstoffanalyse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290BF6D-3721-4289-A00E-8AE9ADE0F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49" y="1691322"/>
            <a:ext cx="5247331" cy="502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76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668E8AC-62F8-4B45-BE48-45BC93E57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de-DE" dirty="0"/>
              <a:t>Unsere Beobachtungen:</a:t>
            </a:r>
            <a:br>
              <a:rPr lang="de-DE" dirty="0"/>
            </a:br>
            <a:r>
              <a:rPr lang="de-DE" dirty="0"/>
              <a:t>Allgemeine Schadstoffanalyse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EABB9A-AC9F-4014-82EC-EFE90129B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de-DE" dirty="0"/>
              <a:t>Keine Ein-Stunden-Mittelwerte für irgendeinen Schadstoff vorhanden für das Jahr 2015</a:t>
            </a:r>
          </a:p>
          <a:p>
            <a:r>
              <a:rPr lang="de-DE" dirty="0"/>
              <a:t>Keine Ein-Stunden-Mittelwerte für den Schadstoff CO für den Zeitraum 2015-2020, weswegen auch kein Diagramm für diesen Schadstoff gezeichnet wurde</a:t>
            </a:r>
          </a:p>
          <a:p>
            <a:r>
              <a:rPr lang="de-DE" dirty="0"/>
              <a:t>Ein-Stunden-Mittelwerte für den Schadstoff PM10 existieren erst seit Ende März 2019</a:t>
            </a:r>
          </a:p>
          <a:p>
            <a:r>
              <a:rPr lang="de-DE" dirty="0"/>
              <a:t>Keine Ein-Stunden-Mittelwerte für den Schadstoff SO2 nach Juni 2018</a:t>
            </a:r>
          </a:p>
          <a:p>
            <a:pPr marL="0" indent="0">
              <a:buNone/>
            </a:pPr>
            <a:r>
              <a:rPr lang="de-DE" dirty="0"/>
              <a:t>Zusammenfassend lässt sich sagen, dass die Daten relativ unvollständig sind.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17115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668E8AC-62F8-4B45-BE48-45BC93E57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de-DE" dirty="0"/>
              <a:t>Unsere Beobachtungen und Fazit:</a:t>
            </a:r>
            <a:br>
              <a:rPr lang="de-DE" dirty="0"/>
            </a:br>
            <a:r>
              <a:rPr lang="de-DE" dirty="0"/>
              <a:t>Allgemeine Schadstoffanalyse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EABB9A-AC9F-4014-82EC-EFE90129B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de-DE" dirty="0"/>
              <a:t>Ein-Stunden-Mittelwerte für NO2 ist im durchschnitt niedriger als die Durchschnittswerte der Vorjahre</a:t>
            </a:r>
          </a:p>
          <a:p>
            <a:r>
              <a:rPr lang="de-DE" dirty="0"/>
              <a:t>O3 hat einen Vollständigen Datensatz. Jedoch lassen sich hier keine Besonderheiten erkennen</a:t>
            </a:r>
          </a:p>
          <a:p>
            <a:pPr marL="0" indent="0">
              <a:buNone/>
            </a:pPr>
            <a:r>
              <a:rPr lang="de-DE" dirty="0"/>
              <a:t>Fazit: Der Ein-Stunden-Mittelwert von NO2 ist neben dem Ein-Stunden-Mittelwerte für O3 der einzige Datensatz, der stabil genug ist, um analysiert zu werden. Da O3, wie in Aufgabe 7 f angemerkt, nur wenig unter Menschlichen Einfluss steht, werden für den zweiten Teil unserer Analyse nur Ein-Stunden-Mittelwert von NO2 in Betracht gezogen.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483545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2943A57-6C0E-48C6-A35A-DEA0A9759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15340"/>
          </a:xfrm>
        </p:spPr>
        <p:txBody>
          <a:bodyPr>
            <a:normAutofit/>
          </a:bodyPr>
          <a:lstStyle/>
          <a:p>
            <a:r>
              <a:rPr lang="de-DE" dirty="0"/>
              <a:t>Graph für die NO2 Analyse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07B5AC3-F182-4805-9315-E06812497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450" y="1181100"/>
            <a:ext cx="5511843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395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2943A57-6C0E-48C6-A35A-DEA0A9759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de-DE" dirty="0"/>
              <a:t>Unsere Beobachtungen:</a:t>
            </a:r>
            <a:br>
              <a:rPr lang="de-DE" dirty="0"/>
            </a:br>
            <a:r>
              <a:rPr lang="de-DE" dirty="0"/>
              <a:t>NO2 Analyse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3DE828-7E8A-4D74-8242-1F336DC18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de-DE" dirty="0"/>
              <a:t>Prozentuell gesehen hohe Werte im Vergleich zu den Vorjahreskonzentrationen im Januar 2020</a:t>
            </a:r>
          </a:p>
          <a:p>
            <a:r>
              <a:rPr lang="de-DE" dirty="0"/>
              <a:t>Der Großteil des Graphs liegt unter der 100% Marke</a:t>
            </a:r>
          </a:p>
          <a:p>
            <a:r>
              <a:rPr lang="de-DE" dirty="0"/>
              <a:t>Es ist ein Abfall der NO2 Konzentration zu erkennen, als die Ausgangssperre in Kraft getreten ist</a:t>
            </a:r>
          </a:p>
          <a:p>
            <a:r>
              <a:rPr lang="de-DE" dirty="0"/>
              <a:t>Es ist ein Abfall der NO2 Konzentration vom 14.04.2020-19.01.2020 zu erkennen</a:t>
            </a:r>
          </a:p>
          <a:p>
            <a:r>
              <a:rPr lang="de-DE" dirty="0"/>
              <a:t>Der relativ Wert der NO2 Konzentration ist bei Background-Stationen näher an der 100% Marke als bei den Traffic-Stationen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2231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6EB6E4-A3AD-4524-A551-8AD47396C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de-DE" dirty="0"/>
              <a:t>Gliederung des Vortrags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2CD07C-260D-4CD9-A323-FC9709AB2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de-DE" dirty="0"/>
              <a:t>Kurzzusammenfassung der ersten vier Aufgabe</a:t>
            </a:r>
          </a:p>
          <a:p>
            <a:r>
              <a:rPr lang="de-DE" dirty="0"/>
              <a:t>Kurze Vorstellung unserer Thesen zu Aufgabe 5 b und c</a:t>
            </a:r>
          </a:p>
          <a:p>
            <a:r>
              <a:rPr lang="de-DE" dirty="0"/>
              <a:t>Kurze Vorstellung der Thesen zu Aufgabe 6 b</a:t>
            </a:r>
          </a:p>
          <a:p>
            <a:r>
              <a:rPr lang="de-DE" dirty="0"/>
              <a:t>Kurze Vorstellung der Thesen zu den Aufgaben 7 e und f</a:t>
            </a:r>
          </a:p>
          <a:p>
            <a:r>
              <a:rPr lang="de-DE" dirty="0"/>
              <a:t>Vortrag über unsere Hypothese, Daten für die Analyse, Analysen und Resultate bezüglich Aufgabe 8</a:t>
            </a:r>
          </a:p>
          <a:p>
            <a:r>
              <a:rPr lang="de-DE" dirty="0"/>
              <a:t>Quellen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74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014AC96-3965-4711-96D6-3B5D52C76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de-DE" dirty="0"/>
              <a:t>Fakten:</a:t>
            </a:r>
            <a:br>
              <a:rPr lang="de-DE" dirty="0"/>
            </a:br>
            <a:r>
              <a:rPr lang="de-DE" dirty="0"/>
              <a:t>NO2 Analyse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DE16E2-6804-4D3E-B958-FE2E29501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de-DE" dirty="0"/>
              <a:t>Am 20.03 trat die Ausgangsperre in Kraft [5]</a:t>
            </a:r>
          </a:p>
          <a:p>
            <a:r>
              <a:rPr lang="de-DE" dirty="0"/>
              <a:t>Vom 14.01.2020-19.01.2020 gab es außergewöhnliche Wetterbedingungen[3]</a:t>
            </a:r>
          </a:p>
          <a:p>
            <a:r>
              <a:rPr lang="de-DE" dirty="0"/>
              <a:t>Am 27.01.2020 wurde der erste Corona-Fall in Deutschland bestätigt[4]</a:t>
            </a:r>
          </a:p>
          <a:p>
            <a:r>
              <a:rPr lang="de-DE" dirty="0"/>
              <a:t>Der Graph ist stark schwankend, da nur Daten aus den vier Vorjahren als Grundmenge herangezogen wurden (Da vorher keine vorhanden)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76530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2943A57-6C0E-48C6-A35A-DEA0A9759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de-DE" dirty="0"/>
              <a:t>Unser Fazit:</a:t>
            </a:r>
            <a:br>
              <a:rPr lang="de-DE" dirty="0"/>
            </a:br>
            <a:r>
              <a:rPr lang="de-DE" dirty="0"/>
              <a:t>NO2 Analyse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3DE828-7E8A-4D74-8242-1F336DC18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de-DE" dirty="0"/>
              <a:t>Der Beginn der Ausgangssperre hat einen kurzzeitigen Effekt auf die NO2 Konzentration gehabt</a:t>
            </a:r>
          </a:p>
          <a:p>
            <a:r>
              <a:rPr lang="de-DE" dirty="0"/>
              <a:t>Der Graph hält sich seit dem ersten Corona Fall in Deutschland meistens unter der 100% Marke auf, was einen klaren Einfluss der Corona Pandemie auf die NO2 Konzentration zeigt</a:t>
            </a:r>
          </a:p>
          <a:p>
            <a:r>
              <a:rPr lang="de-DE" dirty="0"/>
              <a:t>Die Background-Stationen haben einen höheren relativen Wert zu den Vorjahren als die Traffic-Stationen, was vermuten lässt, dass die Corona Pandemie einen stärkeren Einfluss auf die NO2 Konzentration in Gebieten nahe der Traffic-Stationen hat als nahe der Background-Stationen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06951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E12925-E092-4881-A267-684BFAAA9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9BB4C1-870C-47BD-AFF6-6DCF4FD26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1828800"/>
            <a:ext cx="10909300" cy="4351337"/>
          </a:xfrm>
        </p:spPr>
        <p:txBody>
          <a:bodyPr>
            <a:normAutofit/>
          </a:bodyPr>
          <a:lstStyle/>
          <a:p>
            <a:r>
              <a:rPr lang="de-DE" dirty="0"/>
              <a:t>[1] https://www.hlnug.de/fileadmin/dokumente/luft/faltblaetter/Stickstoffoxid_12Seiten_2017_170606_Web.pdf</a:t>
            </a:r>
          </a:p>
          <a:p>
            <a:r>
              <a:rPr lang="de-DE" dirty="0"/>
              <a:t>[2] https://www.esrl.noaa.gov/csl/assessments/ozone/2010/twentyquestions/Q2.pdf</a:t>
            </a:r>
          </a:p>
          <a:p>
            <a:r>
              <a:rPr lang="de-DE" dirty="0"/>
              <a:t>[3] https://www.merkur.de/welt/wetter-deutschland-2020-prognose-warnung-winter-schnee-wende-glaette-vorhersage-kachelmann-januar-dwd-zr-13433972.html</a:t>
            </a:r>
          </a:p>
          <a:p>
            <a:r>
              <a:rPr lang="de-DE" dirty="0"/>
              <a:t>[4] https://www.spiegel.de/wissenschaft/medizin/erster-corona-fall-in-deutschland-die-unglueckliche-reise-von-patientin-0-a-2096d364-dcd8-4ec8-98ca-7a8ca1d63524</a:t>
            </a:r>
          </a:p>
          <a:p>
            <a:r>
              <a:rPr lang="de-DE" dirty="0"/>
              <a:t>[5] https://www.tagesschau.de/inland/soeder-363.html</a:t>
            </a:r>
          </a:p>
          <a:p>
            <a:endParaRPr lang="de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68023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DC34185-A0D5-485A-B3BC-4515439FC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272" y="2207260"/>
            <a:ext cx="9692640" cy="1325562"/>
          </a:xfrm>
        </p:spPr>
        <p:txBody>
          <a:bodyPr>
            <a:normAutofit/>
          </a:bodyPr>
          <a:lstStyle/>
          <a:p>
            <a:r>
              <a:rPr lang="de-DE" dirty="0"/>
              <a:t>Danke für </a:t>
            </a:r>
            <a:r>
              <a:rPr lang="de-DE"/>
              <a:t>ihre Aufmerksamkeit</a:t>
            </a:r>
            <a:endParaRPr lang="de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372904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9BE4B77-5195-4F4B-A629-2A71D3B0B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de-DE" dirty="0"/>
              <a:t>Kurzvorstellung der ersten vier Aufgaben: Aufgabe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119DB6-7E8A-4100-A225-54E93B2AD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548" y="1691322"/>
            <a:ext cx="8595360" cy="4351337"/>
          </a:xfrm>
        </p:spPr>
        <p:txBody>
          <a:bodyPr>
            <a:normAutofit/>
          </a:bodyPr>
          <a:lstStyle/>
          <a:p>
            <a:r>
              <a:rPr lang="de-DE" dirty="0"/>
              <a:t>Es sind deutschlandweit 431 Stationen aktiv</a:t>
            </a:r>
          </a:p>
          <a:p>
            <a:r>
              <a:rPr lang="de-DE" dirty="0"/>
              <a:t>Die Stationen setzten sich wie folgt zusammen</a:t>
            </a:r>
          </a:p>
          <a:p>
            <a:r>
              <a:rPr lang="de-DE" dirty="0"/>
              <a:t>Die Stationen sind ungefähr gleich verteilt in </a:t>
            </a:r>
          </a:p>
          <a:p>
            <a:pPr marL="0" indent="0">
              <a:buNone/>
            </a:pPr>
            <a:r>
              <a:rPr lang="de-DE" dirty="0"/>
              <a:t>Deutschland</a:t>
            </a:r>
          </a:p>
          <a:p>
            <a:endParaRPr lang="de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6D02D33-23B3-4D27-85FD-087B98F27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280" y="1669171"/>
            <a:ext cx="2183217" cy="2131359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216B71A-6310-40B3-A7DF-0418645A2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533" y="3154493"/>
            <a:ext cx="2448267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4061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3436BE3-3B86-42A3-8A05-1FECC5821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de-DE" dirty="0"/>
              <a:t>Aufgabe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AA21B6-6F5C-4858-8F83-CF13C957A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de-DE" dirty="0"/>
              <a:t>Nur 45 der 53 bayrischen Stationen erfüllen die Anforderungen aus Aufgabe 2</a:t>
            </a:r>
          </a:p>
          <a:p>
            <a:endParaRPr lang="de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4927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E6496B9-5747-4F40-BCEE-AC4762D9E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de-DE" dirty="0"/>
              <a:t>Aufgabe 3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710410-B89C-41FB-8F14-05A627364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de-DE" dirty="0"/>
              <a:t>Der höchste gemessene NO2 Wert beträgt 270 </a:t>
            </a:r>
            <a:r>
              <a:rPr lang="el-GR" dirty="0"/>
              <a:t>μ</a:t>
            </a:r>
            <a:r>
              <a:rPr lang="de-DE" dirty="0"/>
              <a:t>g/m3 und wurde an der Station 535 am 22.06.2017 um 16:00:00 gemessen.</a:t>
            </a:r>
          </a:p>
          <a:p>
            <a:r>
              <a:rPr lang="de-DE" dirty="0"/>
              <a:t>Der Tag mit der höchsten durchschnittlichen NO2 Konzentration war der 23.01.2017 mit 75.72</a:t>
            </a:r>
            <a:r>
              <a:rPr lang="el-GR" dirty="0"/>
              <a:t> μ</a:t>
            </a:r>
            <a:r>
              <a:rPr lang="de-DE" dirty="0"/>
              <a:t>g/m3.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43333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E6496B9-5747-4F40-BCEE-AC4762D9E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de-DE" dirty="0"/>
              <a:t>Aufgabe 4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710410-B89C-41FB-8F14-05A627364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de-DE" dirty="0"/>
              <a:t>Die Stationen die das Kriterium für den Stundegrenzwert von 200 </a:t>
            </a:r>
            <a:r>
              <a:rPr lang="el-GR" dirty="0"/>
              <a:t>μ</a:t>
            </a:r>
            <a:r>
              <a:rPr lang="de-DE" dirty="0"/>
              <a:t>g/m3 überschreiten sind: 473,530,535 und 539</a:t>
            </a:r>
          </a:p>
          <a:p>
            <a:r>
              <a:rPr lang="de-DE" dirty="0"/>
              <a:t>Die Station 535 überschritt diesen Grenzwert in den letzten vier Jahren 27 mal davon 13 mal 2016 und 12 mal 2017.</a:t>
            </a:r>
          </a:p>
          <a:p>
            <a:r>
              <a:rPr lang="de-DE" dirty="0"/>
              <a:t>Auffällig ist hier das keine Station diesen Grenzwert öfter als 18 mal im Jahr überschreitet.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2163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1A3F8B4-0060-4A84-BF79-DC1E2C17A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 fontScale="90000"/>
          </a:bodyPr>
          <a:lstStyle/>
          <a:p>
            <a:br>
              <a:rPr lang="de-DE" dirty="0"/>
            </a:br>
            <a:r>
              <a:rPr lang="de-DE" dirty="0"/>
              <a:t>Kurze Vorstellung unserer Thesen zu Aufgabe 5 b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FE9216-9C54-4336-9FBA-E4E6594C7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de-DE" dirty="0"/>
              <a:t>NO2 Konzentration im Winter ist signifikant höher als die NO2 Konzentration alle anderen Jahreszeiten </a:t>
            </a:r>
          </a:p>
          <a:p>
            <a:r>
              <a:rPr lang="de-DE" dirty="0"/>
              <a:t>NO2 Konzentration im Sommer signifikant niedriger ist als in allen anderen Jahreszeiten</a:t>
            </a:r>
          </a:p>
          <a:p>
            <a:r>
              <a:rPr lang="de-DE" dirty="0"/>
              <a:t>Die hohe NO2 Konzentration ist durch das einsetzten von Gebäudeheizungen im Winter zu erklären[1]. Die Nutzung von Gebäudeheizungen ist zwar auch in den Jahreszeiten Herbst und Frühling vorhanden, aber weniger stark und im Sommer ist die Nutzung von Gebäudeheizungen vernachlässigbar klein.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B69B0E7-BBF3-456C-A44A-487B639EE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873" y="4428861"/>
            <a:ext cx="3899109" cy="242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70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1A3F8B4-0060-4A84-BF79-DC1E2C17A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de-DE" sz="3100" dirty="0"/>
              <a:t>Kurze Vorstellung unserer Thesen zu Aufgabe 5 c</a:t>
            </a:r>
            <a:br>
              <a:rPr lang="de-DE" sz="3100" dirty="0"/>
            </a:br>
            <a:endParaRPr lang="de-DE" sz="31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FE9216-9C54-4336-9FBA-E4E6594C7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de-DE" dirty="0"/>
              <a:t>NO2 Konzentration im Winter ist signifikant höher als die NO2 Konzentration alle anderen Jahreszeiten </a:t>
            </a:r>
          </a:p>
          <a:p>
            <a:r>
              <a:rPr lang="de-DE" dirty="0"/>
              <a:t>Die jahreszeitlichen Höchstwerte sind im Winter zu verzeichnen</a:t>
            </a:r>
          </a:p>
          <a:p>
            <a:r>
              <a:rPr lang="de-DE" dirty="0"/>
              <a:t>Außerdem lässt sich augenscheinlich eine sinkende Volatilität der NO2 Konzentration vermuten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7BDF804-C697-4436-8BA3-11194CFE7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50482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2826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AF07DF1-285D-43B2-A8A9-608CA9D7B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172" y="275492"/>
            <a:ext cx="9692640" cy="1325562"/>
          </a:xfrm>
        </p:spPr>
        <p:txBody>
          <a:bodyPr>
            <a:normAutofit/>
          </a:bodyPr>
          <a:lstStyle/>
          <a:p>
            <a:r>
              <a:rPr lang="de-DE" dirty="0"/>
              <a:t>Kurze Vorstellung der Thesen zu Aufgabe 6 b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241E60-9092-464A-8091-5EC6FBDB5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1054"/>
            <a:ext cx="6796278" cy="1953578"/>
          </a:xfrm>
        </p:spPr>
        <p:txBody>
          <a:bodyPr>
            <a:normAutofit/>
          </a:bodyPr>
          <a:lstStyle/>
          <a:p>
            <a:r>
              <a:rPr lang="de-DE" dirty="0"/>
              <a:t>Thesen:</a:t>
            </a:r>
          </a:p>
          <a:p>
            <a:pPr marL="617220" lvl="1" indent="-342900">
              <a:buFont typeface="+mj-lt"/>
              <a:buAutoNum type="arabicPeriod"/>
            </a:pPr>
            <a:r>
              <a:rPr lang="de-DE" dirty="0"/>
              <a:t>Freitag Abends und Montag Morgens ist bei allen Typen eine erhöhter Ausstoß zu erkennen</a:t>
            </a:r>
          </a:p>
          <a:p>
            <a:pPr marL="617220" lvl="1" indent="-342900">
              <a:buFont typeface="+mj-lt"/>
              <a:buAutoNum type="arabicPeriod"/>
            </a:pPr>
            <a:r>
              <a:rPr lang="de-DE" dirty="0"/>
              <a:t>Jeden Wochentag zwischen 6 und 9 Uhr und 17 und 21 Uhr sind Peaks zu vermuten</a:t>
            </a:r>
          </a:p>
          <a:p>
            <a:pPr marL="617220" lvl="1" indent="-342900">
              <a:buFont typeface="+mj-lt"/>
              <a:buAutoNum type="arabicPeriod"/>
            </a:pPr>
            <a:r>
              <a:rPr lang="de-DE" dirty="0"/>
              <a:t>Traffic Stationen haben einen grundsätzlich höheren Durchschnittswert als Background Stationen</a:t>
            </a:r>
          </a:p>
          <a:p>
            <a:pPr marL="617220" lvl="1" indent="-342900">
              <a:buFont typeface="+mj-lt"/>
              <a:buAutoNum type="arabicPeriod"/>
            </a:pPr>
            <a:endParaRPr lang="de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989DF4A-3305-497D-90EA-3BF36808430C}"/>
              </a:ext>
            </a:extLst>
          </p:cNvPr>
          <p:cNvSpPr txBox="1"/>
          <p:nvPr/>
        </p:nvSpPr>
        <p:spPr>
          <a:xfrm>
            <a:off x="0" y="3498156"/>
            <a:ext cx="58801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4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pc="10" dirty="0"/>
              <a:t>Fakten:</a:t>
            </a:r>
          </a:p>
          <a:p>
            <a:pPr marL="800100" lvl="1" indent="-342900" defTabSz="914400">
              <a:buClr>
                <a:schemeClr val="accent1"/>
              </a:buClr>
              <a:buFont typeface="+mj-lt"/>
              <a:buAutoNum type="arabicPeriod"/>
            </a:pPr>
            <a:r>
              <a:rPr lang="de-DE" spc="10" dirty="0"/>
              <a:t>Montag Morgen ist keine erhöhte Konzentration zu erkennen</a:t>
            </a:r>
          </a:p>
          <a:p>
            <a:pPr marL="800100" lvl="1" indent="-342900" defTabSz="914400">
              <a:buClr>
                <a:schemeClr val="accent1"/>
              </a:buClr>
              <a:buFont typeface="+mj-lt"/>
              <a:buAutoNum type="arabicPeriod"/>
            </a:pPr>
            <a:r>
              <a:rPr lang="de-DE" spc="10" dirty="0"/>
              <a:t>These 2 ist bestätig. Es lassen sich Rushhour-Peaks erkennen.</a:t>
            </a:r>
          </a:p>
          <a:p>
            <a:pPr marL="800100" lvl="1" indent="-342900" defTabSz="914400">
              <a:buClr>
                <a:schemeClr val="accent1"/>
              </a:buClr>
              <a:buFont typeface="+mj-lt"/>
              <a:buAutoNum type="arabicPeriod"/>
            </a:pPr>
            <a:r>
              <a:rPr lang="de-DE" spc="10" dirty="0"/>
              <a:t>These 3 ist bestätigt. Erhöhte NO2 Konzentration an Traffic Stationen ist gegeben</a:t>
            </a:r>
          </a:p>
          <a:p>
            <a:pPr marL="800100" lvl="1" indent="-342900" defTabSz="914400">
              <a:buClr>
                <a:schemeClr val="accent1"/>
              </a:buClr>
              <a:buFont typeface="+mj-lt"/>
              <a:buAutoNum type="arabicPeriod"/>
            </a:pPr>
            <a:r>
              <a:rPr lang="de-DE" spc="10" dirty="0"/>
              <a:t>Freitag Abend eine auffällige Erhöhung der Messwerte </a:t>
            </a:r>
          </a:p>
          <a:p>
            <a:pPr marL="800100" lvl="1" indent="-342900" defTabSz="914400">
              <a:buClr>
                <a:schemeClr val="accent1"/>
              </a:buClr>
              <a:buFont typeface="+mj-lt"/>
              <a:buAutoNum type="arabicPeriod"/>
            </a:pPr>
            <a:r>
              <a:rPr lang="de-DE" spc="10" dirty="0"/>
              <a:t>Von Montag bis Freitag steigen die Messwerte in den Abendstunden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E342138-CB44-4358-83A3-929C4D0BDBB0}"/>
              </a:ext>
            </a:extLst>
          </p:cNvPr>
          <p:cNvSpPr txBox="1"/>
          <p:nvPr/>
        </p:nvSpPr>
        <p:spPr>
          <a:xfrm>
            <a:off x="7194550" y="1428750"/>
            <a:ext cx="3067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TODO: GRAPH EINFÜGEN</a:t>
            </a:r>
          </a:p>
        </p:txBody>
      </p:sp>
    </p:spTree>
    <p:extLst>
      <p:ext uri="{BB962C8B-B14F-4D97-AF65-F5344CB8AC3E}">
        <p14:creationId xmlns:p14="http://schemas.microsoft.com/office/powerpoint/2010/main" val="2623306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ussicht">
  <a:themeElements>
    <a:clrScheme name="Aussicht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Aussich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sich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1099</Words>
  <Application>Microsoft Office PowerPoint</Application>
  <PresentationFormat>Breitbild</PresentationFormat>
  <Paragraphs>91</Paragraphs>
  <Slides>23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7" baseType="lpstr">
      <vt:lpstr>Arial</vt:lpstr>
      <vt:lpstr>Century Schoolbook</vt:lpstr>
      <vt:lpstr>Wingdings 2</vt:lpstr>
      <vt:lpstr>Aussicht</vt:lpstr>
      <vt:lpstr>Abschluss Präsentation der Data-Analytics Studienarbeit</vt:lpstr>
      <vt:lpstr>Gliederung des Vortrags</vt:lpstr>
      <vt:lpstr>Kurzvorstellung der ersten vier Aufgaben: Aufgabe 1</vt:lpstr>
      <vt:lpstr>Aufgabe 2</vt:lpstr>
      <vt:lpstr>Aufgabe 3</vt:lpstr>
      <vt:lpstr>Aufgabe 4</vt:lpstr>
      <vt:lpstr> Kurze Vorstellung unserer Thesen zu Aufgabe 5 b</vt:lpstr>
      <vt:lpstr>Kurze Vorstellung unserer Thesen zu Aufgabe 5 c </vt:lpstr>
      <vt:lpstr>Kurze Vorstellung der Thesen zu Aufgabe 6 b</vt:lpstr>
      <vt:lpstr>Kurze Vorstellung der Thesen zu den Aufgaben 7 e </vt:lpstr>
      <vt:lpstr>Kurze Vorstellung der Thesen zu den Aufgaben 7 f</vt:lpstr>
      <vt:lpstr>Unsere Hypothese zu Aufgabe 8</vt:lpstr>
      <vt:lpstr>Unsere Daten für die Analyse </vt:lpstr>
      <vt:lpstr>Unsere Analysen</vt:lpstr>
      <vt:lpstr>Graph für die Allgemeine Schadstoffanalyse</vt:lpstr>
      <vt:lpstr>Unsere Beobachtungen: Allgemeine Schadstoffanalyse</vt:lpstr>
      <vt:lpstr>Unsere Beobachtungen und Fazit: Allgemeine Schadstoffanalyse</vt:lpstr>
      <vt:lpstr>Graph für die NO2 Analyse</vt:lpstr>
      <vt:lpstr>Unsere Beobachtungen: NO2 Analyse</vt:lpstr>
      <vt:lpstr>Fakten: NO2 Analyse</vt:lpstr>
      <vt:lpstr>Unser Fazit: NO2 Analyse</vt:lpstr>
      <vt:lpstr>Quellen</vt:lpstr>
      <vt:lpstr>Danke für ihre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Abschluss Präsentation der Data-Analytics Studienarbeit</dc:title>
  <dc:creator>Jan Friedrich</dc:creator>
  <cp:lastModifiedBy>Jan Friedrich</cp:lastModifiedBy>
  <cp:revision>1</cp:revision>
  <dcterms:created xsi:type="dcterms:W3CDTF">2020-07-04T03:04:14Z</dcterms:created>
  <dcterms:modified xsi:type="dcterms:W3CDTF">2020-07-04T03:04:26Z</dcterms:modified>
</cp:coreProperties>
</file>