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64" r:id="rId5"/>
    <p:sldId id="284" r:id="rId6"/>
    <p:sldId id="310" r:id="rId7"/>
    <p:sldId id="265" r:id="rId8"/>
    <p:sldId id="258" r:id="rId9"/>
    <p:sldId id="275" r:id="rId10"/>
    <p:sldId id="274" r:id="rId11"/>
    <p:sldId id="280" r:id="rId12"/>
    <p:sldId id="259" r:id="rId13"/>
    <p:sldId id="306" r:id="rId14"/>
    <p:sldId id="276" r:id="rId15"/>
    <p:sldId id="287" r:id="rId16"/>
    <p:sldId id="277" r:id="rId17"/>
    <p:sldId id="288" r:id="rId18"/>
    <p:sldId id="271" r:id="rId19"/>
    <p:sldId id="295" r:id="rId20"/>
    <p:sldId id="283" r:id="rId21"/>
    <p:sldId id="260" r:id="rId22"/>
    <p:sldId id="289" r:id="rId23"/>
    <p:sldId id="290" r:id="rId24"/>
    <p:sldId id="300" r:id="rId25"/>
    <p:sldId id="293" r:id="rId26"/>
    <p:sldId id="268" r:id="rId27"/>
    <p:sldId id="303" r:id="rId28"/>
    <p:sldId id="304" r:id="rId29"/>
    <p:sldId id="3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6E1D57-D814-5953-DF34-DBA8E05C3CD2}" name="Rebecca Graff" initials="" userId="a6ba10420d7fc8b9" providerId="Windows Live"/>
  <p188:author id="{E04440EF-47CD-0994-521A-CF926B70E1FE}" name="James Guo" initials="JG" userId="S::guozy@stanford.edu::bb52fc1e-4e18-4a29-829d-db5bfbf05a9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A0610D-9987-EE40-AAC8-9E18D67E0703}" v="69" dt="2025-04-11T23:49:30.0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/>
    <p:restoredTop sz="89660"/>
  </p:normalViewPr>
  <p:slideViewPr>
    <p:cSldViewPr snapToGrid="0">
      <p:cViewPr varScale="1">
        <p:scale>
          <a:sx n="114" d="100"/>
          <a:sy n="114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657EA-2555-4947-94C4-FC880DC2476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53C755-2692-452C-B256-895C0FADC09D}">
      <dgm:prSet/>
      <dgm:spPr/>
      <dgm:t>
        <a:bodyPr/>
        <a:lstStyle/>
        <a:p>
          <a:r>
            <a:rPr lang="en-US"/>
            <a:t>Motivation</a:t>
          </a:r>
        </a:p>
      </dgm:t>
    </dgm:pt>
    <dgm:pt modelId="{364038EE-A1F4-4322-B1FF-E8125A7CD4A4}" type="parTrans" cxnId="{BF7AAB77-15A8-42E2-9D6A-6879072D0AE5}">
      <dgm:prSet/>
      <dgm:spPr/>
      <dgm:t>
        <a:bodyPr/>
        <a:lstStyle/>
        <a:p>
          <a:endParaRPr lang="en-US"/>
        </a:p>
      </dgm:t>
    </dgm:pt>
    <dgm:pt modelId="{DD7CAC74-B3F4-485B-A4E1-DED3A7630D35}" type="sibTrans" cxnId="{BF7AAB77-15A8-42E2-9D6A-6879072D0AE5}">
      <dgm:prSet/>
      <dgm:spPr/>
      <dgm:t>
        <a:bodyPr/>
        <a:lstStyle/>
        <a:p>
          <a:endParaRPr lang="en-US"/>
        </a:p>
      </dgm:t>
    </dgm:pt>
    <dgm:pt modelId="{BEC35586-DCEE-411A-A1D7-43A3487617B0}">
      <dgm:prSet/>
      <dgm:spPr/>
      <dgm:t>
        <a:bodyPr/>
        <a:lstStyle/>
        <a:p>
          <a:r>
            <a:rPr lang="en-US" dirty="0"/>
            <a:t>Compare mean metabolite concentrations (Black vs White)</a:t>
          </a:r>
        </a:p>
      </dgm:t>
    </dgm:pt>
    <dgm:pt modelId="{AEE2A728-59F0-42F2-AF38-3A19AEFAEC7C}" type="parTrans" cxnId="{17AD4878-1515-48C1-A8AD-E7A42B9A213F}">
      <dgm:prSet/>
      <dgm:spPr/>
      <dgm:t>
        <a:bodyPr/>
        <a:lstStyle/>
        <a:p>
          <a:endParaRPr lang="en-US"/>
        </a:p>
      </dgm:t>
    </dgm:pt>
    <dgm:pt modelId="{D7B211EF-78A0-453C-8D80-CD19859411A3}" type="sibTrans" cxnId="{17AD4878-1515-48C1-A8AD-E7A42B9A213F}">
      <dgm:prSet/>
      <dgm:spPr/>
      <dgm:t>
        <a:bodyPr/>
        <a:lstStyle/>
        <a:p>
          <a:endParaRPr lang="en-US"/>
        </a:p>
      </dgm:t>
    </dgm:pt>
    <dgm:pt modelId="{C30DA1A3-3664-4033-844F-D685C7AAEC7A}">
      <dgm:prSet/>
      <dgm:spPr/>
      <dgm:t>
        <a:bodyPr/>
        <a:lstStyle/>
        <a:p>
          <a:r>
            <a:rPr lang="en-US"/>
            <a:t>Multiple hypothesis testing</a:t>
          </a:r>
        </a:p>
      </dgm:t>
    </dgm:pt>
    <dgm:pt modelId="{DBCC0875-0876-4D50-B2C9-51D504D52040}" type="parTrans" cxnId="{F19F376B-CB4B-4911-A7C1-4B7AC8A97F60}">
      <dgm:prSet/>
      <dgm:spPr/>
      <dgm:t>
        <a:bodyPr/>
        <a:lstStyle/>
        <a:p>
          <a:endParaRPr lang="en-US"/>
        </a:p>
      </dgm:t>
    </dgm:pt>
    <dgm:pt modelId="{B1DA35DB-DE23-468F-B680-F4F4FDFD5F7A}" type="sibTrans" cxnId="{F19F376B-CB4B-4911-A7C1-4B7AC8A97F60}">
      <dgm:prSet/>
      <dgm:spPr/>
      <dgm:t>
        <a:bodyPr/>
        <a:lstStyle/>
        <a:p>
          <a:endParaRPr lang="en-US"/>
        </a:p>
      </dgm:t>
    </dgm:pt>
    <dgm:pt modelId="{204A1C73-38E8-45FE-A37C-07C362B5BEBD}">
      <dgm:prSet/>
      <dgm:spPr/>
      <dgm:t>
        <a:bodyPr/>
        <a:lstStyle/>
        <a:p>
          <a:r>
            <a:rPr lang="en-US" dirty="0"/>
            <a:t>Performing ~1,700 t-tests can inflate false positive (Type I error)</a:t>
          </a:r>
        </a:p>
      </dgm:t>
    </dgm:pt>
    <dgm:pt modelId="{36C28BFF-035E-413D-B476-07F381C4B762}" type="parTrans" cxnId="{98FC0EBD-25BA-4F36-B70A-1F82191E8244}">
      <dgm:prSet/>
      <dgm:spPr/>
      <dgm:t>
        <a:bodyPr/>
        <a:lstStyle/>
        <a:p>
          <a:endParaRPr lang="en-US"/>
        </a:p>
      </dgm:t>
    </dgm:pt>
    <dgm:pt modelId="{9118F6CC-3952-4882-B02D-B4946A327BAB}" type="sibTrans" cxnId="{98FC0EBD-25BA-4F36-B70A-1F82191E8244}">
      <dgm:prSet/>
      <dgm:spPr/>
      <dgm:t>
        <a:bodyPr/>
        <a:lstStyle/>
        <a:p>
          <a:endParaRPr lang="en-US"/>
        </a:p>
      </dgm:t>
    </dgm:pt>
    <dgm:pt modelId="{5B9F1B7D-1BAD-465F-B320-93432332DA96}">
      <dgm:prSet/>
      <dgm:spPr/>
      <dgm:t>
        <a:bodyPr/>
        <a:lstStyle/>
        <a:p>
          <a:r>
            <a:rPr lang="en-US" dirty="0"/>
            <a:t>Used false discovery rate adjusted q-values</a:t>
          </a:r>
        </a:p>
      </dgm:t>
    </dgm:pt>
    <dgm:pt modelId="{F75155DB-271B-4769-A7CD-0EBC2E28DA5C}" type="parTrans" cxnId="{3D7A3670-AAF4-46C8-A847-A7971F594425}">
      <dgm:prSet/>
      <dgm:spPr/>
      <dgm:t>
        <a:bodyPr/>
        <a:lstStyle/>
        <a:p>
          <a:endParaRPr lang="en-US"/>
        </a:p>
      </dgm:t>
    </dgm:pt>
    <dgm:pt modelId="{10AEFDCA-FAC9-45C4-8824-48CDA3555B0D}" type="sibTrans" cxnId="{3D7A3670-AAF4-46C8-A847-A7971F594425}">
      <dgm:prSet/>
      <dgm:spPr/>
      <dgm:t>
        <a:bodyPr/>
        <a:lstStyle/>
        <a:p>
          <a:endParaRPr lang="en-US"/>
        </a:p>
      </dgm:t>
    </dgm:pt>
    <dgm:pt modelId="{C98A5CDD-EF77-41B4-B284-BB97BF51DE5D}">
      <dgm:prSet/>
      <dgm:spPr/>
      <dgm:t>
        <a:bodyPr/>
        <a:lstStyle/>
        <a:p>
          <a:r>
            <a:rPr lang="en-US" dirty="0"/>
            <a:t>Statistical significance: q &lt; 0.1</a:t>
          </a:r>
        </a:p>
      </dgm:t>
    </dgm:pt>
    <dgm:pt modelId="{2EF8595E-AB9E-4C7B-A712-E09701D2511F}" type="parTrans" cxnId="{65D94CEB-9545-45C7-9061-8CA5B4C0BE8A}">
      <dgm:prSet/>
      <dgm:spPr/>
      <dgm:t>
        <a:bodyPr/>
        <a:lstStyle/>
        <a:p>
          <a:endParaRPr lang="en-US"/>
        </a:p>
      </dgm:t>
    </dgm:pt>
    <dgm:pt modelId="{837588E1-4E02-4863-A38E-9F14C8C1713D}" type="sibTrans" cxnId="{65D94CEB-9545-45C7-9061-8CA5B4C0BE8A}">
      <dgm:prSet/>
      <dgm:spPr/>
      <dgm:t>
        <a:bodyPr/>
        <a:lstStyle/>
        <a:p>
          <a:endParaRPr lang="en-US"/>
        </a:p>
      </dgm:t>
    </dgm:pt>
    <dgm:pt modelId="{D472E0EC-1132-804D-8F7C-5028CDA59935}" type="pres">
      <dgm:prSet presAssocID="{E63657EA-2555-4947-94C4-FC880DC24767}" presName="linear" presStyleCnt="0">
        <dgm:presLayoutVars>
          <dgm:dir/>
          <dgm:animLvl val="lvl"/>
          <dgm:resizeHandles val="exact"/>
        </dgm:presLayoutVars>
      </dgm:prSet>
      <dgm:spPr/>
    </dgm:pt>
    <dgm:pt modelId="{03A7B976-4533-FD48-A966-747CD66DC64A}" type="pres">
      <dgm:prSet presAssocID="{AB53C755-2692-452C-B256-895C0FADC09D}" presName="parentLin" presStyleCnt="0"/>
      <dgm:spPr/>
    </dgm:pt>
    <dgm:pt modelId="{5676E4C5-B14B-8245-A15B-1EFF2851632A}" type="pres">
      <dgm:prSet presAssocID="{AB53C755-2692-452C-B256-895C0FADC09D}" presName="parentLeftMargin" presStyleLbl="node1" presStyleIdx="0" presStyleCnt="2"/>
      <dgm:spPr/>
    </dgm:pt>
    <dgm:pt modelId="{EDE28BE0-2025-1E48-BF97-5AE964DD0AA8}" type="pres">
      <dgm:prSet presAssocID="{AB53C755-2692-452C-B256-895C0FADC0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723F19-1177-8A4E-AFC6-0E520342BA12}" type="pres">
      <dgm:prSet presAssocID="{AB53C755-2692-452C-B256-895C0FADC09D}" presName="negativeSpace" presStyleCnt="0"/>
      <dgm:spPr/>
    </dgm:pt>
    <dgm:pt modelId="{2C5F65B8-ED41-9040-B7FF-01645C5270F1}" type="pres">
      <dgm:prSet presAssocID="{AB53C755-2692-452C-B256-895C0FADC09D}" presName="childText" presStyleLbl="conFgAcc1" presStyleIdx="0" presStyleCnt="2">
        <dgm:presLayoutVars>
          <dgm:bulletEnabled val="1"/>
        </dgm:presLayoutVars>
      </dgm:prSet>
      <dgm:spPr/>
    </dgm:pt>
    <dgm:pt modelId="{BB23C0E3-B8BA-9B42-94EB-63E5E4650E45}" type="pres">
      <dgm:prSet presAssocID="{DD7CAC74-B3F4-485B-A4E1-DED3A7630D35}" presName="spaceBetweenRectangles" presStyleCnt="0"/>
      <dgm:spPr/>
    </dgm:pt>
    <dgm:pt modelId="{85D6D0A1-A1C4-5B4C-BD7C-242291328735}" type="pres">
      <dgm:prSet presAssocID="{C30DA1A3-3664-4033-844F-D685C7AAEC7A}" presName="parentLin" presStyleCnt="0"/>
      <dgm:spPr/>
    </dgm:pt>
    <dgm:pt modelId="{BDFBBD21-D015-AF45-8272-F34FD7CB268F}" type="pres">
      <dgm:prSet presAssocID="{C30DA1A3-3664-4033-844F-D685C7AAEC7A}" presName="parentLeftMargin" presStyleLbl="node1" presStyleIdx="0" presStyleCnt="2"/>
      <dgm:spPr/>
    </dgm:pt>
    <dgm:pt modelId="{9D8C3B8E-A10B-D346-8116-C30B59B60A79}" type="pres">
      <dgm:prSet presAssocID="{C30DA1A3-3664-4033-844F-D685C7AAEC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725C847-1AED-8843-AA17-ADACB08C54BE}" type="pres">
      <dgm:prSet presAssocID="{C30DA1A3-3664-4033-844F-D685C7AAEC7A}" presName="negativeSpace" presStyleCnt="0"/>
      <dgm:spPr/>
    </dgm:pt>
    <dgm:pt modelId="{936FB6A7-DDA9-6F44-85E7-7888DD09ED2D}" type="pres">
      <dgm:prSet presAssocID="{C30DA1A3-3664-4033-844F-D685C7AAEC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EA30C05-1D45-1044-A69E-1C0708860C02}" type="presOf" srcId="{5B9F1B7D-1BAD-465F-B320-93432332DA96}" destId="{936FB6A7-DDA9-6F44-85E7-7888DD09ED2D}" srcOrd="0" destOrd="1" presId="urn:microsoft.com/office/officeart/2005/8/layout/list1"/>
    <dgm:cxn modelId="{54F36918-1A71-5F40-B4EC-D8C667403E2E}" type="presOf" srcId="{AB53C755-2692-452C-B256-895C0FADC09D}" destId="{EDE28BE0-2025-1E48-BF97-5AE964DD0AA8}" srcOrd="1" destOrd="0" presId="urn:microsoft.com/office/officeart/2005/8/layout/list1"/>
    <dgm:cxn modelId="{5FCCF961-8C16-1741-83DC-03AB3C4A2B35}" type="presOf" srcId="{C30DA1A3-3664-4033-844F-D685C7AAEC7A}" destId="{9D8C3B8E-A10B-D346-8116-C30B59B60A79}" srcOrd="1" destOrd="0" presId="urn:microsoft.com/office/officeart/2005/8/layout/list1"/>
    <dgm:cxn modelId="{F19F376B-CB4B-4911-A7C1-4B7AC8A97F60}" srcId="{E63657EA-2555-4947-94C4-FC880DC24767}" destId="{C30DA1A3-3664-4033-844F-D685C7AAEC7A}" srcOrd="1" destOrd="0" parTransId="{DBCC0875-0876-4D50-B2C9-51D504D52040}" sibTransId="{B1DA35DB-DE23-468F-B680-F4F4FDFD5F7A}"/>
    <dgm:cxn modelId="{3D7A3670-AAF4-46C8-A847-A7971F594425}" srcId="{C30DA1A3-3664-4033-844F-D685C7AAEC7A}" destId="{5B9F1B7D-1BAD-465F-B320-93432332DA96}" srcOrd="1" destOrd="0" parTransId="{F75155DB-271B-4769-A7CD-0EBC2E28DA5C}" sibTransId="{10AEFDCA-FAC9-45C4-8824-48CDA3555B0D}"/>
    <dgm:cxn modelId="{352D0772-6BB0-A84D-A7CB-5C9558F1013A}" type="presOf" srcId="{204A1C73-38E8-45FE-A37C-07C362B5BEBD}" destId="{936FB6A7-DDA9-6F44-85E7-7888DD09ED2D}" srcOrd="0" destOrd="0" presId="urn:microsoft.com/office/officeart/2005/8/layout/list1"/>
    <dgm:cxn modelId="{BF7AAB77-15A8-42E2-9D6A-6879072D0AE5}" srcId="{E63657EA-2555-4947-94C4-FC880DC24767}" destId="{AB53C755-2692-452C-B256-895C0FADC09D}" srcOrd="0" destOrd="0" parTransId="{364038EE-A1F4-4322-B1FF-E8125A7CD4A4}" sibTransId="{DD7CAC74-B3F4-485B-A4E1-DED3A7630D35}"/>
    <dgm:cxn modelId="{17AD4878-1515-48C1-A8AD-E7A42B9A213F}" srcId="{AB53C755-2692-452C-B256-895C0FADC09D}" destId="{BEC35586-DCEE-411A-A1D7-43A3487617B0}" srcOrd="0" destOrd="0" parTransId="{AEE2A728-59F0-42F2-AF38-3A19AEFAEC7C}" sibTransId="{D7B211EF-78A0-453C-8D80-CD19859411A3}"/>
    <dgm:cxn modelId="{3FFD747E-834A-CC48-B396-A2A2B5D6A5C0}" type="presOf" srcId="{C30DA1A3-3664-4033-844F-D685C7AAEC7A}" destId="{BDFBBD21-D015-AF45-8272-F34FD7CB268F}" srcOrd="0" destOrd="0" presId="urn:microsoft.com/office/officeart/2005/8/layout/list1"/>
    <dgm:cxn modelId="{387D9082-A963-8245-A92E-DA4B3364586B}" type="presOf" srcId="{AB53C755-2692-452C-B256-895C0FADC09D}" destId="{5676E4C5-B14B-8245-A15B-1EFF2851632A}" srcOrd="0" destOrd="0" presId="urn:microsoft.com/office/officeart/2005/8/layout/list1"/>
    <dgm:cxn modelId="{5089618A-6E08-6049-86EB-A8BBBFFD26EB}" type="presOf" srcId="{BEC35586-DCEE-411A-A1D7-43A3487617B0}" destId="{2C5F65B8-ED41-9040-B7FF-01645C5270F1}" srcOrd="0" destOrd="0" presId="urn:microsoft.com/office/officeart/2005/8/layout/list1"/>
    <dgm:cxn modelId="{98FC0EBD-25BA-4F36-B70A-1F82191E8244}" srcId="{C30DA1A3-3664-4033-844F-D685C7AAEC7A}" destId="{204A1C73-38E8-45FE-A37C-07C362B5BEBD}" srcOrd="0" destOrd="0" parTransId="{36C28BFF-035E-413D-B476-07F381C4B762}" sibTransId="{9118F6CC-3952-4882-B02D-B4946A327BAB}"/>
    <dgm:cxn modelId="{A76713C2-8E2C-E74C-8EF8-9AD5DB1D1701}" type="presOf" srcId="{C98A5CDD-EF77-41B4-B284-BB97BF51DE5D}" destId="{936FB6A7-DDA9-6F44-85E7-7888DD09ED2D}" srcOrd="0" destOrd="2" presId="urn:microsoft.com/office/officeart/2005/8/layout/list1"/>
    <dgm:cxn modelId="{95959CCD-7451-5C4D-AFF3-4C28A8EDB2A5}" type="presOf" srcId="{E63657EA-2555-4947-94C4-FC880DC24767}" destId="{D472E0EC-1132-804D-8F7C-5028CDA59935}" srcOrd="0" destOrd="0" presId="urn:microsoft.com/office/officeart/2005/8/layout/list1"/>
    <dgm:cxn modelId="{65D94CEB-9545-45C7-9061-8CA5B4C0BE8A}" srcId="{C30DA1A3-3664-4033-844F-D685C7AAEC7A}" destId="{C98A5CDD-EF77-41B4-B284-BB97BF51DE5D}" srcOrd="2" destOrd="0" parTransId="{2EF8595E-AB9E-4C7B-A712-E09701D2511F}" sibTransId="{837588E1-4E02-4863-A38E-9F14C8C1713D}"/>
    <dgm:cxn modelId="{60720DD9-D31B-9C4C-8D3D-9037065D9A57}" type="presParOf" srcId="{D472E0EC-1132-804D-8F7C-5028CDA59935}" destId="{03A7B976-4533-FD48-A966-747CD66DC64A}" srcOrd="0" destOrd="0" presId="urn:microsoft.com/office/officeart/2005/8/layout/list1"/>
    <dgm:cxn modelId="{40267B76-8175-E94A-BFA9-AEE621F0B536}" type="presParOf" srcId="{03A7B976-4533-FD48-A966-747CD66DC64A}" destId="{5676E4C5-B14B-8245-A15B-1EFF2851632A}" srcOrd="0" destOrd="0" presId="urn:microsoft.com/office/officeart/2005/8/layout/list1"/>
    <dgm:cxn modelId="{AB009924-9F10-9446-B240-ABC30B0E7962}" type="presParOf" srcId="{03A7B976-4533-FD48-A966-747CD66DC64A}" destId="{EDE28BE0-2025-1E48-BF97-5AE964DD0AA8}" srcOrd="1" destOrd="0" presId="urn:microsoft.com/office/officeart/2005/8/layout/list1"/>
    <dgm:cxn modelId="{4713DBBE-587F-EC4E-86E8-B41C47E1758B}" type="presParOf" srcId="{D472E0EC-1132-804D-8F7C-5028CDA59935}" destId="{86723F19-1177-8A4E-AFC6-0E520342BA12}" srcOrd="1" destOrd="0" presId="urn:microsoft.com/office/officeart/2005/8/layout/list1"/>
    <dgm:cxn modelId="{B632459C-D617-8C47-921D-3176F797656B}" type="presParOf" srcId="{D472E0EC-1132-804D-8F7C-5028CDA59935}" destId="{2C5F65B8-ED41-9040-B7FF-01645C5270F1}" srcOrd="2" destOrd="0" presId="urn:microsoft.com/office/officeart/2005/8/layout/list1"/>
    <dgm:cxn modelId="{055D59F0-01BF-C54E-977E-76197495E2C3}" type="presParOf" srcId="{D472E0EC-1132-804D-8F7C-5028CDA59935}" destId="{BB23C0E3-B8BA-9B42-94EB-63E5E4650E45}" srcOrd="3" destOrd="0" presId="urn:microsoft.com/office/officeart/2005/8/layout/list1"/>
    <dgm:cxn modelId="{D52DA238-482B-1A48-979D-D1E4E5DAA725}" type="presParOf" srcId="{D472E0EC-1132-804D-8F7C-5028CDA59935}" destId="{85D6D0A1-A1C4-5B4C-BD7C-242291328735}" srcOrd="4" destOrd="0" presId="urn:microsoft.com/office/officeart/2005/8/layout/list1"/>
    <dgm:cxn modelId="{CC922B60-4769-CB4D-A3B1-1824E0682AAF}" type="presParOf" srcId="{85D6D0A1-A1C4-5B4C-BD7C-242291328735}" destId="{BDFBBD21-D015-AF45-8272-F34FD7CB268F}" srcOrd="0" destOrd="0" presId="urn:microsoft.com/office/officeart/2005/8/layout/list1"/>
    <dgm:cxn modelId="{44A1AF81-C694-484F-8446-2A077AE749B4}" type="presParOf" srcId="{85D6D0A1-A1C4-5B4C-BD7C-242291328735}" destId="{9D8C3B8E-A10B-D346-8116-C30B59B60A79}" srcOrd="1" destOrd="0" presId="urn:microsoft.com/office/officeart/2005/8/layout/list1"/>
    <dgm:cxn modelId="{67B84E32-FB04-F04A-9BA2-AA220057114E}" type="presParOf" srcId="{D472E0EC-1132-804D-8F7C-5028CDA59935}" destId="{7725C847-1AED-8843-AA17-ADACB08C54BE}" srcOrd="5" destOrd="0" presId="urn:microsoft.com/office/officeart/2005/8/layout/list1"/>
    <dgm:cxn modelId="{A3ECAC1D-82EE-5E48-B9B7-405A1DE39017}" type="presParOf" srcId="{D472E0EC-1132-804D-8F7C-5028CDA59935}" destId="{936FB6A7-DDA9-6F44-85E7-7888DD09ED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7E1798-90F4-4F31-9C84-FAAB777870BB}" type="doc">
      <dgm:prSet loTypeId="urn:microsoft.com/office/officeart/2005/8/layout/hierarchy2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E1DD8E3-9171-49C3-B01D-3CAB3A650567}">
      <dgm:prSet/>
      <dgm:spPr/>
      <dgm:t>
        <a:bodyPr/>
        <a:lstStyle/>
        <a:p>
          <a:r>
            <a:rPr lang="en-US"/>
            <a:t>42 global metabolites</a:t>
          </a:r>
          <a:endParaRPr lang="en-US" dirty="0"/>
        </a:p>
      </dgm:t>
    </dgm:pt>
    <dgm:pt modelId="{941831F6-5998-4C9E-869F-8F60CEAF2DA0}" type="parTrans" cxnId="{9705EA4D-09C5-4BD2-B1BF-A6877C90512F}">
      <dgm:prSet/>
      <dgm:spPr/>
      <dgm:t>
        <a:bodyPr/>
        <a:lstStyle/>
        <a:p>
          <a:endParaRPr lang="en-US"/>
        </a:p>
      </dgm:t>
    </dgm:pt>
    <dgm:pt modelId="{090DA4E3-E29A-4EE4-BA3F-EC886367BAE1}" type="sibTrans" cxnId="{9705EA4D-09C5-4BD2-B1BF-A6877C90512F}">
      <dgm:prSet/>
      <dgm:spPr/>
      <dgm:t>
        <a:bodyPr/>
        <a:lstStyle/>
        <a:p>
          <a:endParaRPr lang="en-US"/>
        </a:p>
      </dgm:t>
    </dgm:pt>
    <dgm:pt modelId="{76CFA764-4B01-4E92-971D-5A2515D818FF}">
      <dgm:prSet/>
      <dgm:spPr/>
      <dgm:t>
        <a:bodyPr/>
        <a:lstStyle/>
        <a:p>
          <a:r>
            <a:rPr lang="en-US" dirty="0"/>
            <a:t>6 Elevated in Black men: mostly amino acid-related </a:t>
          </a:r>
        </a:p>
      </dgm:t>
    </dgm:pt>
    <dgm:pt modelId="{EAFF2640-1B24-4D54-BF55-E6A3F0048AA1}" type="parTrans" cxnId="{0FB8A584-7394-4F89-A204-A196A508BFC2}">
      <dgm:prSet/>
      <dgm:spPr/>
      <dgm:t>
        <a:bodyPr/>
        <a:lstStyle/>
        <a:p>
          <a:endParaRPr lang="en-US"/>
        </a:p>
      </dgm:t>
    </dgm:pt>
    <dgm:pt modelId="{D8CABEF5-4776-48CC-9BCC-B7D25BE04EA7}" type="sibTrans" cxnId="{0FB8A584-7394-4F89-A204-A196A508BFC2}">
      <dgm:prSet/>
      <dgm:spPr/>
      <dgm:t>
        <a:bodyPr/>
        <a:lstStyle/>
        <a:p>
          <a:endParaRPr lang="en-US"/>
        </a:p>
      </dgm:t>
    </dgm:pt>
    <dgm:pt modelId="{F3F9ECBF-853B-480F-85CF-D70696711B5E}">
      <dgm:prSet/>
      <dgm:spPr/>
      <dgm:t>
        <a:bodyPr/>
        <a:lstStyle/>
        <a:p>
          <a:pPr>
            <a:spcAft>
              <a:spcPts val="924"/>
            </a:spcAft>
          </a:pPr>
          <a:r>
            <a:rPr lang="en-US" dirty="0"/>
            <a:t>e.g., serotonin (q = 0.03), </a:t>
          </a:r>
        </a:p>
        <a:p>
          <a:pPr>
            <a:spcAft>
              <a:spcPts val="924"/>
            </a:spcAft>
          </a:pPr>
          <a:r>
            <a:rPr lang="en-US" dirty="0"/>
            <a:t>N-</a:t>
          </a:r>
          <a:r>
            <a:rPr lang="en-US" dirty="0" err="1"/>
            <a:t>acetylcitrulline</a:t>
          </a:r>
          <a:r>
            <a:rPr lang="en-US" dirty="0"/>
            <a:t> (q = 0.09),</a:t>
          </a:r>
        </a:p>
        <a:p>
          <a:pPr>
            <a:spcAft>
              <a:spcPts val="924"/>
            </a:spcAft>
          </a:pPr>
          <a:r>
            <a:rPr lang="en-US" dirty="0"/>
            <a:t> N-acetyl-cadaverine</a:t>
          </a:r>
        </a:p>
        <a:p>
          <a:pPr>
            <a:spcAft>
              <a:spcPts val="924"/>
            </a:spcAft>
          </a:pPr>
          <a:r>
            <a:rPr lang="en-US" dirty="0"/>
            <a:t> (q = 0.09)</a:t>
          </a:r>
        </a:p>
      </dgm:t>
    </dgm:pt>
    <dgm:pt modelId="{DAAC35F7-4591-417B-BFA5-278E6D2447C5}" type="parTrans" cxnId="{CAE11456-36C7-47D1-840D-2F6A8BBC1A55}">
      <dgm:prSet/>
      <dgm:spPr/>
      <dgm:t>
        <a:bodyPr/>
        <a:lstStyle/>
        <a:p>
          <a:endParaRPr lang="en-US"/>
        </a:p>
      </dgm:t>
    </dgm:pt>
    <dgm:pt modelId="{A673DB68-7E77-4E16-9936-24EFF10190AC}" type="sibTrans" cxnId="{CAE11456-36C7-47D1-840D-2F6A8BBC1A55}">
      <dgm:prSet/>
      <dgm:spPr/>
      <dgm:t>
        <a:bodyPr/>
        <a:lstStyle/>
        <a:p>
          <a:endParaRPr lang="en-US"/>
        </a:p>
      </dgm:t>
    </dgm:pt>
    <dgm:pt modelId="{58A63F86-A2B9-40C1-A061-1D7B97F14A14}">
      <dgm:prSet/>
      <dgm:spPr/>
      <dgm:t>
        <a:bodyPr/>
        <a:lstStyle/>
        <a:p>
          <a:r>
            <a:rPr lang="en-US" dirty="0"/>
            <a:t>36 Elevated in White men: mostly lipid-related</a:t>
          </a:r>
        </a:p>
      </dgm:t>
    </dgm:pt>
    <dgm:pt modelId="{5706FB0C-6C99-4EEE-93D0-C42670FD45B0}" type="parTrans" cxnId="{7BB7095E-B9C8-41FF-8A97-91C5508EAF95}">
      <dgm:prSet/>
      <dgm:spPr/>
      <dgm:t>
        <a:bodyPr/>
        <a:lstStyle/>
        <a:p>
          <a:endParaRPr lang="en-US"/>
        </a:p>
      </dgm:t>
    </dgm:pt>
    <dgm:pt modelId="{DAD4AC7A-9FA0-4BA9-A287-48580DC488D4}" type="sibTrans" cxnId="{7BB7095E-B9C8-41FF-8A97-91C5508EAF95}">
      <dgm:prSet/>
      <dgm:spPr/>
      <dgm:t>
        <a:bodyPr/>
        <a:lstStyle/>
        <a:p>
          <a:endParaRPr lang="en-US"/>
        </a:p>
      </dgm:t>
    </dgm:pt>
    <dgm:pt modelId="{A39610DA-A282-4644-AE15-986C9C337AFA}">
      <dgm:prSet/>
      <dgm:spPr/>
      <dgm:t>
        <a:bodyPr/>
        <a:lstStyle/>
        <a:p>
          <a:r>
            <a:rPr lang="en-US" dirty="0"/>
            <a:t>e.g., various dicarboxylates and acyl carnitine derivatives</a:t>
          </a:r>
        </a:p>
      </dgm:t>
    </dgm:pt>
    <dgm:pt modelId="{743BE1C1-794A-4BE9-9081-1A9FA6595E24}" type="parTrans" cxnId="{13EB870F-DBFE-4355-9057-75998D358A18}">
      <dgm:prSet/>
      <dgm:spPr/>
      <dgm:t>
        <a:bodyPr/>
        <a:lstStyle/>
        <a:p>
          <a:endParaRPr lang="en-US"/>
        </a:p>
      </dgm:t>
    </dgm:pt>
    <dgm:pt modelId="{5BAF888A-31FF-4E10-A24D-8BB2954681EF}" type="sibTrans" cxnId="{13EB870F-DBFE-4355-9057-75998D358A18}">
      <dgm:prSet/>
      <dgm:spPr/>
      <dgm:t>
        <a:bodyPr/>
        <a:lstStyle/>
        <a:p>
          <a:endParaRPr lang="en-US"/>
        </a:p>
      </dgm:t>
    </dgm:pt>
    <dgm:pt modelId="{3DA7F0A9-69B8-4C3B-9DA2-766A662603D1}">
      <dgm:prSet/>
      <dgm:spPr/>
      <dgm:t>
        <a:bodyPr/>
        <a:lstStyle/>
        <a:p>
          <a:r>
            <a:rPr lang="en-US" dirty="0"/>
            <a:t>0 complex lipids</a:t>
          </a:r>
        </a:p>
      </dgm:t>
    </dgm:pt>
    <dgm:pt modelId="{3924EC3D-8E69-4338-82BE-B426FD60E0FD}" type="parTrans" cxnId="{73A77316-0773-47B4-807E-43A5D16A851C}">
      <dgm:prSet/>
      <dgm:spPr/>
      <dgm:t>
        <a:bodyPr/>
        <a:lstStyle/>
        <a:p>
          <a:endParaRPr lang="en-US"/>
        </a:p>
      </dgm:t>
    </dgm:pt>
    <dgm:pt modelId="{5ED58CA1-F271-43FB-9064-9E974F1DD08D}" type="sibTrans" cxnId="{73A77316-0773-47B4-807E-43A5D16A851C}">
      <dgm:prSet/>
      <dgm:spPr/>
      <dgm:t>
        <a:bodyPr/>
        <a:lstStyle/>
        <a:p>
          <a:endParaRPr lang="en-US"/>
        </a:p>
      </dgm:t>
    </dgm:pt>
    <dgm:pt modelId="{DE954488-E05C-BC42-8C16-DE53EFFF5512}" type="pres">
      <dgm:prSet presAssocID="{037E1798-90F4-4F31-9C84-FAAB777870B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1B3626A-E721-1048-9153-A9AA3A493C4A}" type="pres">
      <dgm:prSet presAssocID="{3E1DD8E3-9171-49C3-B01D-3CAB3A650567}" presName="root1" presStyleCnt="0"/>
      <dgm:spPr/>
    </dgm:pt>
    <dgm:pt modelId="{903D19B8-5553-3648-AD62-0CFB1746FF71}" type="pres">
      <dgm:prSet presAssocID="{3E1DD8E3-9171-49C3-B01D-3CAB3A650567}" presName="LevelOneTextNode" presStyleLbl="node0" presStyleIdx="0" presStyleCnt="2">
        <dgm:presLayoutVars>
          <dgm:chPref val="3"/>
        </dgm:presLayoutVars>
      </dgm:prSet>
      <dgm:spPr/>
    </dgm:pt>
    <dgm:pt modelId="{732F6FE8-CBF7-6B4B-8102-7F49F266E49A}" type="pres">
      <dgm:prSet presAssocID="{3E1DD8E3-9171-49C3-B01D-3CAB3A650567}" presName="level2hierChild" presStyleCnt="0"/>
      <dgm:spPr/>
    </dgm:pt>
    <dgm:pt modelId="{BE6D7B61-4F96-E248-AD0C-1A5D1A9700DB}" type="pres">
      <dgm:prSet presAssocID="{EAFF2640-1B24-4D54-BF55-E6A3F0048AA1}" presName="conn2-1" presStyleLbl="parChTrans1D2" presStyleIdx="0" presStyleCnt="2"/>
      <dgm:spPr/>
    </dgm:pt>
    <dgm:pt modelId="{1DFEE122-DF2F-3C43-8CE5-1A9EB178349C}" type="pres">
      <dgm:prSet presAssocID="{EAFF2640-1B24-4D54-BF55-E6A3F0048AA1}" presName="connTx" presStyleLbl="parChTrans1D2" presStyleIdx="0" presStyleCnt="2"/>
      <dgm:spPr/>
    </dgm:pt>
    <dgm:pt modelId="{D39102D5-79AD-C543-BCD1-F5E49ADD6FE5}" type="pres">
      <dgm:prSet presAssocID="{76CFA764-4B01-4E92-971D-5A2515D818FF}" presName="root2" presStyleCnt="0"/>
      <dgm:spPr/>
    </dgm:pt>
    <dgm:pt modelId="{2256E920-AF2E-DA4A-9192-58BA68F34A87}" type="pres">
      <dgm:prSet presAssocID="{76CFA764-4B01-4E92-971D-5A2515D818FF}" presName="LevelTwoTextNode" presStyleLbl="node2" presStyleIdx="0" presStyleCnt="2">
        <dgm:presLayoutVars>
          <dgm:chPref val="3"/>
        </dgm:presLayoutVars>
      </dgm:prSet>
      <dgm:spPr/>
    </dgm:pt>
    <dgm:pt modelId="{B4C3686B-D520-BD4C-BF13-DDB664F23605}" type="pres">
      <dgm:prSet presAssocID="{76CFA764-4B01-4E92-971D-5A2515D818FF}" presName="level3hierChild" presStyleCnt="0"/>
      <dgm:spPr/>
    </dgm:pt>
    <dgm:pt modelId="{6B38B24D-7536-D54A-9033-9A8425456408}" type="pres">
      <dgm:prSet presAssocID="{DAAC35F7-4591-417B-BFA5-278E6D2447C5}" presName="conn2-1" presStyleLbl="parChTrans1D3" presStyleIdx="0" presStyleCnt="2"/>
      <dgm:spPr/>
    </dgm:pt>
    <dgm:pt modelId="{30DD279A-B028-854C-ADB7-073D53165ED3}" type="pres">
      <dgm:prSet presAssocID="{DAAC35F7-4591-417B-BFA5-278E6D2447C5}" presName="connTx" presStyleLbl="parChTrans1D3" presStyleIdx="0" presStyleCnt="2"/>
      <dgm:spPr/>
    </dgm:pt>
    <dgm:pt modelId="{4B9DC659-00A4-ED4B-8D20-0CF00860C453}" type="pres">
      <dgm:prSet presAssocID="{F3F9ECBF-853B-480F-85CF-D70696711B5E}" presName="root2" presStyleCnt="0"/>
      <dgm:spPr/>
    </dgm:pt>
    <dgm:pt modelId="{C005EF1F-25D7-8141-92D8-7D2396964765}" type="pres">
      <dgm:prSet presAssocID="{F3F9ECBF-853B-480F-85CF-D70696711B5E}" presName="LevelTwoTextNode" presStyleLbl="node3" presStyleIdx="0" presStyleCnt="2">
        <dgm:presLayoutVars>
          <dgm:chPref val="3"/>
        </dgm:presLayoutVars>
      </dgm:prSet>
      <dgm:spPr/>
    </dgm:pt>
    <dgm:pt modelId="{608C869C-9618-5145-A637-CF0BEB868D58}" type="pres">
      <dgm:prSet presAssocID="{F3F9ECBF-853B-480F-85CF-D70696711B5E}" presName="level3hierChild" presStyleCnt="0"/>
      <dgm:spPr/>
    </dgm:pt>
    <dgm:pt modelId="{D4C2A546-6FC9-0348-A9B7-9647243D7679}" type="pres">
      <dgm:prSet presAssocID="{5706FB0C-6C99-4EEE-93D0-C42670FD45B0}" presName="conn2-1" presStyleLbl="parChTrans1D2" presStyleIdx="1" presStyleCnt="2"/>
      <dgm:spPr/>
    </dgm:pt>
    <dgm:pt modelId="{B846165C-6305-4C43-99FB-84FC8E0BBC19}" type="pres">
      <dgm:prSet presAssocID="{5706FB0C-6C99-4EEE-93D0-C42670FD45B0}" presName="connTx" presStyleLbl="parChTrans1D2" presStyleIdx="1" presStyleCnt="2"/>
      <dgm:spPr/>
    </dgm:pt>
    <dgm:pt modelId="{6C07DE2F-58C7-074B-B20E-1B9F37FC730E}" type="pres">
      <dgm:prSet presAssocID="{58A63F86-A2B9-40C1-A061-1D7B97F14A14}" presName="root2" presStyleCnt="0"/>
      <dgm:spPr/>
    </dgm:pt>
    <dgm:pt modelId="{12260ACB-B3FA-074B-80A2-80FC52DCD4EA}" type="pres">
      <dgm:prSet presAssocID="{58A63F86-A2B9-40C1-A061-1D7B97F14A14}" presName="LevelTwoTextNode" presStyleLbl="node2" presStyleIdx="1" presStyleCnt="2">
        <dgm:presLayoutVars>
          <dgm:chPref val="3"/>
        </dgm:presLayoutVars>
      </dgm:prSet>
      <dgm:spPr/>
    </dgm:pt>
    <dgm:pt modelId="{8B8D7832-2428-134A-BB4E-E7C51379241E}" type="pres">
      <dgm:prSet presAssocID="{58A63F86-A2B9-40C1-A061-1D7B97F14A14}" presName="level3hierChild" presStyleCnt="0"/>
      <dgm:spPr/>
    </dgm:pt>
    <dgm:pt modelId="{EEDAD327-40A7-1D4A-9DDB-9E2305FEA083}" type="pres">
      <dgm:prSet presAssocID="{743BE1C1-794A-4BE9-9081-1A9FA6595E24}" presName="conn2-1" presStyleLbl="parChTrans1D3" presStyleIdx="1" presStyleCnt="2"/>
      <dgm:spPr/>
    </dgm:pt>
    <dgm:pt modelId="{E6E485AD-DFBF-7C41-85BF-52AD6E665FA3}" type="pres">
      <dgm:prSet presAssocID="{743BE1C1-794A-4BE9-9081-1A9FA6595E24}" presName="connTx" presStyleLbl="parChTrans1D3" presStyleIdx="1" presStyleCnt="2"/>
      <dgm:spPr/>
    </dgm:pt>
    <dgm:pt modelId="{B54FF5BF-7BDB-9642-AA3F-411D1F433B11}" type="pres">
      <dgm:prSet presAssocID="{A39610DA-A282-4644-AE15-986C9C337AFA}" presName="root2" presStyleCnt="0"/>
      <dgm:spPr/>
    </dgm:pt>
    <dgm:pt modelId="{F4C05CF4-3BB5-EB45-B0C2-2B8454B23620}" type="pres">
      <dgm:prSet presAssocID="{A39610DA-A282-4644-AE15-986C9C337AFA}" presName="LevelTwoTextNode" presStyleLbl="node3" presStyleIdx="1" presStyleCnt="2">
        <dgm:presLayoutVars>
          <dgm:chPref val="3"/>
        </dgm:presLayoutVars>
      </dgm:prSet>
      <dgm:spPr/>
    </dgm:pt>
    <dgm:pt modelId="{CC1ADA6A-75F5-E240-A4D6-B4B27BC31A7B}" type="pres">
      <dgm:prSet presAssocID="{A39610DA-A282-4644-AE15-986C9C337AFA}" presName="level3hierChild" presStyleCnt="0"/>
      <dgm:spPr/>
    </dgm:pt>
    <dgm:pt modelId="{5143FDCC-A4BD-F74C-8F80-1F18AFD57E21}" type="pres">
      <dgm:prSet presAssocID="{3DA7F0A9-69B8-4C3B-9DA2-766A662603D1}" presName="root1" presStyleCnt="0"/>
      <dgm:spPr/>
    </dgm:pt>
    <dgm:pt modelId="{80DBCAA8-C9B5-C449-8487-BF71DCE1131A}" type="pres">
      <dgm:prSet presAssocID="{3DA7F0A9-69B8-4C3B-9DA2-766A662603D1}" presName="LevelOneTextNode" presStyleLbl="node0" presStyleIdx="1" presStyleCnt="2">
        <dgm:presLayoutVars>
          <dgm:chPref val="3"/>
        </dgm:presLayoutVars>
      </dgm:prSet>
      <dgm:spPr/>
    </dgm:pt>
    <dgm:pt modelId="{E09BB37B-6BBD-7848-A6E6-4EA3291C75CE}" type="pres">
      <dgm:prSet presAssocID="{3DA7F0A9-69B8-4C3B-9DA2-766A662603D1}" presName="level2hierChild" presStyleCnt="0"/>
      <dgm:spPr/>
    </dgm:pt>
  </dgm:ptLst>
  <dgm:cxnLst>
    <dgm:cxn modelId="{56F58306-DFE3-5443-B0AE-DD353F6B4544}" type="presOf" srcId="{EAFF2640-1B24-4D54-BF55-E6A3F0048AA1}" destId="{BE6D7B61-4F96-E248-AD0C-1A5D1A9700DB}" srcOrd="0" destOrd="0" presId="urn:microsoft.com/office/officeart/2005/8/layout/hierarchy2"/>
    <dgm:cxn modelId="{ED668C08-69B5-6B49-B1B6-33E9FCFB87BC}" type="presOf" srcId="{EAFF2640-1B24-4D54-BF55-E6A3F0048AA1}" destId="{1DFEE122-DF2F-3C43-8CE5-1A9EB178349C}" srcOrd="1" destOrd="0" presId="urn:microsoft.com/office/officeart/2005/8/layout/hierarchy2"/>
    <dgm:cxn modelId="{13EB870F-DBFE-4355-9057-75998D358A18}" srcId="{58A63F86-A2B9-40C1-A061-1D7B97F14A14}" destId="{A39610DA-A282-4644-AE15-986C9C337AFA}" srcOrd="0" destOrd="0" parTransId="{743BE1C1-794A-4BE9-9081-1A9FA6595E24}" sibTransId="{5BAF888A-31FF-4E10-A24D-8BB2954681EF}"/>
    <dgm:cxn modelId="{73A77316-0773-47B4-807E-43A5D16A851C}" srcId="{037E1798-90F4-4F31-9C84-FAAB777870BB}" destId="{3DA7F0A9-69B8-4C3B-9DA2-766A662603D1}" srcOrd="1" destOrd="0" parTransId="{3924EC3D-8E69-4338-82BE-B426FD60E0FD}" sibTransId="{5ED58CA1-F271-43FB-9064-9E974F1DD08D}"/>
    <dgm:cxn modelId="{67E1B51F-193B-A741-AC0A-5EEF2EEE1131}" type="presOf" srcId="{F3F9ECBF-853B-480F-85CF-D70696711B5E}" destId="{C005EF1F-25D7-8141-92D8-7D2396964765}" srcOrd="0" destOrd="0" presId="urn:microsoft.com/office/officeart/2005/8/layout/hierarchy2"/>
    <dgm:cxn modelId="{6CCAF721-BC5E-7C4A-BDCD-56E2084289EC}" type="presOf" srcId="{3DA7F0A9-69B8-4C3B-9DA2-766A662603D1}" destId="{80DBCAA8-C9B5-C449-8487-BF71DCE1131A}" srcOrd="0" destOrd="0" presId="urn:microsoft.com/office/officeart/2005/8/layout/hierarchy2"/>
    <dgm:cxn modelId="{9705EA4D-09C5-4BD2-B1BF-A6877C90512F}" srcId="{037E1798-90F4-4F31-9C84-FAAB777870BB}" destId="{3E1DD8E3-9171-49C3-B01D-3CAB3A650567}" srcOrd="0" destOrd="0" parTransId="{941831F6-5998-4C9E-869F-8F60CEAF2DA0}" sibTransId="{090DA4E3-E29A-4EE4-BA3F-EC886367BAE1}"/>
    <dgm:cxn modelId="{AC88E74F-3A1D-F54D-859C-C0355C1B0B46}" type="presOf" srcId="{DAAC35F7-4591-417B-BFA5-278E6D2447C5}" destId="{30DD279A-B028-854C-ADB7-073D53165ED3}" srcOrd="1" destOrd="0" presId="urn:microsoft.com/office/officeart/2005/8/layout/hierarchy2"/>
    <dgm:cxn modelId="{CAE11456-36C7-47D1-840D-2F6A8BBC1A55}" srcId="{76CFA764-4B01-4E92-971D-5A2515D818FF}" destId="{F3F9ECBF-853B-480F-85CF-D70696711B5E}" srcOrd="0" destOrd="0" parTransId="{DAAC35F7-4591-417B-BFA5-278E6D2447C5}" sibTransId="{A673DB68-7E77-4E16-9936-24EFF10190AC}"/>
    <dgm:cxn modelId="{7BB7095E-B9C8-41FF-8A97-91C5508EAF95}" srcId="{3E1DD8E3-9171-49C3-B01D-3CAB3A650567}" destId="{58A63F86-A2B9-40C1-A061-1D7B97F14A14}" srcOrd="1" destOrd="0" parTransId="{5706FB0C-6C99-4EEE-93D0-C42670FD45B0}" sibTransId="{DAD4AC7A-9FA0-4BA9-A287-48580DC488D4}"/>
    <dgm:cxn modelId="{AD630D61-CC17-0843-BD97-8D958DA3784E}" type="presOf" srcId="{5706FB0C-6C99-4EEE-93D0-C42670FD45B0}" destId="{D4C2A546-6FC9-0348-A9B7-9647243D7679}" srcOrd="0" destOrd="0" presId="urn:microsoft.com/office/officeart/2005/8/layout/hierarchy2"/>
    <dgm:cxn modelId="{0F488272-0306-234C-A676-750319F57444}" type="presOf" srcId="{76CFA764-4B01-4E92-971D-5A2515D818FF}" destId="{2256E920-AF2E-DA4A-9192-58BA68F34A87}" srcOrd="0" destOrd="0" presId="urn:microsoft.com/office/officeart/2005/8/layout/hierarchy2"/>
    <dgm:cxn modelId="{219F0782-33DC-5E4C-BA9E-6069872523C6}" type="presOf" srcId="{5706FB0C-6C99-4EEE-93D0-C42670FD45B0}" destId="{B846165C-6305-4C43-99FB-84FC8E0BBC19}" srcOrd="1" destOrd="0" presId="urn:microsoft.com/office/officeart/2005/8/layout/hierarchy2"/>
    <dgm:cxn modelId="{5C13EF82-E587-1B4E-988A-D8044295630F}" type="presOf" srcId="{743BE1C1-794A-4BE9-9081-1A9FA6595E24}" destId="{E6E485AD-DFBF-7C41-85BF-52AD6E665FA3}" srcOrd="1" destOrd="0" presId="urn:microsoft.com/office/officeart/2005/8/layout/hierarchy2"/>
    <dgm:cxn modelId="{0FB8A584-7394-4F89-A204-A196A508BFC2}" srcId="{3E1DD8E3-9171-49C3-B01D-3CAB3A650567}" destId="{76CFA764-4B01-4E92-971D-5A2515D818FF}" srcOrd="0" destOrd="0" parTransId="{EAFF2640-1B24-4D54-BF55-E6A3F0048AA1}" sibTransId="{D8CABEF5-4776-48CC-9BCC-B7D25BE04EA7}"/>
    <dgm:cxn modelId="{46E689AD-FA18-BA4B-A547-22D07292F570}" type="presOf" srcId="{037E1798-90F4-4F31-9C84-FAAB777870BB}" destId="{DE954488-E05C-BC42-8C16-DE53EFFF5512}" srcOrd="0" destOrd="0" presId="urn:microsoft.com/office/officeart/2005/8/layout/hierarchy2"/>
    <dgm:cxn modelId="{03955BB0-3640-4648-83A4-4B11AA8E0A51}" type="presOf" srcId="{3E1DD8E3-9171-49C3-B01D-3CAB3A650567}" destId="{903D19B8-5553-3648-AD62-0CFB1746FF71}" srcOrd="0" destOrd="0" presId="urn:microsoft.com/office/officeart/2005/8/layout/hierarchy2"/>
    <dgm:cxn modelId="{8DB97DE8-39CE-044C-B4D9-E00C0A1FDD49}" type="presOf" srcId="{743BE1C1-794A-4BE9-9081-1A9FA6595E24}" destId="{EEDAD327-40A7-1D4A-9DDB-9E2305FEA083}" srcOrd="0" destOrd="0" presId="urn:microsoft.com/office/officeart/2005/8/layout/hierarchy2"/>
    <dgm:cxn modelId="{BBBB16EC-77AD-EB4F-A933-CA6B341B5ECB}" type="presOf" srcId="{A39610DA-A282-4644-AE15-986C9C337AFA}" destId="{F4C05CF4-3BB5-EB45-B0C2-2B8454B23620}" srcOrd="0" destOrd="0" presId="urn:microsoft.com/office/officeart/2005/8/layout/hierarchy2"/>
    <dgm:cxn modelId="{3A0FE1FB-C876-A34F-B197-F506120EDD85}" type="presOf" srcId="{DAAC35F7-4591-417B-BFA5-278E6D2447C5}" destId="{6B38B24D-7536-D54A-9033-9A8425456408}" srcOrd="0" destOrd="0" presId="urn:microsoft.com/office/officeart/2005/8/layout/hierarchy2"/>
    <dgm:cxn modelId="{DA9A14FF-4CAB-8E48-8C4B-27BE35B468EE}" type="presOf" srcId="{58A63F86-A2B9-40C1-A061-1D7B97F14A14}" destId="{12260ACB-B3FA-074B-80A2-80FC52DCD4EA}" srcOrd="0" destOrd="0" presId="urn:microsoft.com/office/officeart/2005/8/layout/hierarchy2"/>
    <dgm:cxn modelId="{AE2ADAA3-A7CC-EB4D-8DC9-5717C9240A59}" type="presParOf" srcId="{DE954488-E05C-BC42-8C16-DE53EFFF5512}" destId="{11B3626A-E721-1048-9153-A9AA3A493C4A}" srcOrd="0" destOrd="0" presId="urn:microsoft.com/office/officeart/2005/8/layout/hierarchy2"/>
    <dgm:cxn modelId="{8B8D6AA5-B1E4-DC40-8DCE-4DCAFEF762B4}" type="presParOf" srcId="{11B3626A-E721-1048-9153-A9AA3A493C4A}" destId="{903D19B8-5553-3648-AD62-0CFB1746FF71}" srcOrd="0" destOrd="0" presId="urn:microsoft.com/office/officeart/2005/8/layout/hierarchy2"/>
    <dgm:cxn modelId="{5567F91A-2532-1B4D-AC41-3D5C759712F0}" type="presParOf" srcId="{11B3626A-E721-1048-9153-A9AA3A493C4A}" destId="{732F6FE8-CBF7-6B4B-8102-7F49F266E49A}" srcOrd="1" destOrd="0" presId="urn:microsoft.com/office/officeart/2005/8/layout/hierarchy2"/>
    <dgm:cxn modelId="{AA2E0E7E-0EB7-724E-A42D-E7A7490B83DF}" type="presParOf" srcId="{732F6FE8-CBF7-6B4B-8102-7F49F266E49A}" destId="{BE6D7B61-4F96-E248-AD0C-1A5D1A9700DB}" srcOrd="0" destOrd="0" presId="urn:microsoft.com/office/officeart/2005/8/layout/hierarchy2"/>
    <dgm:cxn modelId="{9A66DEE5-E7C7-F54B-AFFB-44C4C19BD675}" type="presParOf" srcId="{BE6D7B61-4F96-E248-AD0C-1A5D1A9700DB}" destId="{1DFEE122-DF2F-3C43-8CE5-1A9EB178349C}" srcOrd="0" destOrd="0" presId="urn:microsoft.com/office/officeart/2005/8/layout/hierarchy2"/>
    <dgm:cxn modelId="{2DFC8419-6229-5342-AEB5-D9BB6DBF7547}" type="presParOf" srcId="{732F6FE8-CBF7-6B4B-8102-7F49F266E49A}" destId="{D39102D5-79AD-C543-BCD1-F5E49ADD6FE5}" srcOrd="1" destOrd="0" presId="urn:microsoft.com/office/officeart/2005/8/layout/hierarchy2"/>
    <dgm:cxn modelId="{218161E5-942A-A843-A84B-D94D42E4A34D}" type="presParOf" srcId="{D39102D5-79AD-C543-BCD1-F5E49ADD6FE5}" destId="{2256E920-AF2E-DA4A-9192-58BA68F34A87}" srcOrd="0" destOrd="0" presId="urn:microsoft.com/office/officeart/2005/8/layout/hierarchy2"/>
    <dgm:cxn modelId="{AB64B522-D5D3-FB49-BEDC-55FB240B0793}" type="presParOf" srcId="{D39102D5-79AD-C543-BCD1-F5E49ADD6FE5}" destId="{B4C3686B-D520-BD4C-BF13-DDB664F23605}" srcOrd="1" destOrd="0" presId="urn:microsoft.com/office/officeart/2005/8/layout/hierarchy2"/>
    <dgm:cxn modelId="{B144893A-614A-DD43-8538-89048138EE76}" type="presParOf" srcId="{B4C3686B-D520-BD4C-BF13-DDB664F23605}" destId="{6B38B24D-7536-D54A-9033-9A8425456408}" srcOrd="0" destOrd="0" presId="urn:microsoft.com/office/officeart/2005/8/layout/hierarchy2"/>
    <dgm:cxn modelId="{0B53F4B8-0B7E-B541-82F7-FE9E3B60F1CD}" type="presParOf" srcId="{6B38B24D-7536-D54A-9033-9A8425456408}" destId="{30DD279A-B028-854C-ADB7-073D53165ED3}" srcOrd="0" destOrd="0" presId="urn:microsoft.com/office/officeart/2005/8/layout/hierarchy2"/>
    <dgm:cxn modelId="{0FF087DD-8E51-0B4C-8C83-EC080F5DAC15}" type="presParOf" srcId="{B4C3686B-D520-BD4C-BF13-DDB664F23605}" destId="{4B9DC659-00A4-ED4B-8D20-0CF00860C453}" srcOrd="1" destOrd="0" presId="urn:microsoft.com/office/officeart/2005/8/layout/hierarchy2"/>
    <dgm:cxn modelId="{597A8D36-0692-9B42-938E-290792B9D293}" type="presParOf" srcId="{4B9DC659-00A4-ED4B-8D20-0CF00860C453}" destId="{C005EF1F-25D7-8141-92D8-7D2396964765}" srcOrd="0" destOrd="0" presId="urn:microsoft.com/office/officeart/2005/8/layout/hierarchy2"/>
    <dgm:cxn modelId="{0407133D-4562-FB42-A34A-C402E921F6F6}" type="presParOf" srcId="{4B9DC659-00A4-ED4B-8D20-0CF00860C453}" destId="{608C869C-9618-5145-A637-CF0BEB868D58}" srcOrd="1" destOrd="0" presId="urn:microsoft.com/office/officeart/2005/8/layout/hierarchy2"/>
    <dgm:cxn modelId="{B642BAD8-1750-DA4E-A40D-1EF52CD69350}" type="presParOf" srcId="{732F6FE8-CBF7-6B4B-8102-7F49F266E49A}" destId="{D4C2A546-6FC9-0348-A9B7-9647243D7679}" srcOrd="2" destOrd="0" presId="urn:microsoft.com/office/officeart/2005/8/layout/hierarchy2"/>
    <dgm:cxn modelId="{7FC9D165-09BF-584A-8589-B35F81E39705}" type="presParOf" srcId="{D4C2A546-6FC9-0348-A9B7-9647243D7679}" destId="{B846165C-6305-4C43-99FB-84FC8E0BBC19}" srcOrd="0" destOrd="0" presId="urn:microsoft.com/office/officeart/2005/8/layout/hierarchy2"/>
    <dgm:cxn modelId="{910BF5D0-66A8-544C-871B-520317D8BA03}" type="presParOf" srcId="{732F6FE8-CBF7-6B4B-8102-7F49F266E49A}" destId="{6C07DE2F-58C7-074B-B20E-1B9F37FC730E}" srcOrd="3" destOrd="0" presId="urn:microsoft.com/office/officeart/2005/8/layout/hierarchy2"/>
    <dgm:cxn modelId="{E6C4DB02-A4C0-F642-A56D-C176317DF601}" type="presParOf" srcId="{6C07DE2F-58C7-074B-B20E-1B9F37FC730E}" destId="{12260ACB-B3FA-074B-80A2-80FC52DCD4EA}" srcOrd="0" destOrd="0" presId="urn:microsoft.com/office/officeart/2005/8/layout/hierarchy2"/>
    <dgm:cxn modelId="{43046745-2E6C-F641-ADD2-1AE663CD5A08}" type="presParOf" srcId="{6C07DE2F-58C7-074B-B20E-1B9F37FC730E}" destId="{8B8D7832-2428-134A-BB4E-E7C51379241E}" srcOrd="1" destOrd="0" presId="urn:microsoft.com/office/officeart/2005/8/layout/hierarchy2"/>
    <dgm:cxn modelId="{E537B626-F036-474B-A06D-DFD64B7CE3D1}" type="presParOf" srcId="{8B8D7832-2428-134A-BB4E-E7C51379241E}" destId="{EEDAD327-40A7-1D4A-9DDB-9E2305FEA083}" srcOrd="0" destOrd="0" presId="urn:microsoft.com/office/officeart/2005/8/layout/hierarchy2"/>
    <dgm:cxn modelId="{E5F66B3F-2CD8-2149-9B6E-F928D7BD61B9}" type="presParOf" srcId="{EEDAD327-40A7-1D4A-9DDB-9E2305FEA083}" destId="{E6E485AD-DFBF-7C41-85BF-52AD6E665FA3}" srcOrd="0" destOrd="0" presId="urn:microsoft.com/office/officeart/2005/8/layout/hierarchy2"/>
    <dgm:cxn modelId="{0B407D87-637C-B84F-9A5F-AD757B77F87C}" type="presParOf" srcId="{8B8D7832-2428-134A-BB4E-E7C51379241E}" destId="{B54FF5BF-7BDB-9642-AA3F-411D1F433B11}" srcOrd="1" destOrd="0" presId="urn:microsoft.com/office/officeart/2005/8/layout/hierarchy2"/>
    <dgm:cxn modelId="{179F0B07-2EB3-8047-8242-75BB8CD0FE4F}" type="presParOf" srcId="{B54FF5BF-7BDB-9642-AA3F-411D1F433B11}" destId="{F4C05CF4-3BB5-EB45-B0C2-2B8454B23620}" srcOrd="0" destOrd="0" presId="urn:microsoft.com/office/officeart/2005/8/layout/hierarchy2"/>
    <dgm:cxn modelId="{1D9C1750-5F84-6C42-B263-A94F67CDCAC2}" type="presParOf" srcId="{B54FF5BF-7BDB-9642-AA3F-411D1F433B11}" destId="{CC1ADA6A-75F5-E240-A4D6-B4B27BC31A7B}" srcOrd="1" destOrd="0" presId="urn:microsoft.com/office/officeart/2005/8/layout/hierarchy2"/>
    <dgm:cxn modelId="{B5BF8E61-5E3D-724F-B076-42747FFA12B3}" type="presParOf" srcId="{DE954488-E05C-BC42-8C16-DE53EFFF5512}" destId="{5143FDCC-A4BD-F74C-8F80-1F18AFD57E21}" srcOrd="1" destOrd="0" presId="urn:microsoft.com/office/officeart/2005/8/layout/hierarchy2"/>
    <dgm:cxn modelId="{B61202FD-2EDD-E448-8D18-2257D026ADDB}" type="presParOf" srcId="{5143FDCC-A4BD-F74C-8F80-1F18AFD57E21}" destId="{80DBCAA8-C9B5-C449-8487-BF71DCE1131A}" srcOrd="0" destOrd="0" presId="urn:microsoft.com/office/officeart/2005/8/layout/hierarchy2"/>
    <dgm:cxn modelId="{E4B33484-48E6-944B-9C46-5566DF5B8931}" type="presParOf" srcId="{5143FDCC-A4BD-F74C-8F80-1F18AFD57E21}" destId="{E09BB37B-6BBD-7848-A6E6-4EA3291C75C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F65B8-ED41-9040-B7FF-01645C5270F1}">
      <dsp:nvSpPr>
        <dsp:cNvPr id="0" name=""/>
        <dsp:cNvSpPr/>
      </dsp:nvSpPr>
      <dsp:spPr>
        <a:xfrm>
          <a:off x="0" y="569844"/>
          <a:ext cx="10863649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140" tIns="541528" rIns="84314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Compare mean metabolite concentrations (Black vs White)</a:t>
          </a:r>
        </a:p>
      </dsp:txBody>
      <dsp:txXfrm>
        <a:off x="0" y="569844"/>
        <a:ext cx="10863649" cy="1105650"/>
      </dsp:txXfrm>
    </dsp:sp>
    <dsp:sp modelId="{EDE28BE0-2025-1E48-BF97-5AE964DD0AA8}">
      <dsp:nvSpPr>
        <dsp:cNvPr id="0" name=""/>
        <dsp:cNvSpPr/>
      </dsp:nvSpPr>
      <dsp:spPr>
        <a:xfrm>
          <a:off x="543182" y="186084"/>
          <a:ext cx="7604554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434" tIns="0" rIns="28743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Motivation</a:t>
          </a:r>
        </a:p>
      </dsp:txBody>
      <dsp:txXfrm>
        <a:off x="580649" y="223551"/>
        <a:ext cx="7529620" cy="692586"/>
      </dsp:txXfrm>
    </dsp:sp>
    <dsp:sp modelId="{936FB6A7-DDA9-6F44-85E7-7888DD09ED2D}">
      <dsp:nvSpPr>
        <dsp:cNvPr id="0" name=""/>
        <dsp:cNvSpPr/>
      </dsp:nvSpPr>
      <dsp:spPr>
        <a:xfrm>
          <a:off x="0" y="2199654"/>
          <a:ext cx="10863649" cy="1965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140" tIns="541528" rIns="843140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Performing ~1,700 t-tests can inflate false positive (Type I error)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Used false discovery rate adjusted q-values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Statistical significance: q &lt; 0.1</a:t>
          </a:r>
        </a:p>
      </dsp:txBody>
      <dsp:txXfrm>
        <a:off x="0" y="2199654"/>
        <a:ext cx="10863649" cy="1965599"/>
      </dsp:txXfrm>
    </dsp:sp>
    <dsp:sp modelId="{9D8C3B8E-A10B-D346-8116-C30B59B60A79}">
      <dsp:nvSpPr>
        <dsp:cNvPr id="0" name=""/>
        <dsp:cNvSpPr/>
      </dsp:nvSpPr>
      <dsp:spPr>
        <a:xfrm>
          <a:off x="543182" y="1815894"/>
          <a:ext cx="7604554" cy="76752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434" tIns="0" rIns="287434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Multiple hypothesis testing</a:t>
          </a:r>
        </a:p>
      </dsp:txBody>
      <dsp:txXfrm>
        <a:off x="580649" y="1853361"/>
        <a:ext cx="7529620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D19B8-5553-3648-AD62-0CFB1746FF71}">
      <dsp:nvSpPr>
        <dsp:cNvPr id="0" name=""/>
        <dsp:cNvSpPr/>
      </dsp:nvSpPr>
      <dsp:spPr>
        <a:xfrm>
          <a:off x="71" y="1051290"/>
          <a:ext cx="2855565" cy="142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42 global metabolites</a:t>
          </a:r>
          <a:endParaRPr lang="en-US" sz="1700" kern="1200" dirty="0"/>
        </a:p>
      </dsp:txBody>
      <dsp:txXfrm>
        <a:off x="41889" y="1093108"/>
        <a:ext cx="2771929" cy="1344146"/>
      </dsp:txXfrm>
    </dsp:sp>
    <dsp:sp modelId="{BE6D7B61-4F96-E248-AD0C-1A5D1A9700DB}">
      <dsp:nvSpPr>
        <dsp:cNvPr id="0" name=""/>
        <dsp:cNvSpPr/>
      </dsp:nvSpPr>
      <dsp:spPr>
        <a:xfrm rot="19457599">
          <a:off x="2723422" y="1325162"/>
          <a:ext cx="1406655" cy="59062"/>
        </a:xfrm>
        <a:custGeom>
          <a:avLst/>
          <a:gdLst/>
          <a:ahLst/>
          <a:cxnLst/>
          <a:rect l="0" t="0" r="0" b="0"/>
          <a:pathLst>
            <a:path>
              <a:moveTo>
                <a:pt x="0" y="29531"/>
              </a:moveTo>
              <a:lnTo>
                <a:pt x="1406655" y="295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1583" y="1319527"/>
        <a:ext cx="70332" cy="70332"/>
      </dsp:txXfrm>
    </dsp:sp>
    <dsp:sp modelId="{2256E920-AF2E-DA4A-9192-58BA68F34A87}">
      <dsp:nvSpPr>
        <dsp:cNvPr id="0" name=""/>
        <dsp:cNvSpPr/>
      </dsp:nvSpPr>
      <dsp:spPr>
        <a:xfrm>
          <a:off x="3997863" y="230314"/>
          <a:ext cx="2855565" cy="142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 Elevated in Black men: mostly amino acid-related </a:t>
          </a:r>
        </a:p>
      </dsp:txBody>
      <dsp:txXfrm>
        <a:off x="4039681" y="272132"/>
        <a:ext cx="2771929" cy="1344146"/>
      </dsp:txXfrm>
    </dsp:sp>
    <dsp:sp modelId="{6B38B24D-7536-D54A-9033-9A8425456408}">
      <dsp:nvSpPr>
        <dsp:cNvPr id="0" name=""/>
        <dsp:cNvSpPr/>
      </dsp:nvSpPr>
      <dsp:spPr>
        <a:xfrm>
          <a:off x="6853428" y="914675"/>
          <a:ext cx="1142226" cy="59062"/>
        </a:xfrm>
        <a:custGeom>
          <a:avLst/>
          <a:gdLst/>
          <a:ahLst/>
          <a:cxnLst/>
          <a:rect l="0" t="0" r="0" b="0"/>
          <a:pathLst>
            <a:path>
              <a:moveTo>
                <a:pt x="0" y="29531"/>
              </a:moveTo>
              <a:lnTo>
                <a:pt x="1142226" y="295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95986" y="915650"/>
        <a:ext cx="57111" cy="57111"/>
      </dsp:txXfrm>
    </dsp:sp>
    <dsp:sp modelId="{C005EF1F-25D7-8141-92D8-7D2396964765}">
      <dsp:nvSpPr>
        <dsp:cNvPr id="0" name=""/>
        <dsp:cNvSpPr/>
      </dsp:nvSpPr>
      <dsp:spPr>
        <a:xfrm>
          <a:off x="7995655" y="230314"/>
          <a:ext cx="2855565" cy="142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924"/>
            </a:spcAft>
            <a:buNone/>
          </a:pPr>
          <a:r>
            <a:rPr lang="en-US" sz="1700" kern="1200" dirty="0"/>
            <a:t>e.g., serotonin (q = 0.03),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924"/>
            </a:spcAft>
            <a:buNone/>
          </a:pPr>
          <a:r>
            <a:rPr lang="en-US" sz="1700" kern="1200" dirty="0"/>
            <a:t>N-</a:t>
          </a:r>
          <a:r>
            <a:rPr lang="en-US" sz="1700" kern="1200" dirty="0" err="1"/>
            <a:t>acetylcitrulline</a:t>
          </a:r>
          <a:r>
            <a:rPr lang="en-US" sz="1700" kern="1200" dirty="0"/>
            <a:t> (q = 0.09),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924"/>
            </a:spcAft>
            <a:buNone/>
          </a:pPr>
          <a:r>
            <a:rPr lang="en-US" sz="1700" kern="1200" dirty="0"/>
            <a:t> N-acetyl-cadaverine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924"/>
            </a:spcAft>
            <a:buNone/>
          </a:pPr>
          <a:r>
            <a:rPr lang="en-US" sz="1700" kern="1200" dirty="0"/>
            <a:t> (q = 0.09)</a:t>
          </a:r>
        </a:p>
      </dsp:txBody>
      <dsp:txXfrm>
        <a:off x="8037473" y="272132"/>
        <a:ext cx="2771929" cy="1344146"/>
      </dsp:txXfrm>
    </dsp:sp>
    <dsp:sp modelId="{D4C2A546-6FC9-0348-A9B7-9647243D7679}">
      <dsp:nvSpPr>
        <dsp:cNvPr id="0" name=""/>
        <dsp:cNvSpPr/>
      </dsp:nvSpPr>
      <dsp:spPr>
        <a:xfrm rot="2142401">
          <a:off x="2723422" y="2146137"/>
          <a:ext cx="1406655" cy="59062"/>
        </a:xfrm>
        <a:custGeom>
          <a:avLst/>
          <a:gdLst/>
          <a:ahLst/>
          <a:cxnLst/>
          <a:rect l="0" t="0" r="0" b="0"/>
          <a:pathLst>
            <a:path>
              <a:moveTo>
                <a:pt x="0" y="29531"/>
              </a:moveTo>
              <a:lnTo>
                <a:pt x="1406655" y="295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1583" y="2140502"/>
        <a:ext cx="70332" cy="70332"/>
      </dsp:txXfrm>
    </dsp:sp>
    <dsp:sp modelId="{12260ACB-B3FA-074B-80A2-80FC52DCD4EA}">
      <dsp:nvSpPr>
        <dsp:cNvPr id="0" name=""/>
        <dsp:cNvSpPr/>
      </dsp:nvSpPr>
      <dsp:spPr>
        <a:xfrm>
          <a:off x="3997863" y="1872265"/>
          <a:ext cx="2855565" cy="142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36 Elevated in White men: mostly lipid-related</a:t>
          </a:r>
        </a:p>
      </dsp:txBody>
      <dsp:txXfrm>
        <a:off x="4039681" y="1914083"/>
        <a:ext cx="2771929" cy="1344146"/>
      </dsp:txXfrm>
    </dsp:sp>
    <dsp:sp modelId="{EEDAD327-40A7-1D4A-9DDB-9E2305FEA083}">
      <dsp:nvSpPr>
        <dsp:cNvPr id="0" name=""/>
        <dsp:cNvSpPr/>
      </dsp:nvSpPr>
      <dsp:spPr>
        <a:xfrm>
          <a:off x="6853428" y="2556625"/>
          <a:ext cx="1142226" cy="59062"/>
        </a:xfrm>
        <a:custGeom>
          <a:avLst/>
          <a:gdLst/>
          <a:ahLst/>
          <a:cxnLst/>
          <a:rect l="0" t="0" r="0" b="0"/>
          <a:pathLst>
            <a:path>
              <a:moveTo>
                <a:pt x="0" y="29531"/>
              </a:moveTo>
              <a:lnTo>
                <a:pt x="1142226" y="2953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95986" y="2557600"/>
        <a:ext cx="57111" cy="57111"/>
      </dsp:txXfrm>
    </dsp:sp>
    <dsp:sp modelId="{F4C05CF4-3BB5-EB45-B0C2-2B8454B23620}">
      <dsp:nvSpPr>
        <dsp:cNvPr id="0" name=""/>
        <dsp:cNvSpPr/>
      </dsp:nvSpPr>
      <dsp:spPr>
        <a:xfrm>
          <a:off x="7995655" y="1872265"/>
          <a:ext cx="2855565" cy="142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e.g., various dicarboxylates and acyl carnitine derivatives</a:t>
          </a:r>
        </a:p>
      </dsp:txBody>
      <dsp:txXfrm>
        <a:off x="8037473" y="1914083"/>
        <a:ext cx="2771929" cy="1344146"/>
      </dsp:txXfrm>
    </dsp:sp>
    <dsp:sp modelId="{80DBCAA8-C9B5-C449-8487-BF71DCE1131A}">
      <dsp:nvSpPr>
        <dsp:cNvPr id="0" name=""/>
        <dsp:cNvSpPr/>
      </dsp:nvSpPr>
      <dsp:spPr>
        <a:xfrm>
          <a:off x="71" y="2693240"/>
          <a:ext cx="2855565" cy="14277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 complex lipids</a:t>
          </a:r>
        </a:p>
      </dsp:txBody>
      <dsp:txXfrm>
        <a:off x="41889" y="2735058"/>
        <a:ext cx="2771929" cy="1344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3851C-DD4A-F444-B374-5D3774A2C3D6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92D49-18B8-EE45-A2F5-C3FC4F36B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2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2D49-18B8-EE45-A2F5-C3FC4F36B4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2D49-18B8-EE45-A2F5-C3FC4F36B4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2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2D49-18B8-EE45-A2F5-C3FC4F36B40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7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Higher -&gt; this metabolite captured higher variation in PC1 -&gt; higher potential to be biologically meaningful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2D49-18B8-EE45-A2F5-C3FC4F36B40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0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Higher -&gt; more important for explaining the separation between groups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2D49-18B8-EE45-A2F5-C3FC4F36B40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0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Higher -&gt; </a:t>
            </a:r>
            <a:r>
              <a:rPr lang="en-US" sz="1200" b="0" i="0" u="none" strike="noStrike" dirty="0">
                <a:effectLst/>
                <a:latin typeface="-webkit-standard"/>
              </a:rPr>
              <a:t>model </a:t>
            </a:r>
            <a:r>
              <a:rPr lang="en-US" sz="1200" b="1" i="0" u="none" strike="noStrike" dirty="0">
                <a:effectLst/>
              </a:rPr>
              <a:t>relies more heavily</a:t>
            </a:r>
            <a:r>
              <a:rPr lang="en-US" sz="1200" b="0" i="0" u="none" strike="noStrike" dirty="0">
                <a:effectLst/>
                <a:latin typeface="-webkit-standard"/>
              </a:rPr>
              <a:t> on that metabolite -&gt; This metabolite contributes more predictive power than others -&gt; more likely to be biologically meaningful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92D49-18B8-EE45-A2F5-C3FC4F36B40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3622-6C31-9185-B663-E308D2237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067BD-00DB-A976-B05C-0211DD5C4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B604-75D0-949C-A377-89F2A5BB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CBDC-E05B-1909-E678-A954F25F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12C38-98F2-D384-8382-6335C09F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7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0817-0B3D-16ED-D2C0-C6BE899E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0BA00-7E4A-99DF-F773-4D72D107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8CD2-E333-9F13-8F7D-8114062B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7856-4F77-417F-D194-E58E8069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83C5-F6C6-8FC9-1EFC-E253008A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3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42D1F-CBCE-8CE0-13AD-CB760ACBD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C2BF7-1E6D-B8AA-1DBE-B7ADC9BDD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8276-84B1-D684-C2DB-AF2342AF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356A-2C9E-6654-4861-69114121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07F8D-07AF-2397-678F-55C2DF7F2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585B-0187-3C9D-1AA7-A43179AB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DC156-2389-C908-8237-B6A3A6A8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7AFF5-D978-5441-12DC-7165B68B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2D0B-8CCD-939D-FEE3-F47C5B3C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0EB1-A274-813D-71BF-FC7E3B02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BA2-26D8-86A3-800E-8B171492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E55DE-6770-7DA2-E82E-5EE8F1FB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E63A-3376-F938-267A-C8BBEF86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41D9-77C1-E615-D307-8E5AD76C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D14F0-1684-94AB-8145-9FFF250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3D97-A993-5359-48A8-D7A63453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5112-C8B8-F7BF-3F1E-2C78B471E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D12F0-AD29-1146-0AD4-1F34AC7D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44765-615C-DF4F-EF75-3C482F10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5BCCB-7614-233C-EA28-0001FA52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056F-E95F-C044-5D90-EA93521F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D40A-EE01-2039-BA9C-F749E6CA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71EBF-5EDD-981A-CF2E-50AAD8FF1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F087F-F591-508D-A1F9-76F81CBAE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0E527-4D16-5BDB-32F0-E0216002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AE3C5-A1E4-43D8-B3C3-D71ACB2EE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C656D-B31F-0C2E-4ABC-FDC4CA86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FE26D-7648-E302-80D9-4CB55E37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B0DD9-28CE-FA5D-5422-486E9293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6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C383-CDA8-227B-5674-F155C373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9560F-4A64-543B-0408-6C1F9F80F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98A37-3C4D-6760-3AFD-5DCAC129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4FD28-26E5-630A-56A9-EE42BF08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434D2-8091-DF9C-4D8F-1211765D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2CDDC-F800-99DB-5135-392489F2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CD828-A5AA-132F-6CA9-EB400E7D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66D2-4F8B-746B-20FC-063FD242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7AA8-C551-7A87-8538-A5D0FC5A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5FFC9-D3D8-C4CF-AF2E-0F4E00638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8671A-9F41-2D34-DC97-F9658293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3EB6D-C608-C1CF-7754-E4F4C950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CE986-BE86-B8A2-C40F-A7EF54E6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6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5B18-001F-CF9E-A035-9F4244FD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DD326-D3A9-E2C8-2D0A-A6D17D1D4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D1065-FFE4-061E-3048-439F4E8B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B8FFC-C419-E219-6728-83704BFB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40A27-A45E-6FA2-D050-B04A3D1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F129D-4815-5CE5-4096-02A4957F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8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92943-2CC2-DF20-701D-5DB4FAA06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7E226-E0FD-401E-7BB3-B328FBE1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775D-BBD0-B25A-9241-B9A34D4E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FEFA4-8F1E-3D47-94E8-0C0EFA1733C4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5503-68CE-CD26-6652-DC8683C02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8F8E-4C4A-8EF1-1C82-74A2EF3C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7852E-8079-4B45-8996-6FDF248CD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zhongyi.guo@stanford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9727E-34CC-ED08-F634-8A93EDED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5500" dirty="0"/>
              <a:t>Metabolomic Differences Between Black and White Men with Metastatic Prostate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1D4E1-D82D-CF30-73E5-05DE5BB0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Presenter: Zhongyi (James) Guo</a:t>
            </a:r>
          </a:p>
          <a:p>
            <a:pPr algn="l"/>
            <a:r>
              <a:rPr lang="en-US" dirty="0"/>
              <a:t>Email: </a:t>
            </a:r>
            <a:r>
              <a:rPr lang="en-US" u="sng" dirty="0">
                <a:solidFill>
                  <a:srgbClr val="0432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zhongyi.guo@stanford.edu</a:t>
            </a:r>
            <a:endParaRPr lang="en-US" u="sng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8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F8454-3594-5BEB-36A3-2DF6323D0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Two Panels (Part 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07513-208B-A694-5D13-737BB508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000" dirty="0"/>
              <a:t>1. Global Discovery Panel (HD4)</a:t>
            </a:r>
          </a:p>
          <a:p>
            <a:pPr lvl="1" algn="ctr"/>
            <a:r>
              <a:rPr lang="en-US" sz="2000" dirty="0"/>
              <a:t>Quantified various classes of metabolites</a:t>
            </a:r>
          </a:p>
          <a:p>
            <a:pPr lvl="1" algn="ctr"/>
            <a:r>
              <a:rPr lang="en-US" sz="2000" dirty="0"/>
              <a:t>Total after quality control: 886 metabolites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5586C4-A5BF-37C9-AD24-20C394D02A7C}"/>
              </a:ext>
            </a:extLst>
          </p:cNvPr>
          <p:cNvGrpSpPr/>
          <p:nvPr/>
        </p:nvGrpSpPr>
        <p:grpSpPr>
          <a:xfrm>
            <a:off x="1267530" y="3186637"/>
            <a:ext cx="9679261" cy="2211456"/>
            <a:chOff x="1267530" y="3186637"/>
            <a:chExt cx="9679261" cy="2211456"/>
          </a:xfrm>
        </p:grpSpPr>
        <p:pic>
          <p:nvPicPr>
            <p:cNvPr id="8" name="Picture 7" descr="A close-up of a chart&#10;&#10;AI-generated content may be incorrect.">
              <a:extLst>
                <a:ext uri="{FF2B5EF4-FFF2-40B4-BE49-F238E27FC236}">
                  <a16:creationId xmlns:a16="http://schemas.microsoft.com/office/drawing/2014/main" id="{3B506789-40F0-E1E3-E68A-9B3D0D479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7530" y="3540009"/>
              <a:ext cx="9655197" cy="1858084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BECE225-570C-CDDF-9CD7-9EAC757C18AB}"/>
                </a:ext>
              </a:extLst>
            </p:cNvPr>
            <p:cNvGrpSpPr/>
            <p:nvPr/>
          </p:nvGrpSpPr>
          <p:grpSpPr>
            <a:xfrm>
              <a:off x="3118799" y="3186637"/>
              <a:ext cx="7827992" cy="1847753"/>
              <a:chOff x="2344361" y="3361290"/>
              <a:chExt cx="7827992" cy="1847753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4C153A-DCE9-0B94-938E-82C2CF20DAEE}"/>
                  </a:ext>
                </a:extLst>
              </p:cNvPr>
              <p:cNvSpPr txBox="1"/>
              <p:nvPr/>
            </p:nvSpPr>
            <p:spPr>
              <a:xfrm>
                <a:off x="9255371" y="3361290"/>
                <a:ext cx="421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27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7449C2-B8A2-AB24-FC7F-9C8EA4361228}"/>
                  </a:ext>
                </a:extLst>
              </p:cNvPr>
              <p:cNvSpPr txBox="1"/>
              <p:nvPr/>
            </p:nvSpPr>
            <p:spPr>
              <a:xfrm>
                <a:off x="9539947" y="4870489"/>
                <a:ext cx="421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27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BE58DE0-A8C9-B159-32D0-8ED2D96E009C}"/>
                  </a:ext>
                </a:extLst>
              </p:cNvPr>
              <p:cNvSpPr txBox="1"/>
              <p:nvPr/>
            </p:nvSpPr>
            <p:spPr>
              <a:xfrm>
                <a:off x="9750749" y="3368696"/>
                <a:ext cx="421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AE1663-740F-0FF3-6B7E-A73776BA8C68}"/>
                  </a:ext>
                </a:extLst>
              </p:cNvPr>
              <p:cNvSpPr txBox="1"/>
              <p:nvPr/>
            </p:nvSpPr>
            <p:spPr>
              <a:xfrm>
                <a:off x="2344361" y="4037081"/>
                <a:ext cx="514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310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A05F3B-EFFE-3612-3976-3E8BEE56D4CF}"/>
                  </a:ext>
                </a:extLst>
              </p:cNvPr>
              <p:cNvSpPr txBox="1"/>
              <p:nvPr/>
            </p:nvSpPr>
            <p:spPr>
              <a:xfrm>
                <a:off x="5124964" y="4037081"/>
                <a:ext cx="514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228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73738C-408B-61DB-2576-3C3D8F45672B}"/>
                  </a:ext>
                </a:extLst>
              </p:cNvPr>
              <p:cNvSpPr txBox="1"/>
              <p:nvPr/>
            </p:nvSpPr>
            <p:spPr>
              <a:xfrm>
                <a:off x="7073631" y="4037081"/>
                <a:ext cx="514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163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ECA54-3B19-0EB3-16DB-EEEA502DD320}"/>
                  </a:ext>
                </a:extLst>
              </p:cNvPr>
              <p:cNvSpPr txBox="1"/>
              <p:nvPr/>
            </p:nvSpPr>
            <p:spPr>
              <a:xfrm>
                <a:off x="8168723" y="4037081"/>
                <a:ext cx="421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45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1DBF126-2D91-7835-A604-257331BE6B03}"/>
                  </a:ext>
                </a:extLst>
              </p:cNvPr>
              <p:cNvSpPr txBox="1"/>
              <p:nvPr/>
            </p:nvSpPr>
            <p:spPr>
              <a:xfrm>
                <a:off x="8590327" y="4037336"/>
                <a:ext cx="421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38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FEE87CD-6A77-0492-9C11-88A06834A763}"/>
                  </a:ext>
                </a:extLst>
              </p:cNvPr>
              <p:cNvSpPr txBox="1"/>
              <p:nvPr/>
            </p:nvSpPr>
            <p:spPr>
              <a:xfrm>
                <a:off x="8960673" y="4037081"/>
                <a:ext cx="4216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37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4280DF3-FA8C-8547-8421-24017F435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6173" y="3693424"/>
                <a:ext cx="0" cy="3436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3D272E0-9128-897C-AFBA-E9C6F2F290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50749" y="4366258"/>
                <a:ext cx="0" cy="51805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61F0387-A191-7C0D-F71E-B7B11D5428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49563" y="3693424"/>
                <a:ext cx="0" cy="34368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6885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610A0-F756-62F8-F18E-9DC02174A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EE3E4-E87C-8B4C-7E55-03F20D87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Two Panels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4E0F-9E8C-EE54-795A-882305E3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2. Complex Lipidomics Panel (CLP)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Quantified lipids only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Total after quality control: 832 lipids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93202E-3C06-F73D-4A74-ABB92B300057}"/>
              </a:ext>
            </a:extLst>
          </p:cNvPr>
          <p:cNvGrpSpPr/>
          <p:nvPr/>
        </p:nvGrpSpPr>
        <p:grpSpPr>
          <a:xfrm>
            <a:off x="1353456" y="3148993"/>
            <a:ext cx="9655209" cy="2177304"/>
            <a:chOff x="1353456" y="3148993"/>
            <a:chExt cx="9655209" cy="2177304"/>
          </a:xfrm>
        </p:grpSpPr>
        <p:pic>
          <p:nvPicPr>
            <p:cNvPr id="7" name="Picture 6" descr="A chart with green and orange squares&#10;&#10;AI-generated content may be incorrect.">
              <a:extLst>
                <a:ext uri="{FF2B5EF4-FFF2-40B4-BE49-F238E27FC236}">
                  <a16:creationId xmlns:a16="http://schemas.microsoft.com/office/drawing/2014/main" id="{0C8E5B0D-FED1-E778-FA00-14A74E801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456" y="3454253"/>
              <a:ext cx="9655209" cy="1872044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EA86A2A-89E3-8904-74F0-204F053C073D}"/>
                </a:ext>
              </a:extLst>
            </p:cNvPr>
            <p:cNvGrpSpPr/>
            <p:nvPr/>
          </p:nvGrpSpPr>
          <p:grpSpPr>
            <a:xfrm>
              <a:off x="4392151" y="3148993"/>
              <a:ext cx="6547044" cy="1562112"/>
              <a:chOff x="4274903" y="4439512"/>
              <a:chExt cx="6547044" cy="156211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C9CBEA-C35E-4B41-D213-02B77B5820BD}"/>
                  </a:ext>
                </a:extLst>
              </p:cNvPr>
              <p:cNvSpPr txBox="1"/>
              <p:nvPr/>
            </p:nvSpPr>
            <p:spPr>
              <a:xfrm>
                <a:off x="4274903" y="5068467"/>
                <a:ext cx="5142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518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B63CBA-DB77-E5E1-FACC-68B8B1D482CE}"/>
                  </a:ext>
                </a:extLst>
              </p:cNvPr>
              <p:cNvSpPr txBox="1"/>
              <p:nvPr/>
            </p:nvSpPr>
            <p:spPr>
              <a:xfrm>
                <a:off x="7494711" y="5068467"/>
                <a:ext cx="430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63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915328-A181-AA3A-A764-7038E9181BCD}"/>
                  </a:ext>
                </a:extLst>
              </p:cNvPr>
              <p:cNvSpPr txBox="1"/>
              <p:nvPr/>
            </p:nvSpPr>
            <p:spPr>
              <a:xfrm>
                <a:off x="8179863" y="5068467"/>
                <a:ext cx="430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61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712F655-63E1-30C9-9EE5-4869A890FE20}"/>
                  </a:ext>
                </a:extLst>
              </p:cNvPr>
              <p:cNvSpPr txBox="1"/>
              <p:nvPr/>
            </p:nvSpPr>
            <p:spPr>
              <a:xfrm>
                <a:off x="8793895" y="5068467"/>
                <a:ext cx="430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58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282F8E-FB76-2153-E4BC-C3E3CAF13127}"/>
                  </a:ext>
                </a:extLst>
              </p:cNvPr>
              <p:cNvSpPr txBox="1"/>
              <p:nvPr/>
            </p:nvSpPr>
            <p:spPr>
              <a:xfrm>
                <a:off x="9405913" y="5067094"/>
                <a:ext cx="430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50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EB524AD-5E0F-F91D-9AD5-FEACB1AA01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72148" y="4760477"/>
                <a:ext cx="0" cy="3066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3B5151-5FFE-ACE6-A3F5-3B2241500C5B}"/>
                  </a:ext>
                </a:extLst>
              </p:cNvPr>
              <p:cNvSpPr txBox="1"/>
              <p:nvPr/>
            </p:nvSpPr>
            <p:spPr>
              <a:xfrm>
                <a:off x="9745027" y="4439512"/>
                <a:ext cx="4542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26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14B62C6-5FA1-806C-E682-758B30C713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56724" y="4760477"/>
                <a:ext cx="0" cy="3066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406C3F-E056-7F42-0A9F-921D67562FDD}"/>
                  </a:ext>
                </a:extLst>
              </p:cNvPr>
              <p:cNvSpPr txBox="1"/>
              <p:nvPr/>
            </p:nvSpPr>
            <p:spPr>
              <a:xfrm>
                <a:off x="10029603" y="4439512"/>
                <a:ext cx="4542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25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08EA4D2-C4FD-C41E-6A76-4D6B7F94A4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62650" y="4760476"/>
                <a:ext cx="0" cy="3066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758BE3B-218A-E836-5BE3-D5D57157182C}"/>
                  </a:ext>
                </a:extLst>
              </p:cNvPr>
              <p:cNvSpPr txBox="1"/>
              <p:nvPr/>
            </p:nvSpPr>
            <p:spPr>
              <a:xfrm>
                <a:off x="10254406" y="4439512"/>
                <a:ext cx="416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13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EED959A-9755-24E3-A457-C8C78A0C2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78328" y="4760475"/>
                <a:ext cx="0" cy="30661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23A491F-3FFF-E8E7-9BCF-661255718D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9013" y="5405648"/>
                <a:ext cx="0" cy="29293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37BD95C-7D4A-1211-58F5-6B7493AB3C22}"/>
                  </a:ext>
                </a:extLst>
              </p:cNvPr>
              <p:cNvSpPr txBox="1"/>
              <p:nvPr/>
            </p:nvSpPr>
            <p:spPr>
              <a:xfrm>
                <a:off x="10531717" y="4439512"/>
                <a:ext cx="2902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8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3903C05-AF45-7BFF-A39B-F909A9CDB39D}"/>
                  </a:ext>
                </a:extLst>
              </p:cNvPr>
              <p:cNvSpPr txBox="1"/>
              <p:nvPr/>
            </p:nvSpPr>
            <p:spPr>
              <a:xfrm>
                <a:off x="10380769" y="5663070"/>
                <a:ext cx="4164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711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1A3A-8814-8FB1-0233-3EF43ED0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7DB7-35B0-9790-F22F-06ACA985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Welch’s t-test</a:t>
            </a:r>
          </a:p>
          <a:p>
            <a:r>
              <a:rPr lang="en-US" dirty="0"/>
              <a:t>Principal Component Analysis (PCA)</a:t>
            </a:r>
          </a:p>
          <a:p>
            <a:r>
              <a:rPr lang="en-US" dirty="0"/>
              <a:t>Partial Least Square-Discriminant Analysis (PLS-DA)</a:t>
            </a:r>
          </a:p>
          <a:p>
            <a:r>
              <a:rPr lang="en-US" dirty="0"/>
              <a:t>Random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FA108-C4A7-7F5A-27BB-FE74398502EC}"/>
              </a:ext>
            </a:extLst>
          </p:cNvPr>
          <p:cNvSpPr txBox="1"/>
          <p:nvPr/>
        </p:nvSpPr>
        <p:spPr>
          <a:xfrm>
            <a:off x="0" y="6581001"/>
            <a:ext cx="1069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analyses were performed in </a:t>
            </a:r>
            <a:r>
              <a:rPr lang="en-US" sz="1200" dirty="0" err="1"/>
              <a:t>Jupyter</a:t>
            </a:r>
            <a:r>
              <a:rPr lang="en-US" sz="1200" dirty="0"/>
              <a:t> Notebook with an R kernel (version 4.3.1); Some visualizations were enhanced using Photoshop.</a:t>
            </a:r>
          </a:p>
        </p:txBody>
      </p:sp>
    </p:spTree>
    <p:extLst>
      <p:ext uri="{BB962C8B-B14F-4D97-AF65-F5344CB8AC3E}">
        <p14:creationId xmlns:p14="http://schemas.microsoft.com/office/powerpoint/2010/main" val="2009987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E20AF01B-D099-4710-BF18-E2832A9B6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8D5BD-6DB8-009C-4E3C-3C9EA2F4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3" y="1238250"/>
            <a:ext cx="7003107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8FA7B-E3E6-1D16-372E-6DD11EDA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1575" y="1238250"/>
            <a:ext cx="3000375" cy="4381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Look for metabolites consistently found across all analyses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45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9D02E375-BFC6-A619-D6E4-6C98BB61870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680" b="8050"/>
          <a:stretch/>
        </p:blipFill>
        <p:spPr>
          <a:xfrm>
            <a:off x="0" y="122674"/>
            <a:ext cx="12191980" cy="685799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9F73A-2C28-2A3C-CE4E-FB3BDF5E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Welch’s T-Test</a:t>
            </a:r>
          </a:p>
        </p:txBody>
      </p: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06ED499D-2593-2C20-D640-D4C0E75C50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385153"/>
              </p:ext>
            </p:extLst>
          </p:nvPr>
        </p:nvGraphicFramePr>
        <p:xfrm>
          <a:off x="664175" y="1850338"/>
          <a:ext cx="108636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5852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7192D6-E25A-B4B3-25FC-68D193A546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706" b="10067"/>
          <a:stretch/>
        </p:blipFill>
        <p:spPr>
          <a:xfrm>
            <a:off x="45720" y="24385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A7709-0A91-F7F1-006F-A5358698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T-Test Results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3D6F5FC-2AC8-7973-6EC6-EE38B9DAC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475324"/>
              </p:ext>
            </p:extLst>
          </p:nvPr>
        </p:nvGraphicFramePr>
        <p:xfrm>
          <a:off x="716064" y="1811963"/>
          <a:ext cx="1085129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30D4FCF-EADE-8BD9-FB3C-C9221EA8F33D}"/>
              </a:ext>
            </a:extLst>
          </p:cNvPr>
          <p:cNvSpPr txBox="1"/>
          <p:nvPr/>
        </p:nvSpPr>
        <p:spPr>
          <a:xfrm>
            <a:off x="934368" y="2354189"/>
            <a:ext cx="484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384988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2BD945-3603-08D8-31CF-E4C1C18A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357F-EAF7-5BCE-F2C6-5EFADBE51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Motivation</a:t>
            </a:r>
          </a:p>
          <a:p>
            <a:pPr lvl="1"/>
            <a:r>
              <a:rPr lang="en-US" dirty="0"/>
              <a:t>reduce high-dimensional metabolite data into a few principal components (PC) to capture the major patterns of variation</a:t>
            </a:r>
          </a:p>
          <a:p>
            <a:pPr lvl="1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3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6708800-C23B-71EB-7512-F63CFE3C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Top 15 Compounds with Highest Loading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19C9DAD-D48A-880A-F3F0-F15EB7D1D12C}"/>
              </a:ext>
            </a:extLst>
          </p:cNvPr>
          <p:cNvSpPr txBox="1">
            <a:spLocks/>
          </p:cNvSpPr>
          <p:nvPr/>
        </p:nvSpPr>
        <p:spPr>
          <a:xfrm>
            <a:off x="1055715" y="2508105"/>
            <a:ext cx="53450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Loading: weight of a metabolite’s contribution to PC1</a:t>
            </a:r>
          </a:p>
          <a:p>
            <a:r>
              <a:rPr lang="en-US" sz="2000" dirty="0"/>
              <a:t>HD4: Serotonin and N-acetyl-cadaverine from t-test again</a:t>
            </a:r>
          </a:p>
          <a:p>
            <a:r>
              <a:rPr lang="en-US" sz="2000" dirty="0"/>
              <a:t>CLP: Phosphatidylethanolamine (PE)</a:t>
            </a:r>
          </a:p>
        </p:txBody>
      </p:sp>
      <p:pic>
        <p:nvPicPr>
          <p:cNvPr id="7" name="Picture 6" descr="A graph with black dots&#10;&#10;AI-generated content may be incorrect.">
            <a:extLst>
              <a:ext uri="{FF2B5EF4-FFF2-40B4-BE49-F238E27FC236}">
                <a16:creationId xmlns:a16="http://schemas.microsoft.com/office/drawing/2014/main" id="{AF700D99-89DF-6715-5EA1-C9656565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209" y="3575074"/>
            <a:ext cx="4180036" cy="2581173"/>
          </a:xfrm>
          <a:prstGeom prst="rect">
            <a:avLst/>
          </a:prstGeom>
        </p:spPr>
      </p:pic>
      <p:pic>
        <p:nvPicPr>
          <p:cNvPr id="15" name="Content Placeholder 14" descr="A graph with black dots&#10;&#10;AI-generated content may be incorrect.">
            <a:extLst>
              <a:ext uri="{FF2B5EF4-FFF2-40B4-BE49-F238E27FC236}">
                <a16:creationId xmlns:a16="http://schemas.microsoft.com/office/drawing/2014/main" id="{D203CF75-6FE3-BE23-A357-6B00BF1A4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051208" y="701753"/>
            <a:ext cx="4384819" cy="266627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82D21E-44CA-C7FA-0ACC-2646EFA3568A}"/>
              </a:ext>
            </a:extLst>
          </p:cNvPr>
          <p:cNvSpPr txBox="1">
            <a:spLocks/>
          </p:cNvSpPr>
          <p:nvPr/>
        </p:nvSpPr>
        <p:spPr>
          <a:xfrm>
            <a:off x="6415338" y="701753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6852A-77A1-C1C1-C167-EB8421CBF5FA}"/>
              </a:ext>
            </a:extLst>
          </p:cNvPr>
          <p:cNvSpPr txBox="1">
            <a:spLocks/>
          </p:cNvSpPr>
          <p:nvPr/>
        </p:nvSpPr>
        <p:spPr>
          <a:xfrm>
            <a:off x="6515631" y="3575074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52554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8EA7F-45C1-A003-1BE3-20D5B7E0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PLS-DA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CD70-5D10-E67E-C3EA-400AEE44F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Motivation</a:t>
            </a:r>
          </a:p>
          <a:p>
            <a:pPr lvl="1"/>
            <a:r>
              <a:rPr lang="en-US" sz="2200" dirty="0"/>
              <a:t>a supervised dimensionality reduction method</a:t>
            </a:r>
          </a:p>
          <a:p>
            <a:pPr lvl="1"/>
            <a:r>
              <a:rPr lang="en-US" sz="2200"/>
              <a:t>maximizes </a:t>
            </a:r>
            <a:r>
              <a:rPr lang="en-US" sz="2200" dirty="0"/>
              <a:t>the separation between Black and White individuals</a:t>
            </a:r>
          </a:p>
        </p:txBody>
      </p:sp>
    </p:spTree>
    <p:extLst>
      <p:ext uri="{BB962C8B-B14F-4D97-AF65-F5344CB8AC3E}">
        <p14:creationId xmlns:p14="http://schemas.microsoft.com/office/powerpoint/2010/main" val="4123849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B072-6BFD-F52E-D0D0-BF8A2CDD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VIP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40A1-5E80-0F8B-C17F-05A9B48C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Importance in Projection</a:t>
            </a:r>
          </a:p>
          <a:p>
            <a:r>
              <a:rPr lang="en-US" dirty="0"/>
              <a:t>Quantifies a metabolite’s importance in the model’s ability to distinguish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295878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3DB4-D5D8-7CFB-756C-8FE759C05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450"/>
            <a:ext cx="10515600" cy="23591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/>
              <a:t>“Prostate cancer has the </a:t>
            </a:r>
            <a:r>
              <a:rPr lang="en-US" sz="6000" b="1" dirty="0"/>
              <a:t>largest</a:t>
            </a:r>
            <a:r>
              <a:rPr lang="en-US" sz="6000" dirty="0"/>
              <a:t> racial disparities of any cancer in the United States.” [1]</a:t>
            </a:r>
          </a:p>
        </p:txBody>
      </p:sp>
    </p:spTree>
    <p:extLst>
      <p:ext uri="{BB962C8B-B14F-4D97-AF65-F5344CB8AC3E}">
        <p14:creationId xmlns:p14="http://schemas.microsoft.com/office/powerpoint/2010/main" val="561044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DB3E43-4657-7B47-5CA7-A41F9CC06C49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HD4: Serotonin and N-acetyl-cadaverine again! 3-hydroxystachydrine highest</a:t>
            </a:r>
          </a:p>
          <a:p>
            <a:r>
              <a:rPr lang="en-US" sz="2200" dirty="0"/>
              <a:t>CLP: Triacylglycerol (TAG) class</a:t>
            </a:r>
          </a:p>
        </p:txBody>
      </p:sp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6F599955-4B22-CD1A-002E-8B36CF2F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5179" y="2290936"/>
            <a:ext cx="9821641" cy="45670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A54240-0393-9253-5095-61379BF8E7F9}"/>
              </a:ext>
            </a:extLst>
          </p:cNvPr>
          <p:cNvSpPr txBox="1">
            <a:spLocks/>
          </p:cNvSpPr>
          <p:nvPr/>
        </p:nvSpPr>
        <p:spPr>
          <a:xfrm>
            <a:off x="2058142" y="224521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92C02-625D-4707-A025-8586896358A6}"/>
              </a:ext>
            </a:extLst>
          </p:cNvPr>
          <p:cNvSpPr txBox="1">
            <a:spLocks/>
          </p:cNvSpPr>
          <p:nvPr/>
        </p:nvSpPr>
        <p:spPr>
          <a:xfrm>
            <a:off x="6939720" y="224521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3112148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0CEBD-1917-CC88-DDF4-076341903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Random Forest (RF)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CC1A-EC32-4461-ADDB-9E3756F9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Motivation</a:t>
            </a:r>
          </a:p>
          <a:p>
            <a:pPr lvl="1"/>
            <a:r>
              <a:rPr lang="en-US" sz="2000" dirty="0"/>
              <a:t>a machine learning classifier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4AF6EF7-A282-89F3-C01C-783C369B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367" y="2232144"/>
            <a:ext cx="4788505" cy="366145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5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E8D28-E581-B6C3-6D65-4E77ACA32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MDA Scores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5ED5A-DD57-75A1-77D6-5BB1F3787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Mean Decrease Accuracy</a:t>
            </a:r>
          </a:p>
          <a:p>
            <a:r>
              <a:rPr lang="en-US" sz="2200" dirty="0"/>
              <a:t>Measures how much the model’s accuracy drops when we permute the values of that metabolite across all samples</a:t>
            </a:r>
          </a:p>
        </p:txBody>
      </p:sp>
    </p:spTree>
    <p:extLst>
      <p:ext uri="{BB962C8B-B14F-4D97-AF65-F5344CB8AC3E}">
        <p14:creationId xmlns:p14="http://schemas.microsoft.com/office/powerpoint/2010/main" val="3028074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E6C4C1-F017-C361-B79F-C5F5187C6034}"/>
              </a:ext>
            </a:extLst>
          </p:cNvPr>
          <p:cNvSpPr txBox="1">
            <a:spLocks/>
          </p:cNvSpPr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HD4</a:t>
            </a:r>
          </a:p>
          <a:p>
            <a:pPr lvl="1"/>
            <a:r>
              <a:rPr lang="en-US" sz="1200" dirty="0"/>
              <a:t>N-acetyl-cadaverine (from t-test and PLS-DA) and N-</a:t>
            </a:r>
            <a:r>
              <a:rPr lang="en-US" sz="1200" dirty="0" err="1"/>
              <a:t>acetylcitrulline</a:t>
            </a:r>
            <a:r>
              <a:rPr lang="en-US" sz="1200" dirty="0"/>
              <a:t> (from t-test) again</a:t>
            </a:r>
          </a:p>
          <a:p>
            <a:pPr lvl="1"/>
            <a:r>
              <a:rPr lang="en-US" sz="1200" dirty="0"/>
              <a:t>3-hydroxystachydrine (from PLS-DA) again</a:t>
            </a:r>
          </a:p>
          <a:p>
            <a:pPr lvl="1"/>
            <a:r>
              <a:rPr lang="en-US" sz="1200" dirty="0"/>
              <a:t>Acyl carnitine derivatives and glutamine derivatives were also found</a:t>
            </a:r>
          </a:p>
          <a:p>
            <a:r>
              <a:rPr lang="en-US" sz="1200" dirty="0"/>
              <a:t>CLP</a:t>
            </a:r>
          </a:p>
          <a:p>
            <a:pPr lvl="1"/>
            <a:r>
              <a:rPr lang="en-US" sz="1200" dirty="0"/>
              <a:t>TAG again</a:t>
            </a:r>
          </a:p>
        </p:txBody>
      </p:sp>
      <p:pic>
        <p:nvPicPr>
          <p:cNvPr id="17" name="Content Placeholder 16" descr="A screenshot of a graph&#10;&#10;AI-generated content may be incorrect.">
            <a:extLst>
              <a:ext uri="{FF2B5EF4-FFF2-40B4-BE49-F238E27FC236}">
                <a16:creationId xmlns:a16="http://schemas.microsoft.com/office/drawing/2014/main" id="{9D651B32-EB59-0BFA-E7F7-F2F29C7F7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521" y="2272401"/>
            <a:ext cx="10092957" cy="45670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7D5191-5DF0-6B30-A4CA-F7171488E0E5}"/>
              </a:ext>
            </a:extLst>
          </p:cNvPr>
          <p:cNvSpPr txBox="1">
            <a:spLocks/>
          </p:cNvSpPr>
          <p:nvPr/>
        </p:nvSpPr>
        <p:spPr>
          <a:xfrm>
            <a:off x="2181710" y="225386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HD4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A11803-6F51-16D6-CCE2-79A3550AC113}"/>
              </a:ext>
            </a:extLst>
          </p:cNvPr>
          <p:cNvSpPr txBox="1">
            <a:spLocks/>
          </p:cNvSpPr>
          <p:nvPr/>
        </p:nvSpPr>
        <p:spPr>
          <a:xfrm>
            <a:off x="7112716" y="2253866"/>
            <a:ext cx="107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3412204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8FE8-8275-E273-D27E-76E7D137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64B2-0973-E60D-7899-A67C1760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HD4: Serotonin, N-</a:t>
            </a:r>
            <a:r>
              <a:rPr lang="en-US" dirty="0" err="1"/>
              <a:t>acetylcitrulline</a:t>
            </a:r>
            <a:r>
              <a:rPr lang="en-US" dirty="0"/>
              <a:t>, and N-acetyl-cadaverine were consistently found across multiple analyses </a:t>
            </a:r>
          </a:p>
          <a:p>
            <a:r>
              <a:rPr lang="en-US" dirty="0"/>
              <a:t>CLP: TAGs were found across multiple analyses</a:t>
            </a:r>
          </a:p>
          <a:p>
            <a:r>
              <a:rPr lang="en-US" dirty="0"/>
              <a:t>Ontological perspectives</a:t>
            </a:r>
          </a:p>
          <a:p>
            <a:pPr lvl="1"/>
            <a:r>
              <a:rPr lang="en-US" dirty="0"/>
              <a:t>Serotonin: synapse</a:t>
            </a:r>
          </a:p>
          <a:p>
            <a:pPr lvl="1"/>
            <a:r>
              <a:rPr lang="en-US" dirty="0"/>
              <a:t>N-</a:t>
            </a:r>
            <a:r>
              <a:rPr lang="en-US" dirty="0" err="1"/>
              <a:t>acetylcitrulline</a:t>
            </a:r>
            <a:r>
              <a:rPr lang="en-US" dirty="0"/>
              <a:t>: arginine synthesis</a:t>
            </a:r>
          </a:p>
          <a:p>
            <a:pPr lvl="1"/>
            <a:r>
              <a:rPr lang="en-US" dirty="0"/>
              <a:t>N-acetyl-cadaverine: brain GABA (inhibitory neurotransmitter) synthesis</a:t>
            </a:r>
          </a:p>
          <a:p>
            <a:pPr lvl="1"/>
            <a:r>
              <a:rPr lang="en-US" dirty="0"/>
              <a:t>TAGs: related to PE conversion (cell membrane)</a:t>
            </a:r>
          </a:p>
        </p:txBody>
      </p:sp>
    </p:spTree>
    <p:extLst>
      <p:ext uri="{BB962C8B-B14F-4D97-AF65-F5344CB8AC3E}">
        <p14:creationId xmlns:p14="http://schemas.microsoft.com/office/powerpoint/2010/main" val="2708921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B062-66D1-4A49-4C96-FBAF615C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A824-EA2B-5294-3557-4F3E8B5D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statistical power</a:t>
            </a:r>
          </a:p>
          <a:p>
            <a:pPr lvl="1"/>
            <a:r>
              <a:rPr lang="en-US" dirty="0"/>
              <a:t>Small sample size (n = 50)</a:t>
            </a:r>
          </a:p>
        </p:txBody>
      </p:sp>
    </p:spTree>
    <p:extLst>
      <p:ext uri="{BB962C8B-B14F-4D97-AF65-F5344CB8AC3E}">
        <p14:creationId xmlns:p14="http://schemas.microsoft.com/office/powerpoint/2010/main" val="39857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894-EFA5-6018-EEBE-BEE78641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9C495-CC00-CB50-5AF4-585C57CA3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</a:t>
            </a:r>
          </a:p>
          <a:p>
            <a:pPr lvl="1"/>
            <a:r>
              <a:rPr lang="en-US" dirty="0"/>
              <a:t>Professor Rebecca Graff at UCSF</a:t>
            </a:r>
          </a:p>
          <a:p>
            <a:pPr lvl="1"/>
            <a:r>
              <a:rPr lang="en-US" dirty="0"/>
              <a:t>Professor John Witte at Stanford</a:t>
            </a:r>
          </a:p>
          <a:p>
            <a:pPr lvl="1"/>
            <a:r>
              <a:rPr lang="en-US" dirty="0"/>
              <a:t>And also my Chinese “family” :3</a:t>
            </a:r>
          </a:p>
        </p:txBody>
      </p:sp>
    </p:spTree>
    <p:extLst>
      <p:ext uri="{BB962C8B-B14F-4D97-AF65-F5344CB8AC3E}">
        <p14:creationId xmlns:p14="http://schemas.microsoft.com/office/powerpoint/2010/main" val="3674433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14DD-E7B7-8A31-480F-2D9E2DD4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A755-E6D4-254A-93AB-8736BDB8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en-US" sz="2800" dirty="0"/>
              <a:t>Gulati et al., Racial disparities in prostate cancer mortality: a model-based decomposition of contributing factors, </a:t>
            </a:r>
            <a:r>
              <a:rPr lang="en-US" sz="2800" i="1" dirty="0"/>
              <a:t>JNCI Monographs,</a:t>
            </a:r>
            <a:r>
              <a:rPr lang="en-US" sz="2800" dirty="0"/>
              <a:t> Volume 2023, Issue 62, November 2023, Pages 212–218. </a:t>
            </a:r>
            <a:r>
              <a:rPr lang="en-US" sz="2800" dirty="0" err="1"/>
              <a:t>doi</a:t>
            </a:r>
            <a:r>
              <a:rPr lang="en-US" sz="2800" dirty="0"/>
              <a:t>: 10.1093/jncimonographs/lgad018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sz="2800" dirty="0" err="1"/>
              <a:t>Berchuck</a:t>
            </a:r>
            <a:r>
              <a:rPr lang="en-US" sz="2800" dirty="0"/>
              <a:t> et al. The Prostate Cancer Androgen Receptor </a:t>
            </a:r>
            <a:r>
              <a:rPr lang="en-US" sz="2800" dirty="0" err="1"/>
              <a:t>Cistrome</a:t>
            </a:r>
            <a:r>
              <a:rPr lang="en-US" sz="2800" dirty="0"/>
              <a:t> in African American Men Associates with Upregulation of Lipid Metabolism and Immune Response. </a:t>
            </a:r>
            <a:r>
              <a:rPr lang="en-US" sz="2800" i="1" dirty="0"/>
              <a:t>Cancer Res. </a:t>
            </a:r>
            <a:r>
              <a:rPr lang="en-US" sz="2800" dirty="0"/>
              <a:t>2022;82(16):2848-2859. doi:10.1158/0008-5472.CAN-21-3552</a:t>
            </a:r>
          </a:p>
          <a:p>
            <a:pPr marL="0" indent="0">
              <a:buNone/>
            </a:pPr>
            <a:r>
              <a:rPr lang="en-US" sz="2800" dirty="0"/>
              <a:t>[3] </a:t>
            </a:r>
            <a:r>
              <a:rPr lang="en-US" sz="2800" dirty="0" err="1"/>
              <a:t>Trock</a:t>
            </a:r>
            <a:r>
              <a:rPr lang="en-US" sz="2800" dirty="0"/>
              <a:t> et al. Mp45-11 metabolomics of black-white differences in risk of prostate cancer biochemical recurrence. </a:t>
            </a:r>
            <a:r>
              <a:rPr lang="en-US" sz="2800" i="1" dirty="0"/>
              <a:t>J Urol. </a:t>
            </a:r>
            <a:r>
              <a:rPr lang="en-US" sz="2800" dirty="0"/>
              <a:t>2022;207(Supplement 5):e766. doi:10.1097/JU.0000000000002611.11</a:t>
            </a:r>
          </a:p>
          <a:p>
            <a:pPr marL="0" indent="0">
              <a:buNone/>
            </a:pPr>
            <a:r>
              <a:rPr lang="en-US" dirty="0"/>
              <a:t>[4]  </a:t>
            </a:r>
            <a:r>
              <a:rPr lang="en-US" sz="2800" dirty="0"/>
              <a:t>Zheng et al. Distinct Metabolic Signatures of Hormone-Sensitive and Castration-Resistant Prostate Cancer Revealed by a1 H NMR-Based Metabolomics of Biopsy Tissue. </a:t>
            </a:r>
            <a:r>
              <a:rPr lang="en-US" sz="2800" i="1" dirty="0"/>
              <a:t>J Proteome Res</a:t>
            </a:r>
            <a:r>
              <a:rPr lang="en-US" sz="2800" dirty="0"/>
              <a:t>. 2020;19(9):3741-3749. doi:10.1021/acs.jproteome.0c00282</a:t>
            </a:r>
          </a:p>
        </p:txBody>
      </p:sp>
    </p:spTree>
    <p:extLst>
      <p:ext uri="{BB962C8B-B14F-4D97-AF65-F5344CB8AC3E}">
        <p14:creationId xmlns:p14="http://schemas.microsoft.com/office/powerpoint/2010/main" val="2162028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BA70-8D58-796E-1A0B-25DE0017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2B0B6-F2BC-E1F5-6A32-EBB7AFA18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[5] Lin et al. A distinct plasma lipid signature associated with poor prognosis in castration‐resistant prostate cancer. </a:t>
            </a:r>
            <a:r>
              <a:rPr lang="en-US" sz="2800" i="1" dirty="0"/>
              <a:t>Int J Cancer. </a:t>
            </a:r>
            <a:r>
              <a:rPr lang="en-US" sz="2800" dirty="0"/>
              <a:t>2017;141(10):2112-2120. doi:10.1002/ijc.30903</a:t>
            </a:r>
          </a:p>
          <a:p>
            <a:pPr marL="0" indent="0">
              <a:buNone/>
            </a:pPr>
            <a:r>
              <a:rPr lang="en-US" sz="2800" dirty="0"/>
              <a:t>[6] Lin et al. Aberrations in circulating ceramide levels are associated with poor clinical outcomes across </a:t>
            </a:r>
            <a:r>
              <a:rPr lang="en-US" sz="2800" dirty="0" err="1"/>
              <a:t>localised</a:t>
            </a:r>
            <a:r>
              <a:rPr lang="en-US" sz="2800" dirty="0"/>
              <a:t> and metastatic prostate cancer. </a:t>
            </a:r>
            <a:r>
              <a:rPr lang="en-US" sz="2800" i="1" dirty="0"/>
              <a:t>Prostate Cancer Prostatic Dis</a:t>
            </a:r>
            <a:r>
              <a:rPr lang="en-US" sz="2800" dirty="0"/>
              <a:t>. 2021;24(3):860-870. doi:10.1038/s41391-021-00338-z</a:t>
            </a:r>
          </a:p>
          <a:p>
            <a:pPr marL="0" indent="0">
              <a:buNone/>
            </a:pPr>
            <a:r>
              <a:rPr lang="en-US" sz="2800" dirty="0"/>
              <a:t>[7] Lin et al. Overcoming enzalutamide resistance in metastatic prostate cancer by targeting sphingosine kinase. </a:t>
            </a:r>
            <a:r>
              <a:rPr lang="en-US" sz="2800" i="1" dirty="0" err="1"/>
              <a:t>eBioMedicine</a:t>
            </a:r>
            <a:r>
              <a:rPr lang="en-US" sz="2800" i="1" dirty="0"/>
              <a:t>.</a:t>
            </a:r>
            <a:r>
              <a:rPr lang="en-US" sz="2800" dirty="0"/>
              <a:t> 2021;72:103625. doi:10.1016/j.ebiom.2021.103625</a:t>
            </a:r>
          </a:p>
          <a:p>
            <a:pPr marL="0" indent="0">
              <a:buNone/>
            </a:pPr>
            <a:r>
              <a:rPr lang="en-US" sz="2800" dirty="0"/>
              <a:t>[8] Lin et al. Relationship between Circulating Lipids and Cytokines in Metastatic Castration-Resistant Prostate Cancer. </a:t>
            </a:r>
            <a:r>
              <a:rPr lang="en-US" sz="2800" i="1" dirty="0"/>
              <a:t>Cancers. </a:t>
            </a:r>
            <a:r>
              <a:rPr lang="en-US" sz="2800" dirty="0"/>
              <a:t>2021;13(19):4964. doi:10.3390/cancers13194964</a:t>
            </a:r>
          </a:p>
        </p:txBody>
      </p:sp>
    </p:spTree>
    <p:extLst>
      <p:ext uri="{BB962C8B-B14F-4D97-AF65-F5344CB8AC3E}">
        <p14:creationId xmlns:p14="http://schemas.microsoft.com/office/powerpoint/2010/main" val="1040978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BA4E-8ABA-3179-4635-F5CE25A0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3031-A112-D1F1-5D5E-650DD89C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[9] Mak et al. Combined impact of lipidomic and genetic aberrations on clinical outcomes in metastatic castration-resistant prostate cancer. </a:t>
            </a:r>
            <a:r>
              <a:rPr lang="en-US" sz="2800" i="1" dirty="0"/>
              <a:t>BMC Med</a:t>
            </a:r>
            <a:r>
              <a:rPr lang="en-US" sz="2800" dirty="0"/>
              <a:t>. 2022;20(1):112. doi:10.1186/s12916-022-02298-0</a:t>
            </a:r>
          </a:p>
          <a:p>
            <a:pPr marL="0" indent="0">
              <a:buNone/>
            </a:pPr>
            <a:r>
              <a:rPr lang="en-US" sz="2800" dirty="0"/>
              <a:t>[10] Mak et al. Modulation of Plasma Lipidomic Profiles in Metastatic Castration-Resistant Prostate Cancer by Simvastatin. </a:t>
            </a:r>
            <a:r>
              <a:rPr lang="en-US" sz="2800" i="1" dirty="0"/>
              <a:t>Cancers.</a:t>
            </a:r>
            <a:r>
              <a:rPr lang="en-US" sz="2800" dirty="0"/>
              <a:t> 2022;14(19):4792. doi:10.3390/cancers14194792</a:t>
            </a:r>
          </a:p>
          <a:p>
            <a:pPr marL="0" indent="0">
              <a:buNone/>
            </a:pPr>
            <a:r>
              <a:rPr lang="en-US" sz="2800" dirty="0"/>
              <a:t>[11] Scheinberg et al. </a:t>
            </a:r>
            <a:r>
              <a:rPr lang="en-US" sz="2800" dirty="0" err="1"/>
              <a:t>PCPro</a:t>
            </a:r>
            <a:r>
              <a:rPr lang="en-US" sz="2800" dirty="0"/>
              <a:t>: a clinically accessible, circulating lipid biomarker signature for poor-prognosis metastatic prostate cancer. </a:t>
            </a:r>
            <a:r>
              <a:rPr lang="en-US" sz="2800" i="1" dirty="0"/>
              <a:t>Prostate Cancer Prostatic Dis.</a:t>
            </a:r>
            <a:r>
              <a:rPr lang="en-US" sz="2800" dirty="0"/>
              <a:t> 2024;27(1):136-143. doi:10.1038/s41391-023-00666-2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5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96BB-DD0D-0FB6-5C1D-84A56E57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6380F-95AA-C1A1-D328-FAA72A97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4328"/>
            <a:ext cx="10515600" cy="1890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89C256-0787-49E7-B437-DF91DE7F4457}"/>
              </a:ext>
            </a:extLst>
          </p:cNvPr>
          <p:cNvSpPr/>
          <p:nvPr/>
        </p:nvSpPr>
        <p:spPr>
          <a:xfrm>
            <a:off x="2046514" y="2878818"/>
            <a:ext cx="7315200" cy="729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188.7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4FFC3-9C6A-11BC-21A5-4F4B0F55223D}"/>
              </a:ext>
            </a:extLst>
          </p:cNvPr>
          <p:cNvSpPr/>
          <p:nvPr/>
        </p:nvSpPr>
        <p:spPr>
          <a:xfrm>
            <a:off x="2046514" y="3905249"/>
            <a:ext cx="4455886" cy="729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114.9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82E1A8-D98C-9A21-D0E6-2AD87FD1CEB7}"/>
              </a:ext>
            </a:extLst>
          </p:cNvPr>
          <p:cNvSpPr txBox="1">
            <a:spLocks/>
          </p:cNvSpPr>
          <p:nvPr/>
        </p:nvSpPr>
        <p:spPr>
          <a:xfrm>
            <a:off x="838200" y="1300615"/>
            <a:ext cx="3561678" cy="39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Per 100,000 persons (2017–2021, Age-Adjusted)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35DF3-731D-4276-AF9F-66A18A6C5C0C}"/>
              </a:ext>
            </a:extLst>
          </p:cNvPr>
          <p:cNvSpPr/>
          <p:nvPr/>
        </p:nvSpPr>
        <p:spPr>
          <a:xfrm>
            <a:off x="9940434" y="3146496"/>
            <a:ext cx="1846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1.64x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158AB-ED83-9625-2DC2-BA3A1F2A736B}"/>
              </a:ext>
            </a:extLst>
          </p:cNvPr>
          <p:cNvSpPr txBox="1"/>
          <p:nvPr/>
        </p:nvSpPr>
        <p:spPr>
          <a:xfrm>
            <a:off x="0" y="6550223"/>
            <a:ext cx="10697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National Cancer Institute (https://</a:t>
            </a:r>
            <a:r>
              <a:rPr lang="en-US" sz="1400" dirty="0" err="1"/>
              <a:t>seer.cancer.gov</a:t>
            </a:r>
            <a:r>
              <a:rPr lang="en-US" sz="1400" dirty="0"/>
              <a:t>/</a:t>
            </a:r>
            <a:r>
              <a:rPr lang="en-US" sz="1400" dirty="0" err="1"/>
              <a:t>statfacts</a:t>
            </a:r>
            <a:r>
              <a:rPr lang="en-US" sz="1400" dirty="0"/>
              <a:t>/html/</a:t>
            </a:r>
            <a:r>
              <a:rPr lang="en-US" sz="1400" dirty="0" err="1"/>
              <a:t>prost.html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740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08634-0C66-1034-D775-0B42DF291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9E2B-1A38-2BE3-EAFB-52CFE7D5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Death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0807-C620-B434-EFEB-38ADBAC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4328"/>
            <a:ext cx="10515600" cy="1890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4A0B8-A45D-9EE6-B8F4-0459028CAD54}"/>
              </a:ext>
            </a:extLst>
          </p:cNvPr>
          <p:cNvSpPr/>
          <p:nvPr/>
        </p:nvSpPr>
        <p:spPr>
          <a:xfrm>
            <a:off x="2046514" y="2878818"/>
            <a:ext cx="3657600" cy="729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37.2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D680B0-6DA5-F2E3-7773-C221B785E4CC}"/>
              </a:ext>
            </a:extLst>
          </p:cNvPr>
          <p:cNvSpPr/>
          <p:nvPr/>
        </p:nvSpPr>
        <p:spPr>
          <a:xfrm>
            <a:off x="2046514" y="3905249"/>
            <a:ext cx="1741715" cy="72934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ysClr val="windowText" lastClr="000000"/>
                </a:solidFill>
              </a:rPr>
              <a:t>18.1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7066F-0853-E019-19AA-DA4AB00D5390}"/>
              </a:ext>
            </a:extLst>
          </p:cNvPr>
          <p:cNvSpPr/>
          <p:nvPr/>
        </p:nvSpPr>
        <p:spPr>
          <a:xfrm>
            <a:off x="6502364" y="3243489"/>
            <a:ext cx="1846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2.06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FF10D-6163-668D-9B6C-980822AF796A}"/>
              </a:ext>
            </a:extLst>
          </p:cNvPr>
          <p:cNvSpPr txBox="1"/>
          <p:nvPr/>
        </p:nvSpPr>
        <p:spPr>
          <a:xfrm>
            <a:off x="-4763" y="6550223"/>
            <a:ext cx="10697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National Cancer Institute (https://</a:t>
            </a:r>
            <a:r>
              <a:rPr lang="en-US" sz="1400" dirty="0" err="1"/>
              <a:t>seer.cancer.gov</a:t>
            </a:r>
            <a:r>
              <a:rPr lang="en-US" sz="1400" dirty="0"/>
              <a:t>/</a:t>
            </a:r>
            <a:r>
              <a:rPr lang="en-US" sz="1400" dirty="0" err="1"/>
              <a:t>statfacts</a:t>
            </a:r>
            <a:r>
              <a:rPr lang="en-US" sz="1400" dirty="0"/>
              <a:t>/html/</a:t>
            </a:r>
            <a:r>
              <a:rPr lang="en-US" sz="1400" dirty="0" err="1"/>
              <a:t>prost.html</a:t>
            </a:r>
            <a:r>
              <a:rPr lang="en-US" sz="140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38A5D4-65DA-83FA-02AE-4A1DBA192630}"/>
              </a:ext>
            </a:extLst>
          </p:cNvPr>
          <p:cNvSpPr txBox="1">
            <a:spLocks/>
          </p:cNvSpPr>
          <p:nvPr/>
        </p:nvSpPr>
        <p:spPr>
          <a:xfrm>
            <a:off x="838200" y="1300615"/>
            <a:ext cx="3429000" cy="390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Per 100,000 persons (2017–2021, Age-Adjusted)</a:t>
            </a:r>
          </a:p>
        </p:txBody>
      </p:sp>
    </p:spTree>
    <p:extLst>
      <p:ext uri="{BB962C8B-B14F-4D97-AF65-F5344CB8AC3E}">
        <p14:creationId xmlns:p14="http://schemas.microsoft.com/office/powerpoint/2010/main" val="215432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2BCCB-8B11-939E-379E-44A8DBAA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Previous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9862C-D54B-F6F3-C98A-94CDD4F5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Among Black men</a:t>
            </a:r>
          </a:p>
          <a:p>
            <a:pPr lvl="1"/>
            <a:r>
              <a:rPr lang="en-US" sz="2000" dirty="0"/>
              <a:t>Upregulated lipid metabolism in </a:t>
            </a:r>
            <a:r>
              <a:rPr lang="en-US" sz="2000" u="sng" dirty="0"/>
              <a:t>prostatectomy specimens</a:t>
            </a:r>
            <a:r>
              <a:rPr lang="en-US" sz="2000" dirty="0"/>
              <a:t> [2]</a:t>
            </a:r>
          </a:p>
          <a:p>
            <a:pPr lvl="1"/>
            <a:r>
              <a:rPr lang="en-US" sz="2000" dirty="0"/>
              <a:t>Acyl carnitines and sphingolipid enrichment in </a:t>
            </a:r>
            <a:r>
              <a:rPr lang="en-US" sz="2000" u="sng" dirty="0"/>
              <a:t>prostatic fluid</a:t>
            </a:r>
            <a:r>
              <a:rPr lang="en-US" sz="2000" dirty="0"/>
              <a:t> [3]</a:t>
            </a:r>
          </a:p>
          <a:p>
            <a:r>
              <a:rPr lang="en-US" sz="2400" dirty="0"/>
              <a:t>Few studies used blood samples</a:t>
            </a:r>
          </a:p>
          <a:p>
            <a:pPr lvl="1"/>
            <a:r>
              <a:rPr lang="en-US" sz="2000" dirty="0"/>
              <a:t>White-dominant populations [4-7]  || prostate cancer vs. prostate cancer-free [8]</a:t>
            </a:r>
          </a:p>
          <a:p>
            <a:pPr lvl="1"/>
            <a:r>
              <a:rPr lang="en-US" sz="2000" dirty="0"/>
              <a:t>None on Black–White differences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5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85458-A6E5-2415-3F5A-1D94B57DF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ED6E3C-8918-DC5C-8204-9557A8F35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7D41CE-E802-1FE8-A2E8-4AA8A6B0A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0F1C9C-BB42-9BF1-5D19-265281E8C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B516B8-56B4-8AA9-C1C1-1078350D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CAC48DC-FB6A-A7A1-394F-3512F0CA8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CBA89EE-7627-E1A7-96AA-CE5A80FA8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3F12D-85B2-B4F2-CA85-C004F68EE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5606-C770-1B0D-76B7-7A6D00BC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Introduce a pilot study that bridges the gap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BB9E8-276D-6E2E-F9FE-63C44BFEF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15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D6D08-923A-88C1-D9EB-2E1EECDC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0E04-3007-41CB-E50F-DF7311A0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What is the difference in blood-based metabolomic profiles between Black and White men with metastatic hormone-sensitive prostate cancer (</a:t>
            </a:r>
            <a:r>
              <a:rPr lang="en-US" sz="2400" dirty="0" err="1"/>
              <a:t>mHSPC</a:t>
            </a:r>
            <a:r>
              <a:rPr lang="en-US" sz="2400" dirty="0"/>
              <a:t>) in the United States?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DB0A-1981-59C4-5317-187AB0D5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PICO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53F2-090B-678D-B73B-9AB3FE1C0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P: </a:t>
            </a:r>
            <a:r>
              <a:rPr lang="en-US" sz="2000" b="0" i="0" u="none" strike="noStrike" dirty="0">
                <a:effectLst/>
              </a:rPr>
              <a:t>34 men (17 Black, 17 White) with </a:t>
            </a:r>
            <a:r>
              <a:rPr lang="en-US" sz="2000" b="0" i="0" u="none" strike="noStrike" dirty="0" err="1">
                <a:effectLst/>
              </a:rPr>
              <a:t>mHSPC</a:t>
            </a:r>
            <a:r>
              <a:rPr lang="en-US" sz="2000" b="0" i="0" u="none" strike="noStrike" dirty="0">
                <a:effectLst/>
              </a:rPr>
              <a:t> enrolled from the International Registry for Men with Advanced Prostate Cancer</a:t>
            </a:r>
            <a:endParaRPr lang="en-US" sz="2000" dirty="0"/>
          </a:p>
          <a:p>
            <a:r>
              <a:rPr lang="en-US" sz="2000" dirty="0"/>
              <a:t>I: Black Race</a:t>
            </a:r>
          </a:p>
          <a:p>
            <a:r>
              <a:rPr lang="en-US" sz="2000" dirty="0"/>
              <a:t>C: </a:t>
            </a:r>
            <a:r>
              <a:rPr lang="en-US" sz="2000" b="0" i="0" u="none" strike="noStrike" dirty="0">
                <a:effectLst/>
              </a:rPr>
              <a:t>White Race</a:t>
            </a:r>
            <a:endParaRPr lang="en-US" sz="2000" b="0" u="none" strike="noStrike" dirty="0">
              <a:effectLst/>
            </a:endParaRPr>
          </a:p>
          <a:p>
            <a:r>
              <a:rPr lang="en-US" sz="2000" dirty="0"/>
              <a:t>O: Metabolomic profile from blood plasma</a:t>
            </a:r>
          </a:p>
        </p:txBody>
      </p:sp>
    </p:spTree>
    <p:extLst>
      <p:ext uri="{BB962C8B-B14F-4D97-AF65-F5344CB8AC3E}">
        <p14:creationId xmlns:p14="http://schemas.microsoft.com/office/powerpoint/2010/main" val="67463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E02A3-8820-8449-1E22-CBBDA8D6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“Table 1”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CEDCA3-88B0-6E44-C376-AFBF22A6B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032981"/>
              </p:ext>
            </p:extLst>
          </p:nvPr>
        </p:nvGraphicFramePr>
        <p:xfrm>
          <a:off x="838200" y="2074286"/>
          <a:ext cx="10515600" cy="4061486"/>
        </p:xfrm>
        <a:graphic>
          <a:graphicData uri="http://schemas.openxmlformats.org/drawingml/2006/table">
            <a:tbl>
              <a:tblPr firstRow="1" firstCol="1" bandRow="1"/>
              <a:tblGrid>
                <a:gridCol w="3053084">
                  <a:extLst>
                    <a:ext uri="{9D8B030D-6E8A-4147-A177-3AD203B41FA5}">
                      <a16:colId xmlns:a16="http://schemas.microsoft.com/office/drawing/2014/main" val="955796540"/>
                    </a:ext>
                  </a:extLst>
                </a:gridCol>
                <a:gridCol w="2166217">
                  <a:extLst>
                    <a:ext uri="{9D8B030D-6E8A-4147-A177-3AD203B41FA5}">
                      <a16:colId xmlns:a16="http://schemas.microsoft.com/office/drawing/2014/main" val="1411558703"/>
                    </a:ext>
                  </a:extLst>
                </a:gridCol>
                <a:gridCol w="2174843">
                  <a:extLst>
                    <a:ext uri="{9D8B030D-6E8A-4147-A177-3AD203B41FA5}">
                      <a16:colId xmlns:a16="http://schemas.microsoft.com/office/drawing/2014/main" val="2066280961"/>
                    </a:ext>
                  </a:extLst>
                </a:gridCol>
                <a:gridCol w="3121456">
                  <a:extLst>
                    <a:ext uri="{9D8B030D-6E8A-4147-A177-3AD203B41FA5}">
                      <a16:colId xmlns:a16="http://schemas.microsoft.com/office/drawing/2014/main" val="487677419"/>
                    </a:ext>
                  </a:extLst>
                </a:gridCol>
              </a:tblGrid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Overall (n = 34) 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2100" b="0" i="0" u="none" strike="noStrike" kern="100" dirty="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 (n = 17)  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White (n = 17)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791792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Age at Enrollment (n, %)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595360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50 – 59 years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 (23.4)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(29.4)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(17.6) 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256517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60 – 69 years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 (47.1)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(41.2)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(52.9)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971126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70 – 79 years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 (29.4)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(29.4)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(29.4)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697189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53339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Body Mass Index (n, %)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931939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&lt; 25 kg/m</a:t>
                      </a:r>
                      <a:r>
                        <a:rPr lang="en-US" sz="2100" b="0" i="0" u="none" strike="noStrike" kern="100" baseline="30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 (26.5)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(23.5)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(29.4)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431829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25 - &lt; </a:t>
                      </a:r>
                      <a:r>
                        <a:rPr lang="en-US" sz="2100" b="0" i="0" u="none" strike="noStrike" kern="100"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 </a:t>
                      </a: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kg/m</a:t>
                      </a:r>
                      <a:r>
                        <a:rPr lang="en-US" sz="2100" b="0" i="0" u="none" strike="noStrike" kern="100" baseline="30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11 (32.4)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 (23.5)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(41.2)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852541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≥  30 kg/m</a:t>
                      </a:r>
                      <a:r>
                        <a:rPr lang="en-US" sz="2100" b="0" i="0" u="none" strike="noStrike" kern="100" baseline="300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 (35.2)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7 (41.2)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 (29.4)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163169"/>
                  </a:ext>
                </a:extLst>
              </a:tr>
              <a:tr h="369226"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Not Available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(5.8)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 (11.8)</a:t>
                      </a:r>
                      <a:endParaRPr lang="en-US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buNone/>
                      </a:pPr>
                      <a:r>
                        <a:rPr lang="en-US" sz="21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Times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</a:t>
                      </a:r>
                      <a:endParaRPr lang="en-US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6451" marR="116451" marT="16174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096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1350</Words>
  <Application>Microsoft Macintosh PowerPoint</Application>
  <PresentationFormat>Widescreen</PresentationFormat>
  <Paragraphs>207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-webkit-standard</vt:lpstr>
      <vt:lpstr>Times</vt:lpstr>
      <vt:lpstr>Aptos</vt:lpstr>
      <vt:lpstr>Aptos Display</vt:lpstr>
      <vt:lpstr>Arial</vt:lpstr>
      <vt:lpstr>Calibri</vt:lpstr>
      <vt:lpstr>Office Theme</vt:lpstr>
      <vt:lpstr>Metabolomic Differences Between Black and White Men with Metastatic Prostate Cancer</vt:lpstr>
      <vt:lpstr>PowerPoint Presentation</vt:lpstr>
      <vt:lpstr>Incidence Rate</vt:lpstr>
      <vt:lpstr>Death Rate</vt:lpstr>
      <vt:lpstr>Previous Evidence</vt:lpstr>
      <vt:lpstr>Aim</vt:lpstr>
      <vt:lpstr>Research Question</vt:lpstr>
      <vt:lpstr>PICO</vt:lpstr>
      <vt:lpstr>“Table 1”</vt:lpstr>
      <vt:lpstr>Two Panels (Part I)</vt:lpstr>
      <vt:lpstr>Two Panels (Part 2)</vt:lpstr>
      <vt:lpstr>Statistical Analyses</vt:lpstr>
      <vt:lpstr>Motivation</vt:lpstr>
      <vt:lpstr>Welch’s T-Test</vt:lpstr>
      <vt:lpstr>T-Test Results</vt:lpstr>
      <vt:lpstr>PCA</vt:lpstr>
      <vt:lpstr>Top 15 Compounds with Highest Loading</vt:lpstr>
      <vt:lpstr>PLS-DA</vt:lpstr>
      <vt:lpstr>VIP Scores</vt:lpstr>
      <vt:lpstr>PowerPoint Presentation</vt:lpstr>
      <vt:lpstr>Random Forest (RF)</vt:lpstr>
      <vt:lpstr>MDA Scores</vt:lpstr>
      <vt:lpstr>PowerPoint Presentation</vt:lpstr>
      <vt:lpstr>Conclusion</vt:lpstr>
      <vt:lpstr>Limitations</vt:lpstr>
      <vt:lpstr>Thank you all!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Guo</dc:creator>
  <cp:lastModifiedBy>James Guo</cp:lastModifiedBy>
  <cp:revision>82</cp:revision>
  <dcterms:created xsi:type="dcterms:W3CDTF">2025-04-04T22:16:09Z</dcterms:created>
  <dcterms:modified xsi:type="dcterms:W3CDTF">2025-04-15T07:50:44Z</dcterms:modified>
</cp:coreProperties>
</file>