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28" r:id="rId2"/>
    <p:sldId id="331" r:id="rId3"/>
    <p:sldId id="332" r:id="rId4"/>
    <p:sldId id="333" r:id="rId5"/>
    <p:sldId id="334" r:id="rId6"/>
    <p:sldId id="335" r:id="rId7"/>
    <p:sldId id="343" r:id="rId8"/>
    <p:sldId id="337" r:id="rId9"/>
    <p:sldId id="336" r:id="rId10"/>
    <p:sldId id="338" r:id="rId11"/>
    <p:sldId id="341" r:id="rId12"/>
    <p:sldId id="340" r:id="rId13"/>
    <p:sldId id="342" r:id="rId14"/>
    <p:sldId id="344" r:id="rId15"/>
    <p:sldId id="34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A51417"/>
    <a:srgbClr val="6C7373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5358"/>
  </p:normalViewPr>
  <p:slideViewPr>
    <p:cSldViewPr snapToGrid="0">
      <p:cViewPr varScale="1">
        <p:scale>
          <a:sx n="119" d="100"/>
          <a:sy n="119" d="100"/>
        </p:scale>
        <p:origin x="3264" y="184"/>
      </p:cViewPr>
      <p:guideLst>
        <p:guide orient="horz" pos="21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Firmware definition: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“Permanent (?!) software programmed into a read-only memory.”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-</a:t>
            </a:r>
            <a:r>
              <a:rPr lang="en-US" sz="1200" dirty="0"/>
              <a:t>Oxford Languages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Better: Software that controls the low-level control and integrates with the device’s hardware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Taint analysis can be implemented and enabled within programming languages as well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PERL?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on a real firmware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Both big and small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Keywords aren’t referenced in </a:t>
            </a:r>
            <a:r>
              <a:rPr lang="en-US" dirty="0" err="1"/>
              <a:t>check_fw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Control-flow still allows analysis since it is a small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Remind that control-flow finds paths from 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Bof</a:t>
            </a:r>
            <a:r>
              <a:rPr lang="en-US" dirty="0"/>
              <a:t> and </a:t>
            </a:r>
            <a:r>
              <a:rPr lang="en-US" dirty="0" err="1"/>
              <a:t>cmdi</a:t>
            </a:r>
            <a:r>
              <a:rPr lang="en-US" dirty="0"/>
              <a:t> start at the location of the referenced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comparing apples to apples, the </a:t>
            </a:r>
            <a:r>
              <a:rPr lang="en-US" dirty="0" err="1"/>
              <a:t>bbm</a:t>
            </a:r>
            <a:r>
              <a:rPr lang="en-US" dirty="0"/>
              <a:t> taint engine is often faster and can find additional paths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combined BBM is faster for HTTPD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adds new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SaTC</a:t>
            </a:r>
            <a:r>
              <a:rPr lang="en-US" dirty="0"/>
              <a:t> IPC also uses multiple 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to combine these scripts in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Uncertainty in </a:t>
            </a:r>
            <a:r>
              <a:rPr lang="en-US" dirty="0" err="1"/>
              <a:t>reveng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Reason for symbolic execution and ANGR?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PCODE from RLS?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Crypto had lots of false positives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Would work much better in reverse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Benchmarks were hard to come by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Settled for examples to test and manual verification of paths through </a:t>
            </a:r>
            <a:r>
              <a:rPr lang="en-US" dirty="0" err="1"/>
              <a:t>Ghidra</a:t>
            </a:r>
            <a:r>
              <a:rPr lang="en-US" dirty="0"/>
              <a:t>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0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Binja</a:t>
            </a:r>
            <a:r>
              <a:rPr lang="en-US" dirty="0"/>
              <a:t> competing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RLS took advantage of </a:t>
            </a:r>
            <a:r>
              <a:rPr lang="en-US" dirty="0" err="1"/>
              <a:t>Ghidra</a:t>
            </a:r>
            <a:r>
              <a:rPr lang="en-US" dirty="0"/>
              <a:t> being released to illustrate its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FirmXRay</a:t>
            </a:r>
            <a:r>
              <a:rPr lang="en-US" dirty="0"/>
              <a:t> worked on bare-metal firmware with </a:t>
            </a:r>
            <a:r>
              <a:rPr lang="en-US" dirty="0" err="1"/>
              <a:t>Ghidra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RFC outlines update process to be standardized to up IoT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SaTC</a:t>
            </a:r>
            <a:r>
              <a:rPr lang="en-US" dirty="0"/>
              <a:t> is our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Karonte</a:t>
            </a:r>
            <a:r>
              <a:rPr lang="en-US" dirty="0"/>
              <a:t> is a taint engine tool used by </a:t>
            </a:r>
            <a:r>
              <a:rPr lang="en-US" dirty="0" err="1"/>
              <a:t>SaTC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ANGR based, symbolic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 a deep dive on this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shared keywords with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and expanded </a:t>
            </a:r>
            <a:r>
              <a:rPr lang="en-US" dirty="0" err="1"/>
              <a:t>Ghidra</a:t>
            </a:r>
            <a:r>
              <a:rPr lang="en-US" dirty="0"/>
              <a:t> functionality on </a:t>
            </a:r>
            <a:r>
              <a:rPr lang="en-US" dirty="0" err="1"/>
              <a:t>SaTC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a graphing and visualization module, but requires more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need to look at every instruction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just need to know where the program might offer multiple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Doesn’t explore every function, only those in the control-flow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Follows from </a:t>
            </a:r>
            <a:r>
              <a:rPr lang="en-US" dirty="0" err="1"/>
              <a:t>bbm</a:t>
            </a:r>
            <a:r>
              <a:rPr lang="en-US" dirty="0"/>
              <a:t>, since simple to call </a:t>
            </a:r>
            <a:r>
              <a:rPr lang="en-US" dirty="0" err="1"/>
              <a:t>getDestinationblocks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explore deeper than the instruction method, finds more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SaTC</a:t>
            </a:r>
            <a:r>
              <a:rPr lang="en-US" dirty="0"/>
              <a:t> ran multiple scripts which slowed down the overall tool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Especially since they were instruction-level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Control-flow can be helpful in finding all paths, identifying issues in the update process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Ghidra</a:t>
            </a:r>
            <a:r>
              <a:rPr lang="en-US" dirty="0"/>
              <a:t> </a:t>
            </a:r>
            <a:r>
              <a:rPr lang="en-US" dirty="0" err="1"/>
              <a:t>decompiler</a:t>
            </a:r>
            <a:r>
              <a:rPr lang="en-US" dirty="0"/>
              <a:t> needs to function with your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BRIEF mention of M1 chip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the main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 ties into work done in other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Emphasize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Main.py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Taint_config.py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Ghidra_analysis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bof</a:t>
            </a:r>
            <a:r>
              <a:rPr lang="en-US" dirty="0"/>
              <a:t> script to point out points we talked about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Bbm</a:t>
            </a:r>
            <a:r>
              <a:rPr lang="en-US" dirty="0"/>
              <a:t> 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Simple binaries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detection of all 3 main vulns and a multi-binary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Emphasize the timing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on a real-world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80D64-6F43-4C4D-BE6A-3F3482AA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74" r:id="rId5"/>
    <p:sldLayoutId id="2147483675" r:id="rId6"/>
    <p:sldLayoutId id="2147483652" r:id="rId7"/>
    <p:sldLayoutId id="2147483653" r:id="rId8"/>
    <p:sldLayoutId id="2147483654" r:id="rId9"/>
    <p:sldLayoutId id="2147483670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46" y="2032079"/>
            <a:ext cx="4740340" cy="1217083"/>
          </a:xfrm>
        </p:spPr>
        <p:txBody>
          <a:bodyPr/>
          <a:lstStyle/>
          <a:p>
            <a:r>
              <a:rPr lang="en-US" dirty="0"/>
              <a:t>Static Taint Analysis with </a:t>
            </a:r>
            <a:r>
              <a:rPr lang="en-US" dirty="0" err="1"/>
              <a:t>Ghidra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46" y="3929285"/>
            <a:ext cx="4987877" cy="844937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Project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Jacob Gilhaus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Dr. Ning Zhang</a:t>
            </a:r>
          </a:p>
        </p:txBody>
      </p:sp>
    </p:spTree>
    <p:extLst>
      <p:ext uri="{BB962C8B-B14F-4D97-AF65-F5344CB8AC3E}">
        <p14:creationId xmlns:p14="http://schemas.microsoft.com/office/powerpoint/2010/main" val="10865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CE076-7082-2C27-075D-68C4EE00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independent, control-flow capable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primary 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Multi-binary compatible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input from a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68154-2D42-504A-2C48-B12E75B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Generality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6201-E73F-FB19-B794-8FD4133C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66" y="3117178"/>
            <a:ext cx="7370956" cy="3443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2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A3BF9-B6B9-D313-A48C-AF467EA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on VMware with shared folder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necessary JDK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CMDI, but in a new framework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 checks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control-flow from main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identify cryptographic library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paths can still be deep, but much clearer in this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47121-1B7A-97BB-A6AF-65DD4428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84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D596F-0476-7478-B4AF-211E334C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Netgear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R6200v2 Timing example (seconds and paths to sink)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Binaries: httpd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check_fw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B4D2ED-8258-5966-3F13-8D1FF493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AB020B-9584-8040-BADA-CD6C319F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39898"/>
              </p:ext>
            </p:extLst>
          </p:nvPr>
        </p:nvGraphicFramePr>
        <p:xfrm>
          <a:off x="604880" y="3309504"/>
          <a:ext cx="7899107" cy="144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44">
                  <a:extLst>
                    <a:ext uri="{9D8B030D-6E8A-4147-A177-3AD203B41FA5}">
                      <a16:colId xmlns:a16="http://schemas.microsoft.com/office/drawing/2014/main" val="3954635373"/>
                    </a:ext>
                  </a:extLst>
                </a:gridCol>
                <a:gridCol w="1956098">
                  <a:extLst>
                    <a:ext uri="{9D8B030D-6E8A-4147-A177-3AD203B41FA5}">
                      <a16:colId xmlns:a16="http://schemas.microsoft.com/office/drawing/2014/main" val="1593463131"/>
                    </a:ext>
                  </a:extLst>
                </a:gridCol>
                <a:gridCol w="1926638">
                  <a:extLst>
                    <a:ext uri="{9D8B030D-6E8A-4147-A177-3AD203B41FA5}">
                      <a16:colId xmlns:a16="http://schemas.microsoft.com/office/drawing/2014/main" val="3368919538"/>
                    </a:ext>
                  </a:extLst>
                </a:gridCol>
                <a:gridCol w="2627327">
                  <a:extLst>
                    <a:ext uri="{9D8B030D-6E8A-4147-A177-3AD203B41FA5}">
                      <a16:colId xmlns:a16="http://schemas.microsoft.com/office/drawing/2014/main" val="3133603943"/>
                    </a:ext>
                  </a:extLst>
                </a:gridCol>
              </a:tblGrid>
              <a:tr h="469186">
                <a:tc>
                  <a:txBody>
                    <a:bodyPr/>
                    <a:lstStyle/>
                    <a:p>
                      <a:r>
                        <a:rPr lang="en-US" b="1" u="none" dirty="0"/>
                        <a:t>httpd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BufO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CMDI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Control-flow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4190"/>
                  </a:ext>
                </a:extLst>
              </a:tr>
              <a:tr h="4890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1E1E1"/>
                          </a:solidFill>
                        </a:rPr>
                        <a:t>BBM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0.362 (5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0.331 (3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6.475 (39 paths)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69953"/>
                  </a:ext>
                </a:extLst>
              </a:tr>
              <a:tr h="489078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E1E1E1"/>
                          </a:solidFill>
                        </a:rPr>
                        <a:t>SaTC</a:t>
                      </a:r>
                      <a:endParaRPr lang="en-US" b="0" dirty="0">
                        <a:solidFill>
                          <a:srgbClr val="E1E1E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4.946 (4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2.499 (1 path)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370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7324D67-F77F-2173-B285-7FD25E42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40673"/>
              </p:ext>
            </p:extLst>
          </p:nvPr>
        </p:nvGraphicFramePr>
        <p:xfrm>
          <a:off x="622446" y="4973214"/>
          <a:ext cx="7899107" cy="144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44">
                  <a:extLst>
                    <a:ext uri="{9D8B030D-6E8A-4147-A177-3AD203B41FA5}">
                      <a16:colId xmlns:a16="http://schemas.microsoft.com/office/drawing/2014/main" val="3954635373"/>
                    </a:ext>
                  </a:extLst>
                </a:gridCol>
                <a:gridCol w="1956098">
                  <a:extLst>
                    <a:ext uri="{9D8B030D-6E8A-4147-A177-3AD203B41FA5}">
                      <a16:colId xmlns:a16="http://schemas.microsoft.com/office/drawing/2014/main" val="1593463131"/>
                    </a:ext>
                  </a:extLst>
                </a:gridCol>
                <a:gridCol w="1926638">
                  <a:extLst>
                    <a:ext uri="{9D8B030D-6E8A-4147-A177-3AD203B41FA5}">
                      <a16:colId xmlns:a16="http://schemas.microsoft.com/office/drawing/2014/main" val="3368919538"/>
                    </a:ext>
                  </a:extLst>
                </a:gridCol>
                <a:gridCol w="2627327">
                  <a:extLst>
                    <a:ext uri="{9D8B030D-6E8A-4147-A177-3AD203B41FA5}">
                      <a16:colId xmlns:a16="http://schemas.microsoft.com/office/drawing/2014/main" val="3133603943"/>
                    </a:ext>
                  </a:extLst>
                </a:gridCol>
              </a:tblGrid>
              <a:tr h="469186">
                <a:tc>
                  <a:txBody>
                    <a:bodyPr/>
                    <a:lstStyle/>
                    <a:p>
                      <a:r>
                        <a:rPr lang="en-US" b="1" u="none" dirty="0" err="1"/>
                        <a:t>check_fw</a:t>
                      </a:r>
                      <a:endParaRPr lang="en-US" b="1" u="non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BufO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CMDI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Control-flow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4190"/>
                  </a:ext>
                </a:extLst>
              </a:tr>
              <a:tr h="48907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1E1E1"/>
                          </a:solidFill>
                        </a:rPr>
                        <a:t>BBM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 (0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 (0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 (4 paths)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69953"/>
                  </a:ext>
                </a:extLst>
              </a:tr>
              <a:tr h="489078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E1E1E1"/>
                          </a:solidFill>
                        </a:rPr>
                        <a:t>SaTC</a:t>
                      </a:r>
                      <a:endParaRPr lang="en-US" b="0" dirty="0">
                        <a:solidFill>
                          <a:srgbClr val="E1E1E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 (0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 (0 paths)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3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FEBC8-5C5B-8530-603E-F6904706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issues remain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reverse engineering related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recover arguments more easily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semantic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identification false positives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Benchmarks for this kind of taint analysis?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085EC-42E5-11FE-2094-DBC1D9EE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BD11-29F7-CDB3-E84C-DE8A7E8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22" y="4625622"/>
            <a:ext cx="50927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5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3CE64-69B7-5587-8D60-9A3F2CA3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BBM taint engine takes advantage of many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more paths thanks to control-flow design and improved comparable speeds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exhibit the potential for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more general taint analysis, find library functions on certain paths, and still gracefully account for multi-binary and IPC scenarios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82BB19-0474-4BEF-8764-4A8ED5DE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95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4D0BF-DE96-AFCF-AE80-0CFED67D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Dr. Zhang,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and the lab for being great resources during this project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References in the paper draft associated with this 	presentation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D4BBD-B171-5DC6-4C98-979E87D6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11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DC1B7-5A18-EB45-5466-D715F6CC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security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7CD06-04C5-58E7-6C39-4EF62F7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B5ACDE8-B8FF-320C-FA75-EF0E79C91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46" y="4838700"/>
            <a:ext cx="4785364" cy="1085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245F3-2BDF-7A3D-5EC8-93EE7112AA72}"/>
              </a:ext>
            </a:extLst>
          </p:cNvPr>
          <p:cNvSpPr txBox="1"/>
          <p:nvPr/>
        </p:nvSpPr>
        <p:spPr>
          <a:xfrm>
            <a:off x="5607142" y="5935687"/>
            <a:ext cx="2711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github.com</a:t>
            </a:r>
            <a:r>
              <a:rPr lang="en-US" sz="800" dirty="0"/>
              <a:t>/</a:t>
            </a:r>
            <a:r>
              <a:rPr lang="en-US" sz="800" dirty="0" err="1"/>
              <a:t>NationalSecurityAgency</a:t>
            </a:r>
            <a:r>
              <a:rPr lang="en-US" sz="800" dirty="0"/>
              <a:t>/</a:t>
            </a:r>
            <a:r>
              <a:rPr lang="en-US" sz="800" dirty="0" err="1"/>
              <a:t>ghidra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57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9709B-1728-6623-F3ED-0CEB570F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implications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 risk, frequency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their own bugs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IoT, cost is a big factor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NSA reverse engineering tool released to the public in 2019, similar to IDA PRO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Analysis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process of software engineers checking the flow of user input in application code to determine if unanticipated input can affect program execution in malicious ways.”</a:t>
            </a:r>
          </a:p>
          <a:p>
            <a:pPr lvl="2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thecyberwire.com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F4EA9-3005-FDFB-3FE0-F0D881DE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0FC6BB61-C213-4442-FEE0-1F1A003D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08" y="1651886"/>
            <a:ext cx="3296903" cy="1733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881CC-E75F-C4B7-5A34-C31BFAF1615C}"/>
              </a:ext>
            </a:extLst>
          </p:cNvPr>
          <p:cNvSpPr txBox="1"/>
          <p:nvPr/>
        </p:nvSpPr>
        <p:spPr>
          <a:xfrm>
            <a:off x="5850760" y="3436902"/>
            <a:ext cx="2711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github.com</a:t>
            </a:r>
            <a:r>
              <a:rPr lang="en-US" sz="800" dirty="0"/>
              <a:t>/</a:t>
            </a:r>
            <a:r>
              <a:rPr lang="en-US" sz="800" dirty="0" err="1"/>
              <a:t>NationalSecurityAgency</a:t>
            </a:r>
            <a:r>
              <a:rPr lang="en-US" sz="800" dirty="0"/>
              <a:t>/</a:t>
            </a:r>
            <a:r>
              <a:rPr lang="en-US" sz="800" dirty="0" err="1"/>
              <a:t>ghidra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446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E7C412-57A7-C379-8389-35AB5520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Ninja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analysis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 Loop Security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Similar, integrate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FirmXRay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9019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 standardization effort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keywords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Karonte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engine, multi-binary focused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DE7B5-7493-8111-9BFC-44E82BB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7398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3F9B5B-A2B8-F913-3B71-FBE4B3E5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“Sharing More and Checking Less”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Common Input Keywords to Detect Bugs in Embedded Systems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ANGR taint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AD28-ADCA-F46D-4BCB-7CD84701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C830-3DC0-0833-0246-9EECC953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7" y="3090041"/>
            <a:ext cx="8020754" cy="3470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4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4404A2-9BA7-CD76-03E0-4C62FD1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were exploit specific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different toolchain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extract full potential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Coarse, no CFG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scripts for Buffer Overflow and Command Injection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2406B-4C1D-0268-6E03-A7BA970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E22E2C06-C0C0-9761-29CD-D8B8EC83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63" y="4677103"/>
            <a:ext cx="1777612" cy="1777612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C0A9F4D-91A7-7F4D-EFCF-29F5FFBFB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7" y="4549714"/>
            <a:ext cx="2011069" cy="20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55154-ECF1-6C98-B5B9-92BAC338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Tons of resources, but limited examples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Type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Options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Basic Block Models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C84E79-6ED7-3B9E-8FEF-590E94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4816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474327-8583-913F-A4BF-52D9FD16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branch, end of function, or conditional must be the last instruction in a block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Middle-ground between function-level and instruction-level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36094-0B97-302C-B24D-958EA14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Block-level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E8493-4A9E-F051-713A-3797D94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10" y="3224504"/>
            <a:ext cx="6434254" cy="3336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5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52FD2-7E4D-6C46-C2C7-00794B74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very coarse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collected a dictionary of functions and their addresses to calls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use control-flow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depth-first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more efficient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explore deeper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F8FDE9-AA6E-AD30-0DC8-B871A8B5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Fine-grained</a:t>
            </a:r>
          </a:p>
        </p:txBody>
      </p:sp>
    </p:spTree>
    <p:extLst>
      <p:ext uri="{BB962C8B-B14F-4D97-AF65-F5344CB8AC3E}">
        <p14:creationId xmlns:p14="http://schemas.microsoft.com/office/powerpoint/2010/main" val="39821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977</Words>
  <Application>Microsoft Macintosh PowerPoint</Application>
  <PresentationFormat>On-screen Show (4:3)</PresentationFormat>
  <Paragraphs>206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Office Theme</vt:lpstr>
      <vt:lpstr>Static Taint Analysis with Ghidra</vt:lpstr>
      <vt:lpstr>Outline</vt:lpstr>
      <vt:lpstr>Background</vt:lpstr>
      <vt:lpstr>Related Work</vt:lpstr>
      <vt:lpstr>SaTC</vt:lpstr>
      <vt:lpstr>Design</vt:lpstr>
      <vt:lpstr>Ghidra API</vt:lpstr>
      <vt:lpstr>Design: Block-level</vt:lpstr>
      <vt:lpstr>Design: Fine-grained</vt:lpstr>
      <vt:lpstr>Design: Generality</vt:lpstr>
      <vt:lpstr>Demo</vt:lpstr>
      <vt:lpstr>Evaluation</vt:lpstr>
      <vt:lpstr>Discussion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Gilhaus, Jacob</cp:lastModifiedBy>
  <cp:revision>16</cp:revision>
  <dcterms:created xsi:type="dcterms:W3CDTF">2013-07-09T17:46:55Z</dcterms:created>
  <dcterms:modified xsi:type="dcterms:W3CDTF">2022-05-06T14:46:24Z</dcterms:modified>
</cp:coreProperties>
</file>