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86" r:id="rId1"/>
  </p:sldMasterIdLst>
  <p:notesMasterIdLst>
    <p:notesMasterId r:id="rId19"/>
  </p:notesMasterIdLst>
  <p:sldIdLst>
    <p:sldId id="256" r:id="rId2"/>
    <p:sldId id="257" r:id="rId3"/>
    <p:sldId id="319" r:id="rId4"/>
    <p:sldId id="299" r:id="rId5"/>
    <p:sldId id="309" r:id="rId6"/>
    <p:sldId id="307" r:id="rId7"/>
    <p:sldId id="308" r:id="rId8"/>
    <p:sldId id="294" r:id="rId9"/>
    <p:sldId id="310" r:id="rId10"/>
    <p:sldId id="313" r:id="rId11"/>
    <p:sldId id="314" r:id="rId12"/>
    <p:sldId id="311" r:id="rId13"/>
    <p:sldId id="312" r:id="rId14"/>
    <p:sldId id="316" r:id="rId15"/>
    <p:sldId id="317" r:id="rId16"/>
    <p:sldId id="295" r:id="rId17"/>
    <p:sldId id="318" r:id="rId18"/>
  </p:sldIdLst>
  <p:sldSz cx="12192000" cy="6858000"/>
  <p:notesSz cx="6858000" cy="9144000"/>
  <p:embeddedFontLst>
    <p:embeddedFont>
      <p:font typeface="Comfortaa" panose="020F0603070200060003" pitchFamily="34" charset="0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15523"/>
    <a:srgbClr val="DE6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70" autoAdjust="0"/>
  </p:normalViewPr>
  <p:slideViewPr>
    <p:cSldViewPr snapToGrid="0">
      <p:cViewPr varScale="1">
        <p:scale>
          <a:sx n="68" d="100"/>
          <a:sy n="68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C726F-EB8A-4E33-B923-54B2143F0489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A7A3D-D7A2-476B-B033-30ECF94A7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1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Wealthy countries could afford to do that because of fossil fuels.</a:t>
            </a:r>
            <a:r>
              <a:rPr lang="en-US" baseline="0" dirty="0" smtClean="0"/>
              <a:t> 2 problems with that. Depletion and global warming.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A7A3D-D7A2-476B-B033-30ECF94A77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Wealthy countries could afford to do that because of fossil fuels.</a:t>
            </a:r>
            <a:r>
              <a:rPr lang="en-US" baseline="0" dirty="0" smtClean="0"/>
              <a:t> 2 problems with that. Depletion and global warming.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A7A3D-D7A2-476B-B033-30ECF94A77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79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Wealthy countries could afford to do that because of fossil fuels.</a:t>
            </a:r>
            <a:r>
              <a:rPr lang="en-US" baseline="0" dirty="0" smtClean="0"/>
              <a:t> 2 problems with that. Depletion and global warming.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A7A3D-D7A2-476B-B033-30ECF94A77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Wealthy countries could afford to do that because of fossil fuels.</a:t>
            </a:r>
            <a:r>
              <a:rPr lang="en-US" baseline="0" dirty="0" smtClean="0"/>
              <a:t> 2 problems with that. Depletion and global warming.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A7A3D-D7A2-476B-B033-30ECF94A77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35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Wealthy countries could afford to do that because of fossil fuels.</a:t>
            </a:r>
            <a:r>
              <a:rPr lang="en-US" baseline="0" dirty="0" smtClean="0"/>
              <a:t> 2 problems with that. Depletion and global warming.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A7A3D-D7A2-476B-B033-30ECF94A77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0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Wealthy countries could afford to do that because of fossil fuels.</a:t>
            </a:r>
            <a:r>
              <a:rPr lang="en-US" baseline="0" dirty="0" smtClean="0"/>
              <a:t> 2 problems with that. Depletion and global warming.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A7A3D-D7A2-476B-B033-30ECF94A77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57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Wealthy countries could afford to do that because of fossil fuels.</a:t>
            </a:r>
            <a:r>
              <a:rPr lang="en-US" baseline="0" dirty="0" smtClean="0"/>
              <a:t> 2 problems with that. Depletion and global warming.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A7A3D-D7A2-476B-B033-30ECF94A77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58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Wealthy countries could afford to do that because of fossil fuels.</a:t>
            </a:r>
            <a:r>
              <a:rPr lang="en-US" baseline="0" dirty="0" smtClean="0"/>
              <a:t> 2 problems with that. Depletion and global warming.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A7A3D-D7A2-476B-B033-30ECF94A77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47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Wealthy countries could afford to do that because of fossil fuels.</a:t>
            </a:r>
            <a:r>
              <a:rPr lang="en-US" baseline="0" dirty="0" smtClean="0"/>
              <a:t> 2 problems with that. Depletion and global warming.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A7A3D-D7A2-476B-B033-30ECF94A77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66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Wealthy countries could afford to do that because of fossil fuels.</a:t>
            </a:r>
            <a:r>
              <a:rPr lang="en-US" baseline="0" dirty="0" smtClean="0"/>
              <a:t> 2 problems with that. Depletion and global warming.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A7A3D-D7A2-476B-B033-30ECF94A77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Wealthy countries could afford to do that because of fossil fuels.</a:t>
            </a:r>
            <a:r>
              <a:rPr lang="en-US" baseline="0" dirty="0" smtClean="0"/>
              <a:t> 2 problems with that. Depletion and global warming.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A7A3D-D7A2-476B-B033-30ECF94A77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47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Wealthy countries could afford to do that because of fossil fuels.</a:t>
            </a:r>
            <a:r>
              <a:rPr lang="en-US" baseline="0" dirty="0" smtClean="0"/>
              <a:t> 2 problems with that. Depletion and global warming.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A7A3D-D7A2-476B-B033-30ECF94A77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6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Wealthy countries could afford to do that because of fossil fuels.</a:t>
            </a:r>
            <a:r>
              <a:rPr lang="en-US" baseline="0" dirty="0" smtClean="0"/>
              <a:t> 2 problems with that. Depletion and global warming.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A7A3D-D7A2-476B-B033-30ECF94A77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2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3EF80AE-FB18-4C6C-AD35-94A55E7BA7F7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0AE5AFE-EB4C-4B40-A81A-87A35B1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4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80AE-FB18-4C6C-AD35-94A55E7BA7F7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5AFE-EB4C-4B40-A81A-87A35B1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9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3EF80AE-FB18-4C6C-AD35-94A55E7BA7F7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AE5AFE-EB4C-4B40-A81A-87A35B1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3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3EF80AE-FB18-4C6C-AD35-94A55E7BA7F7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AE5AFE-EB4C-4B40-A81A-87A35B195E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032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3EF80AE-FB18-4C6C-AD35-94A55E7BA7F7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AE5AFE-EB4C-4B40-A81A-87A35B1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81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80AE-FB18-4C6C-AD35-94A55E7BA7F7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5AFE-EB4C-4B40-A81A-87A35B1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20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80AE-FB18-4C6C-AD35-94A55E7BA7F7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5AFE-EB4C-4B40-A81A-87A35B1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7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80AE-FB18-4C6C-AD35-94A55E7BA7F7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5AFE-EB4C-4B40-A81A-87A35B1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24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3EF80AE-FB18-4C6C-AD35-94A55E7BA7F7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AE5AFE-EB4C-4B40-A81A-87A35B1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2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80AE-FB18-4C6C-AD35-94A55E7BA7F7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5AFE-EB4C-4B40-A81A-87A35B1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2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3EF80AE-FB18-4C6C-AD35-94A55E7BA7F7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AE5AFE-EB4C-4B40-A81A-87A35B1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4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80AE-FB18-4C6C-AD35-94A55E7BA7F7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5AFE-EB4C-4B40-A81A-87A35B1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3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80AE-FB18-4C6C-AD35-94A55E7BA7F7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5AFE-EB4C-4B40-A81A-87A35B1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0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80AE-FB18-4C6C-AD35-94A55E7BA7F7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5AFE-EB4C-4B40-A81A-87A35B1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25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80AE-FB18-4C6C-AD35-94A55E7BA7F7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5AFE-EB4C-4B40-A81A-87A35B1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59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80AE-FB18-4C6C-AD35-94A55E7BA7F7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5AFE-EB4C-4B40-A81A-87A35B1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7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80AE-FB18-4C6C-AD35-94A55E7BA7F7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5AFE-EB4C-4B40-A81A-87A35B1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F80AE-FB18-4C6C-AD35-94A55E7BA7F7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E5AFE-EB4C-4B40-A81A-87A35B1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46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food.csaladen.e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9827" y="1479830"/>
            <a:ext cx="11535507" cy="29655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cap="none" dirty="0">
                <a:latin typeface="Comfortaa" panose="020F0603070200060003" pitchFamily="34" charset="0"/>
              </a:rPr>
              <a:t>Visualizing the </a:t>
            </a:r>
            <a:endParaRPr lang="en-US" sz="4800" cap="none" dirty="0" smtClean="0">
              <a:latin typeface="Comfortaa" panose="020F0603070200060003" pitchFamily="34" charset="0"/>
            </a:endParaRPr>
          </a:p>
          <a:p>
            <a:pPr algn="ctr"/>
            <a:r>
              <a:rPr lang="en-US" sz="4800" b="1" cap="none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Energetic </a:t>
            </a:r>
            <a:r>
              <a:rPr lang="en-US" sz="4800" b="1" cap="none" dirty="0">
                <a:solidFill>
                  <a:srgbClr val="92D050"/>
                </a:solidFill>
                <a:latin typeface="Comfortaa" panose="020F0603070200060003" pitchFamily="34" charset="0"/>
              </a:rPr>
              <a:t>Sustainability </a:t>
            </a:r>
            <a:endParaRPr lang="en-US" sz="4800" b="1" cap="none" dirty="0" smtClean="0">
              <a:solidFill>
                <a:srgbClr val="92D050"/>
              </a:solidFill>
              <a:latin typeface="Comfortaa" panose="020F0603070200060003" pitchFamily="34" charset="0"/>
            </a:endParaRPr>
          </a:p>
          <a:p>
            <a:pPr algn="ctr"/>
            <a:r>
              <a:rPr lang="en-US" sz="4800" cap="none" dirty="0" smtClean="0">
                <a:latin typeface="Comfortaa" panose="020F0603070200060003" pitchFamily="34" charset="0"/>
              </a:rPr>
              <a:t>of Global </a:t>
            </a:r>
            <a:r>
              <a:rPr lang="en-US" sz="4800" cap="none" dirty="0">
                <a:latin typeface="Comfortaa" panose="020F0603070200060003" pitchFamily="34" charset="0"/>
              </a:rPr>
              <a:t>and National </a:t>
            </a:r>
            <a:endParaRPr lang="hu-HU" sz="4800" cap="none" dirty="0" smtClean="0">
              <a:latin typeface="Comfortaa" panose="020F0603070200060003" pitchFamily="34" charset="0"/>
            </a:endParaRPr>
          </a:p>
          <a:p>
            <a:pPr algn="ctr"/>
            <a:r>
              <a:rPr lang="en-US" sz="4800" cap="none" dirty="0" smtClean="0">
                <a:latin typeface="Comfortaa" panose="020F0603070200060003" pitchFamily="34" charset="0"/>
              </a:rPr>
              <a:t>Agricultural and </a:t>
            </a:r>
            <a:r>
              <a:rPr lang="en-US" sz="4800" cap="none" dirty="0">
                <a:latin typeface="Comfortaa" panose="020F0603070200060003" pitchFamily="34" charset="0"/>
              </a:rPr>
              <a:t>Food </a:t>
            </a:r>
            <a:r>
              <a:rPr lang="en-US" sz="4800" cap="none" dirty="0" smtClean="0">
                <a:latin typeface="Comfortaa" panose="020F0603070200060003" pitchFamily="34" charset="0"/>
              </a:rPr>
              <a:t>Systems</a:t>
            </a:r>
          </a:p>
          <a:p>
            <a:pPr algn="ctr"/>
            <a:endParaRPr lang="en-US" sz="3700" cap="none" dirty="0">
              <a:latin typeface="Comfortaa" panose="020F0603070200060003" pitchFamily="34" charset="0"/>
            </a:endParaRPr>
          </a:p>
          <a:p>
            <a:r>
              <a:rPr lang="en-US" sz="2400" cap="none" dirty="0" smtClean="0">
                <a:latin typeface="Comfortaa" panose="020F0603070200060003" pitchFamily="34" charset="0"/>
              </a:rPr>
              <a:t>                          A brief presentation of </a:t>
            </a:r>
          </a:p>
          <a:p>
            <a:r>
              <a:rPr lang="en-US" sz="2400" cap="none" dirty="0" smtClean="0">
                <a:latin typeface="Comfortaa" panose="020F0603070200060003" pitchFamily="34" charset="0"/>
              </a:rPr>
              <a:t>                         </a:t>
            </a:r>
            <a:r>
              <a:rPr lang="en-US" sz="2400" b="1" cap="none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The Food Energy Flows </a:t>
            </a:r>
          </a:p>
          <a:p>
            <a:r>
              <a:rPr lang="en-US" sz="2400" b="1" cap="none" dirty="0">
                <a:solidFill>
                  <a:srgbClr val="92D050"/>
                </a:solidFill>
                <a:latin typeface="Comfortaa" panose="020F0603070200060003" pitchFamily="34" charset="0"/>
              </a:rPr>
              <a:t> </a:t>
            </a:r>
            <a:r>
              <a:rPr lang="en-US" sz="2400" b="1" cap="none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                               Exploratorium</a:t>
            </a:r>
            <a:endParaRPr lang="en-US" sz="2400" b="1" cap="none" dirty="0">
              <a:solidFill>
                <a:srgbClr val="92D050"/>
              </a:solidFill>
              <a:latin typeface="Comfortaa" panose="020F06030702000600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9268" y="282137"/>
            <a:ext cx="3986530" cy="87141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Comfortaa" panose="020F0603070200060003" pitchFamily="34" charset="0"/>
              </a:rPr>
              <a:t>D</a:t>
            </a:r>
            <a:r>
              <a:rPr lang="hu-HU" b="1" dirty="0" smtClean="0">
                <a:latin typeface="Comfortaa" panose="020F0603070200060003" pitchFamily="34" charset="0"/>
              </a:rPr>
              <a:t>é</a:t>
            </a:r>
            <a:r>
              <a:rPr lang="en-US" b="1" dirty="0" err="1" smtClean="0">
                <a:latin typeface="Comfortaa" panose="020F0603070200060003" pitchFamily="34" charset="0"/>
              </a:rPr>
              <a:t>nes</a:t>
            </a:r>
            <a:r>
              <a:rPr lang="en-US" b="1" dirty="0" smtClean="0">
                <a:latin typeface="Comfortaa" panose="020F0603070200060003" pitchFamily="34" charset="0"/>
              </a:rPr>
              <a:t> </a:t>
            </a:r>
            <a:r>
              <a:rPr lang="en-US" b="1" dirty="0" smtClean="0">
                <a:latin typeface="Comfortaa" panose="020F0603070200060003" pitchFamily="34" charset="0"/>
              </a:rPr>
              <a:t>Csala, Sgouris Sgouridis</a:t>
            </a:r>
            <a:endParaRPr lang="en-US" b="1" dirty="0">
              <a:latin typeface="Comfortaa" panose="020F0603070200060003" pitchFamily="34" charset="0"/>
            </a:endParaRPr>
          </a:p>
          <a:p>
            <a:pPr algn="ctr"/>
            <a:r>
              <a:rPr lang="en-US" dirty="0" smtClean="0">
                <a:latin typeface="Comfortaa" panose="020F0603070200060003" pitchFamily="34" charset="0"/>
              </a:rPr>
              <a:t>Masdar Institute</a:t>
            </a:r>
            <a:endParaRPr lang="en-US" dirty="0"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51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7" y="507649"/>
            <a:ext cx="10683602" cy="575708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0" y="6527800"/>
            <a:ext cx="12192000" cy="330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b="1" dirty="0">
                <a:latin typeface="Comfortaa" panose="020F0603070200060003" pitchFamily="34" charset="0"/>
              </a:rPr>
              <a:t>GRAPH: </a:t>
            </a:r>
            <a:r>
              <a:rPr lang="en-US" sz="1000" dirty="0" smtClean="0">
                <a:latin typeface="Comfortaa" panose="020F0603070200060003" pitchFamily="34" charset="0"/>
              </a:rPr>
              <a:t>Own work </a:t>
            </a:r>
            <a:r>
              <a:rPr lang="en-US" sz="1000" dirty="0">
                <a:latin typeface="Comfortaa" panose="020F0603070200060003" pitchFamily="34" charset="0"/>
              </a:rPr>
              <a:t>using </a:t>
            </a:r>
            <a:r>
              <a:rPr lang="en-US" sz="1000" dirty="0" smtClean="0">
                <a:latin typeface="Comfortaa" panose="020F0603070200060003" pitchFamily="34" charset="0"/>
              </a:rPr>
              <a:t>open energy and GDP data from World Bank and food balance and trade, labor and fertilizer data from FAOSTAT</a:t>
            </a:r>
            <a:endParaRPr lang="en-US" sz="1000" dirty="0">
              <a:latin typeface="Comfortaa" panose="020F0603070200060003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045346" y="6265453"/>
            <a:ext cx="5146654" cy="5925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1000" dirty="0" smtClean="0">
              <a:latin typeface="Comfortaa" panose="020F0603070200060003" pitchFamily="34" charset="0"/>
            </a:endParaRPr>
          </a:p>
          <a:p>
            <a:pPr marL="0" indent="0" algn="r">
              <a:buNone/>
            </a:pPr>
            <a:r>
              <a:rPr lang="en-US" sz="1000" dirty="0" smtClean="0">
                <a:latin typeface="Comfortaa" panose="020F0603070200060003" pitchFamily="34" charset="0"/>
              </a:rPr>
              <a:t>Sgouridis, Csala (expected 2015)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2110153" cy="14630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10154" y="0"/>
            <a:ext cx="4360984" cy="104100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 rot="16200000">
            <a:off x="10398383" y="4899283"/>
            <a:ext cx="3073092" cy="51414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800" b="1" dirty="0" smtClean="0">
                <a:latin typeface="Comfortaa" panose="020F0603070200060003" pitchFamily="34" charset="0"/>
              </a:rPr>
              <a:t>* All values in </a:t>
            </a:r>
            <a:r>
              <a:rPr lang="en-US" sz="1800" b="1" dirty="0" err="1" smtClean="0">
                <a:latin typeface="Comfortaa" panose="020F0603070200060003" pitchFamily="34" charset="0"/>
              </a:rPr>
              <a:t>TWh</a:t>
            </a:r>
            <a:endParaRPr lang="en-US" sz="1800" b="1" dirty="0">
              <a:latin typeface="Comfortaa" panose="020F0603070200060003" pitchFamily="34" charset="0"/>
            </a:endParaRPr>
          </a:p>
        </p:txBody>
      </p:sp>
      <p:pic>
        <p:nvPicPr>
          <p:cNvPr id="12" name="Picture 11" descr="C0-HD-TO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6471138" y="63555"/>
            <a:ext cx="3848130" cy="9138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2400" b="1" u="sng" dirty="0" smtClean="0">
                <a:latin typeface="Comfortaa" panose="020F0603070200060003" pitchFamily="34" charset="0"/>
              </a:rPr>
              <a:t>results</a:t>
            </a:r>
            <a:endParaRPr lang="en-US" sz="2400" b="1" u="sng" dirty="0"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52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8" y="512339"/>
            <a:ext cx="10837541" cy="574770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0" y="6527800"/>
            <a:ext cx="12192000" cy="330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b="1" dirty="0">
                <a:latin typeface="Comfortaa" panose="020F0603070200060003" pitchFamily="34" charset="0"/>
              </a:rPr>
              <a:t>GRAPH: </a:t>
            </a:r>
            <a:r>
              <a:rPr lang="en-US" sz="1000" dirty="0" smtClean="0">
                <a:latin typeface="Comfortaa" panose="020F0603070200060003" pitchFamily="34" charset="0"/>
              </a:rPr>
              <a:t>Own work </a:t>
            </a:r>
            <a:r>
              <a:rPr lang="en-US" sz="1000" dirty="0">
                <a:latin typeface="Comfortaa" panose="020F0603070200060003" pitchFamily="34" charset="0"/>
              </a:rPr>
              <a:t>using </a:t>
            </a:r>
            <a:r>
              <a:rPr lang="en-US" sz="1000" dirty="0" smtClean="0">
                <a:latin typeface="Comfortaa" panose="020F0603070200060003" pitchFamily="34" charset="0"/>
              </a:rPr>
              <a:t>open energy and GDP data from World Bank and food balance and trade, labor and fertilizer data from FAOSTAT</a:t>
            </a:r>
            <a:endParaRPr lang="en-US" sz="1000" dirty="0">
              <a:latin typeface="Comfortaa" panose="020F0603070200060003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045346" y="6265453"/>
            <a:ext cx="5146654" cy="5925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1000" dirty="0" smtClean="0">
              <a:latin typeface="Comfortaa" panose="020F0603070200060003" pitchFamily="34" charset="0"/>
            </a:endParaRPr>
          </a:p>
          <a:p>
            <a:pPr marL="0" indent="0" algn="r">
              <a:buNone/>
            </a:pPr>
            <a:r>
              <a:rPr lang="en-US" sz="1000" dirty="0" smtClean="0">
                <a:latin typeface="Comfortaa" panose="020F0603070200060003" pitchFamily="34" charset="0"/>
              </a:rPr>
              <a:t>Sgouridis, Csala (expected 2015)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56272"/>
            <a:ext cx="2110153" cy="14630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10154" y="0"/>
            <a:ext cx="4360984" cy="104100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 rot="16200000">
            <a:off x="10398383" y="4899283"/>
            <a:ext cx="3073092" cy="51414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800" b="1" dirty="0" smtClean="0">
                <a:latin typeface="Comfortaa" panose="020F0603070200060003" pitchFamily="34" charset="0"/>
              </a:rPr>
              <a:t>* All values in </a:t>
            </a:r>
            <a:r>
              <a:rPr lang="en-US" sz="1800" b="1" dirty="0" err="1" smtClean="0">
                <a:latin typeface="Comfortaa" panose="020F0603070200060003" pitchFamily="34" charset="0"/>
              </a:rPr>
              <a:t>TWh</a:t>
            </a:r>
            <a:endParaRPr lang="en-US" sz="1800" b="1" dirty="0">
              <a:latin typeface="Comfortaa" panose="020F0603070200060003" pitchFamily="34" charset="0"/>
            </a:endParaRPr>
          </a:p>
        </p:txBody>
      </p:sp>
      <p:pic>
        <p:nvPicPr>
          <p:cNvPr id="9" name="Picture 8" descr="C0-HD-TO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6471138" y="63555"/>
            <a:ext cx="3848130" cy="9138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2400" b="1" u="sng" dirty="0" smtClean="0">
                <a:latin typeface="Comfortaa" panose="020F0603070200060003" pitchFamily="34" charset="0"/>
              </a:rPr>
              <a:t>results</a:t>
            </a:r>
            <a:endParaRPr lang="en-US" sz="2400" b="1" u="sng" dirty="0"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44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78" y="506930"/>
            <a:ext cx="10837541" cy="5758523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0" y="6527800"/>
            <a:ext cx="12192000" cy="330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b="1" dirty="0">
                <a:latin typeface="Comfortaa" panose="020F0603070200060003" pitchFamily="34" charset="0"/>
              </a:rPr>
              <a:t>GRAPH: </a:t>
            </a:r>
            <a:r>
              <a:rPr lang="en-US" sz="1000" dirty="0" smtClean="0">
                <a:latin typeface="Comfortaa" panose="020F0603070200060003" pitchFamily="34" charset="0"/>
              </a:rPr>
              <a:t>Own work </a:t>
            </a:r>
            <a:r>
              <a:rPr lang="en-US" sz="1000" dirty="0">
                <a:latin typeface="Comfortaa" panose="020F0603070200060003" pitchFamily="34" charset="0"/>
              </a:rPr>
              <a:t>using </a:t>
            </a:r>
            <a:r>
              <a:rPr lang="en-US" sz="1000" dirty="0" smtClean="0">
                <a:latin typeface="Comfortaa" panose="020F0603070200060003" pitchFamily="34" charset="0"/>
              </a:rPr>
              <a:t>open energy and GDP data from World Bank and food balance and trade, labor and fertilizer data from FAOSTAT</a:t>
            </a:r>
            <a:endParaRPr lang="en-US" sz="1000" dirty="0">
              <a:latin typeface="Comfortaa" panose="020F0603070200060003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045346" y="6265453"/>
            <a:ext cx="5146654" cy="5925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1000" dirty="0" smtClean="0">
              <a:latin typeface="Comfortaa" panose="020F0603070200060003" pitchFamily="34" charset="0"/>
            </a:endParaRPr>
          </a:p>
          <a:p>
            <a:pPr marL="0" indent="0" algn="r">
              <a:buNone/>
            </a:pPr>
            <a:r>
              <a:rPr lang="en-US" sz="1000" dirty="0" smtClean="0">
                <a:latin typeface="Comfortaa" panose="020F0603070200060003" pitchFamily="34" charset="0"/>
              </a:rPr>
              <a:t>Sgouridis, Csala (expected 2015)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2110153" cy="14630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10154" y="0"/>
            <a:ext cx="4360984" cy="104100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 rot="16200000">
            <a:off x="10398383" y="4899283"/>
            <a:ext cx="3073092" cy="51414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800" b="1" dirty="0" smtClean="0">
                <a:latin typeface="Comfortaa" panose="020F0603070200060003" pitchFamily="34" charset="0"/>
              </a:rPr>
              <a:t>* All values in </a:t>
            </a:r>
            <a:r>
              <a:rPr lang="en-US" sz="1800" b="1" dirty="0" err="1" smtClean="0">
                <a:latin typeface="Comfortaa" panose="020F0603070200060003" pitchFamily="34" charset="0"/>
              </a:rPr>
              <a:t>TWh</a:t>
            </a:r>
            <a:endParaRPr lang="en-US" sz="1800" b="1" dirty="0">
              <a:latin typeface="Comfortaa" panose="020F0603070200060003" pitchFamily="34" charset="0"/>
            </a:endParaRPr>
          </a:p>
        </p:txBody>
      </p:sp>
      <p:pic>
        <p:nvPicPr>
          <p:cNvPr id="12" name="Picture 11" descr="C0-HD-TO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6471138" y="63555"/>
            <a:ext cx="3848130" cy="9138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2400" b="1" u="sng" dirty="0" smtClean="0">
                <a:latin typeface="Comfortaa" panose="020F0603070200060003" pitchFamily="34" charset="0"/>
              </a:rPr>
              <a:t>results</a:t>
            </a:r>
            <a:endParaRPr lang="en-US" sz="2400" b="1" u="sng" dirty="0"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98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8" y="507649"/>
            <a:ext cx="10837541" cy="575708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0" y="6527800"/>
            <a:ext cx="12192000" cy="330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b="1" dirty="0">
                <a:latin typeface="Comfortaa" panose="020F0603070200060003" pitchFamily="34" charset="0"/>
              </a:rPr>
              <a:t>GRAPH: </a:t>
            </a:r>
            <a:r>
              <a:rPr lang="en-US" sz="1000" dirty="0" smtClean="0">
                <a:latin typeface="Comfortaa" panose="020F0603070200060003" pitchFamily="34" charset="0"/>
              </a:rPr>
              <a:t>Own work </a:t>
            </a:r>
            <a:r>
              <a:rPr lang="en-US" sz="1000" dirty="0">
                <a:latin typeface="Comfortaa" panose="020F0603070200060003" pitchFamily="34" charset="0"/>
              </a:rPr>
              <a:t>using </a:t>
            </a:r>
            <a:r>
              <a:rPr lang="en-US" sz="1000" dirty="0" smtClean="0">
                <a:latin typeface="Comfortaa" panose="020F0603070200060003" pitchFamily="34" charset="0"/>
              </a:rPr>
              <a:t>open energy and GDP data from World Bank and food balance and trade, labor and fertilizer data from FAOSTAT</a:t>
            </a:r>
            <a:endParaRPr lang="en-US" sz="1000" dirty="0">
              <a:latin typeface="Comfortaa" panose="020F0603070200060003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045346" y="6265453"/>
            <a:ext cx="5146654" cy="5925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1000" dirty="0" smtClean="0">
              <a:latin typeface="Comfortaa" panose="020F0603070200060003" pitchFamily="34" charset="0"/>
            </a:endParaRPr>
          </a:p>
          <a:p>
            <a:pPr marL="0" indent="0" algn="r">
              <a:buNone/>
            </a:pPr>
            <a:r>
              <a:rPr lang="en-US" sz="1000" dirty="0" smtClean="0">
                <a:latin typeface="Comfortaa" panose="020F0603070200060003" pitchFamily="34" charset="0"/>
              </a:rPr>
              <a:t>Sgouridis, Csala (expected 2015)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2110153" cy="14630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10154" y="0"/>
            <a:ext cx="4360984" cy="104100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 rot="16200000">
            <a:off x="10398383" y="4899283"/>
            <a:ext cx="3073092" cy="51414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800" b="1" dirty="0" smtClean="0">
                <a:latin typeface="Comfortaa" panose="020F0603070200060003" pitchFamily="34" charset="0"/>
              </a:rPr>
              <a:t>* All values in </a:t>
            </a:r>
            <a:r>
              <a:rPr lang="en-US" sz="1800" b="1" dirty="0" err="1" smtClean="0">
                <a:latin typeface="Comfortaa" panose="020F0603070200060003" pitchFamily="34" charset="0"/>
              </a:rPr>
              <a:t>TWh</a:t>
            </a:r>
            <a:endParaRPr lang="en-US" sz="1800" b="1" dirty="0">
              <a:latin typeface="Comfortaa" panose="020F0603070200060003" pitchFamily="34" charset="0"/>
            </a:endParaRPr>
          </a:p>
        </p:txBody>
      </p:sp>
      <p:pic>
        <p:nvPicPr>
          <p:cNvPr id="12" name="Picture 11" descr="C0-HD-TO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6471138" y="63555"/>
            <a:ext cx="3848130" cy="9138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2400" b="1" u="sng" dirty="0" smtClean="0">
                <a:latin typeface="Comfortaa" panose="020F0603070200060003" pitchFamily="34" charset="0"/>
              </a:rPr>
              <a:t>results</a:t>
            </a:r>
            <a:endParaRPr lang="en-US" sz="2400" b="1" u="sng" dirty="0"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48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0" y="6527800"/>
            <a:ext cx="12192000" cy="330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b="1" dirty="0">
                <a:latin typeface="Comfortaa" panose="020F0603070200060003" pitchFamily="34" charset="0"/>
              </a:rPr>
              <a:t>GRAPH: </a:t>
            </a:r>
            <a:r>
              <a:rPr lang="en-US" sz="1000" dirty="0" smtClean="0">
                <a:latin typeface="Comfortaa" panose="020F0603070200060003" pitchFamily="34" charset="0"/>
              </a:rPr>
              <a:t>Own work using open energy and GDP data from World Bank and food balance and trade, labor and fertilizer data from FAOSTAT</a:t>
            </a:r>
            <a:endParaRPr lang="en-US" sz="1000" dirty="0">
              <a:latin typeface="Comfortaa" panose="020F0603070200060003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045346" y="6265453"/>
            <a:ext cx="5146654" cy="5925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1000" dirty="0" smtClean="0">
              <a:latin typeface="Comfortaa" panose="020F0603070200060003" pitchFamily="34" charset="0"/>
            </a:endParaRPr>
          </a:p>
          <a:p>
            <a:pPr marL="0" indent="0" algn="r">
              <a:buNone/>
            </a:pPr>
            <a:r>
              <a:rPr lang="en-US" sz="1000" dirty="0" smtClean="0">
                <a:latin typeface="Comfortaa" panose="020F0603070200060003" pitchFamily="34" charset="0"/>
              </a:rPr>
              <a:t>Sgouridis, Csala (expected 2015)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00" y="1484906"/>
            <a:ext cx="10767766" cy="4649374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5049127" y="355181"/>
            <a:ext cx="7415321" cy="1155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2400" b="1" dirty="0" err="1" smtClean="0">
                <a:latin typeface="Comfortaa" panose="020F0603070200060003" pitchFamily="34" charset="0"/>
              </a:rPr>
              <a:t>Agri-sytem</a:t>
            </a:r>
            <a:r>
              <a:rPr lang="en-US" sz="2400" b="1" dirty="0" smtClean="0">
                <a:latin typeface="Comfortaa" panose="020F0603070200060003" pitchFamily="34" charset="0"/>
              </a:rPr>
              <a:t> EROEI map</a:t>
            </a:r>
            <a:endParaRPr lang="en-US" sz="2400" b="1" dirty="0">
              <a:latin typeface="Comfortaa" panose="020F0603070200060003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 rot="16200000">
            <a:off x="10398383" y="4899283"/>
            <a:ext cx="3073092" cy="51414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800" b="1" dirty="0" smtClean="0">
                <a:latin typeface="Comfortaa" panose="020F0603070200060003" pitchFamily="34" charset="0"/>
              </a:rPr>
              <a:t>* All values in </a:t>
            </a:r>
            <a:r>
              <a:rPr lang="en-US" sz="1800" b="1" dirty="0" err="1" smtClean="0">
                <a:latin typeface="Comfortaa" panose="020F0603070200060003" pitchFamily="34" charset="0"/>
              </a:rPr>
              <a:t>TWh</a:t>
            </a:r>
            <a:endParaRPr lang="en-US" sz="1800" b="1" dirty="0"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45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0" y="6527800"/>
            <a:ext cx="12192000" cy="330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b="1" dirty="0">
                <a:latin typeface="Comfortaa" panose="020F0603070200060003" pitchFamily="34" charset="0"/>
              </a:rPr>
              <a:t>GRAPH: </a:t>
            </a:r>
            <a:r>
              <a:rPr lang="en-US" sz="1000" dirty="0" smtClean="0">
                <a:latin typeface="Comfortaa" panose="020F0603070200060003" pitchFamily="34" charset="0"/>
              </a:rPr>
              <a:t>Own work using open energy and GDP data from World Bank and food balance and trade, labor and fertilizer data from FAOSTAT</a:t>
            </a:r>
            <a:endParaRPr lang="en-US" sz="1000" dirty="0">
              <a:latin typeface="Comfortaa" panose="020F0603070200060003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045346" y="6265453"/>
            <a:ext cx="5146654" cy="5925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1000" dirty="0" smtClean="0">
              <a:latin typeface="Comfortaa" panose="020F0603070200060003" pitchFamily="34" charset="0"/>
            </a:endParaRPr>
          </a:p>
          <a:p>
            <a:pPr marL="0" indent="0" algn="r">
              <a:buNone/>
            </a:pPr>
            <a:r>
              <a:rPr lang="en-US" sz="1000" dirty="0" smtClean="0">
                <a:latin typeface="Comfortaa" panose="020F0603070200060003" pitchFamily="34" charset="0"/>
              </a:rPr>
              <a:t>Sgouridis, Csala (expected 2015)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2" y="1566115"/>
            <a:ext cx="10767766" cy="4571364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5049127" y="355181"/>
            <a:ext cx="7415321" cy="1155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2400" b="1" dirty="0" smtClean="0">
                <a:latin typeface="Comfortaa" panose="020F0603070200060003" pitchFamily="34" charset="0"/>
              </a:rPr>
              <a:t>Food </a:t>
            </a:r>
            <a:r>
              <a:rPr lang="en-US" sz="2400" b="1" dirty="0" err="1" smtClean="0">
                <a:latin typeface="Comfortaa" panose="020F0603070200060003" pitchFamily="34" charset="0"/>
              </a:rPr>
              <a:t>sytem</a:t>
            </a:r>
            <a:r>
              <a:rPr lang="en-US" sz="2400" b="1" dirty="0" smtClean="0">
                <a:latin typeface="Comfortaa" panose="020F0603070200060003" pitchFamily="34" charset="0"/>
              </a:rPr>
              <a:t> EROEI map</a:t>
            </a:r>
            <a:endParaRPr lang="en-US" sz="2400" b="1" dirty="0">
              <a:latin typeface="Comfortaa" panose="020F0603070200060003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 rot="16200000">
            <a:off x="10398383" y="4899283"/>
            <a:ext cx="3073092" cy="51414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800" b="1" dirty="0" smtClean="0">
                <a:latin typeface="Comfortaa" panose="020F0603070200060003" pitchFamily="34" charset="0"/>
              </a:rPr>
              <a:t>* All values in </a:t>
            </a:r>
            <a:r>
              <a:rPr lang="en-US" sz="1800" b="1" dirty="0" err="1" smtClean="0">
                <a:latin typeface="Comfortaa" panose="020F0603070200060003" pitchFamily="34" charset="0"/>
              </a:rPr>
              <a:t>TWh</a:t>
            </a:r>
            <a:endParaRPr lang="en-US" sz="1800" b="1" dirty="0"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39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0" y="6527800"/>
            <a:ext cx="12192000" cy="330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b="1" dirty="0">
                <a:latin typeface="Comfortaa" panose="020F0603070200060003" pitchFamily="34" charset="0"/>
              </a:rPr>
              <a:t>GRAPH: </a:t>
            </a:r>
            <a:r>
              <a:rPr lang="en-US" sz="1000" dirty="0" smtClean="0">
                <a:latin typeface="Comfortaa" panose="020F0603070200060003" pitchFamily="34" charset="0"/>
              </a:rPr>
              <a:t>Own work using open energy and GDP data from World Bank and food balance and trade, labor and fertilizer data from FAOSTAT</a:t>
            </a:r>
            <a:endParaRPr lang="en-US" sz="1000" dirty="0">
              <a:latin typeface="Comfortaa" panose="020F0603070200060003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045346" y="6265453"/>
            <a:ext cx="5146654" cy="5925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1000" dirty="0" smtClean="0">
              <a:latin typeface="Comfortaa" panose="020F0603070200060003" pitchFamily="34" charset="0"/>
            </a:endParaRPr>
          </a:p>
          <a:p>
            <a:pPr marL="0" indent="0" algn="r">
              <a:buNone/>
            </a:pPr>
            <a:r>
              <a:rPr lang="en-US" sz="1000" dirty="0" smtClean="0">
                <a:latin typeface="Comfortaa" panose="020F0603070200060003" pitchFamily="34" charset="0"/>
              </a:rPr>
              <a:t>Sgouridis, Csala (expected 2015)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19" y="900332"/>
            <a:ext cx="8639516" cy="5443024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260073" y="1762313"/>
            <a:ext cx="2920228" cy="1155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b="1" dirty="0" smtClean="0">
                <a:latin typeface="Comfortaa" panose="020F0603070200060003" pitchFamily="34" charset="0"/>
              </a:rPr>
              <a:t>Steady </a:t>
            </a:r>
            <a:r>
              <a:rPr lang="en-US" b="1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decline</a:t>
            </a:r>
            <a:r>
              <a:rPr lang="en-US" b="1" dirty="0" smtClean="0">
                <a:latin typeface="Comfortaa" panose="020F0603070200060003" pitchFamily="34" charset="0"/>
              </a:rPr>
              <a:t> of EROEI over time</a:t>
            </a:r>
          </a:p>
          <a:p>
            <a:pPr>
              <a:lnSpc>
                <a:spcPct val="130000"/>
              </a:lnSpc>
            </a:pPr>
            <a:r>
              <a:rPr lang="en-US" b="1" dirty="0" smtClean="0">
                <a:latin typeface="Comfortaa" panose="020F0603070200060003" pitchFamily="34" charset="0"/>
              </a:rPr>
              <a:t>Correlation </a:t>
            </a:r>
            <a:br>
              <a:rPr lang="en-US" b="1" dirty="0" smtClean="0">
                <a:latin typeface="Comfortaa" panose="020F0603070200060003" pitchFamily="34" charset="0"/>
              </a:rPr>
            </a:br>
            <a:r>
              <a:rPr lang="en-US" b="1" dirty="0" smtClean="0">
                <a:latin typeface="Comfortaa" panose="020F0603070200060003" pitchFamily="34" charset="0"/>
              </a:rPr>
              <a:t>with </a:t>
            </a:r>
            <a:r>
              <a:rPr lang="en-US" b="1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GDP</a:t>
            </a:r>
          </a:p>
          <a:p>
            <a:pPr>
              <a:lnSpc>
                <a:spcPct val="130000"/>
              </a:lnSpc>
            </a:pPr>
            <a:r>
              <a:rPr lang="en-US" b="1" dirty="0" smtClean="0">
                <a:latin typeface="Comfortaa" panose="020F0603070200060003" pitchFamily="34" charset="0"/>
              </a:rPr>
              <a:t>Dynamic </a:t>
            </a:r>
            <a:r>
              <a:rPr lang="en-US" b="1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crop </a:t>
            </a:r>
            <a:br>
              <a:rPr lang="en-US" b="1" dirty="0" smtClean="0">
                <a:solidFill>
                  <a:srgbClr val="92D050"/>
                </a:solidFill>
                <a:latin typeface="Comfortaa" panose="020F0603070200060003" pitchFamily="34" charset="0"/>
              </a:rPr>
            </a:br>
            <a:r>
              <a:rPr lang="en-US" b="1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shift</a:t>
            </a:r>
            <a:r>
              <a:rPr lang="en-US" b="1" dirty="0" smtClean="0">
                <a:latin typeface="Comfortaa" panose="020F0603070200060003" pitchFamily="34" charset="0"/>
              </a:rPr>
              <a:t> obscures </a:t>
            </a:r>
            <a:br>
              <a:rPr lang="en-US" b="1" dirty="0" smtClean="0">
                <a:latin typeface="Comfortaa" panose="020F0603070200060003" pitchFamily="34" charset="0"/>
              </a:rPr>
            </a:br>
            <a:r>
              <a:rPr lang="en-US" b="1" dirty="0" smtClean="0">
                <a:latin typeface="Comfortaa" panose="020F0603070200060003" pitchFamily="34" charset="0"/>
              </a:rPr>
              <a:t>the full picture</a:t>
            </a:r>
          </a:p>
          <a:p>
            <a:pPr>
              <a:lnSpc>
                <a:spcPct val="130000"/>
              </a:lnSpc>
            </a:pPr>
            <a:r>
              <a:rPr lang="en-US" b="1" dirty="0" smtClean="0">
                <a:latin typeface="Comfortaa" panose="020F0603070200060003" pitchFamily="34" charset="0"/>
              </a:rPr>
              <a:t>Fossil input </a:t>
            </a:r>
            <a:br>
              <a:rPr lang="en-US" b="1" dirty="0" smtClean="0">
                <a:latin typeface="Comfortaa" panose="020F0603070200060003" pitchFamily="34" charset="0"/>
              </a:rPr>
            </a:br>
            <a:r>
              <a:rPr lang="en-US" b="1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not</a:t>
            </a:r>
            <a:r>
              <a:rPr lang="en-US" b="1" dirty="0" smtClean="0">
                <a:latin typeface="Comfortaa" panose="020F0603070200060003" pitchFamily="34" charset="0"/>
              </a:rPr>
              <a:t> </a:t>
            </a:r>
            <a:r>
              <a:rPr lang="en-US" b="1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sustainable</a:t>
            </a:r>
            <a:endParaRPr lang="en-US" b="1" dirty="0">
              <a:solidFill>
                <a:srgbClr val="92D050"/>
              </a:solidFill>
              <a:latin typeface="Comfortaa" panose="020F0603070200060003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471138" y="63555"/>
            <a:ext cx="3848130" cy="9138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2400" b="1" u="sng" dirty="0" smtClean="0">
                <a:latin typeface="Comfortaa" panose="020F0603070200060003" pitchFamily="34" charset="0"/>
              </a:rPr>
              <a:t>insights</a:t>
            </a:r>
            <a:endParaRPr lang="en-US" sz="2400" b="1" u="sng" dirty="0"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12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4406" y="1243590"/>
            <a:ext cx="11915336" cy="29655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cap="none" dirty="0" smtClean="0">
                <a:latin typeface="Comfortaa" panose="020F0603070200060003" pitchFamily="34" charset="0"/>
              </a:rPr>
              <a:t>Visualizing the </a:t>
            </a:r>
          </a:p>
          <a:p>
            <a:pPr algn="ctr"/>
            <a:r>
              <a:rPr lang="en-US" sz="2600" b="1" cap="none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Energetic Sustainability </a:t>
            </a:r>
          </a:p>
          <a:p>
            <a:pPr algn="ctr"/>
            <a:r>
              <a:rPr lang="en-US" sz="2600" cap="none" dirty="0" smtClean="0">
                <a:latin typeface="Comfortaa" panose="020F0603070200060003" pitchFamily="34" charset="0"/>
              </a:rPr>
              <a:t>of Global and National </a:t>
            </a:r>
            <a:endParaRPr lang="hu-HU" sz="2600" cap="none" dirty="0" smtClean="0">
              <a:latin typeface="Comfortaa" panose="020F0603070200060003" pitchFamily="34" charset="0"/>
            </a:endParaRPr>
          </a:p>
          <a:p>
            <a:pPr algn="ctr"/>
            <a:r>
              <a:rPr lang="en-US" sz="2600" cap="none" dirty="0" smtClean="0">
                <a:latin typeface="Comfortaa" panose="020F0603070200060003" pitchFamily="34" charset="0"/>
              </a:rPr>
              <a:t>Agricultural and Food Systems</a:t>
            </a:r>
          </a:p>
          <a:p>
            <a:pPr algn="ctr"/>
            <a:endParaRPr lang="en-US" sz="2600" cap="none" dirty="0" smtClean="0">
              <a:latin typeface="Comfortaa" panose="020F0603070200060003" pitchFamily="34" charset="0"/>
            </a:endParaRPr>
          </a:p>
          <a:p>
            <a:pPr algn="ctr"/>
            <a:endParaRPr lang="en-US" sz="2600" cap="none" dirty="0">
              <a:latin typeface="Comfortaa" panose="020F0603070200060003" pitchFamily="34" charset="0"/>
            </a:endParaRPr>
          </a:p>
          <a:p>
            <a:pPr algn="ctr"/>
            <a:r>
              <a:rPr lang="en-US" sz="2600" cap="none" dirty="0" smtClean="0">
                <a:latin typeface="Comfortaa" panose="020F0603070200060003" pitchFamily="34" charset="0"/>
              </a:rPr>
              <a:t>Visit the </a:t>
            </a:r>
            <a:r>
              <a:rPr lang="en-US" sz="2600" b="1" cap="none" dirty="0" smtClean="0">
                <a:latin typeface="Comfortaa" panose="020F0603070200060003" pitchFamily="34" charset="0"/>
              </a:rPr>
              <a:t>interactive website </a:t>
            </a:r>
            <a:r>
              <a:rPr lang="en-US" sz="2600" cap="none" dirty="0" smtClean="0">
                <a:latin typeface="Comfortaa" panose="020F0603070200060003" pitchFamily="34" charset="0"/>
              </a:rPr>
              <a:t>of this project at: </a:t>
            </a:r>
            <a:r>
              <a:rPr lang="en-US" sz="2900" b="1" cap="none" dirty="0" smtClean="0">
                <a:solidFill>
                  <a:srgbClr val="92D050"/>
                </a:solidFill>
                <a:latin typeface="Comfortaa" panose="020F0603070200060003" pitchFamily="34" charset="0"/>
                <a:hlinkClick r:id="rId2"/>
              </a:rPr>
              <a:t>http://food.csaladen.es</a:t>
            </a:r>
            <a:endParaRPr lang="en-US" sz="2900" b="1" cap="none" dirty="0" smtClean="0">
              <a:solidFill>
                <a:srgbClr val="92D050"/>
              </a:solidFill>
              <a:latin typeface="Comfortaa" panose="020F0603070200060003" pitchFamily="34" charset="0"/>
            </a:endParaRPr>
          </a:p>
          <a:p>
            <a:pPr algn="ctr"/>
            <a:r>
              <a:rPr lang="en-US" sz="2900" b="1" cap="none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 </a:t>
            </a:r>
            <a:endParaRPr lang="en-US" sz="2900" b="1" cap="none" dirty="0">
              <a:solidFill>
                <a:srgbClr val="92D050"/>
              </a:solidFill>
              <a:latin typeface="Comfortaa" panose="020F06030702000600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93741" y="4420167"/>
            <a:ext cx="4771293" cy="7311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400" cap="none" dirty="0">
                <a:latin typeface="Comfortaa" panose="020F0603070200060003" pitchFamily="34" charset="0"/>
              </a:rPr>
              <a:t>t</a:t>
            </a:r>
            <a:r>
              <a:rPr lang="en-US" sz="6400" cap="none" dirty="0" smtClean="0">
                <a:latin typeface="Comfortaa" panose="020F0603070200060003" pitchFamily="34" charset="0"/>
              </a:rPr>
              <a:t>hank you</a:t>
            </a:r>
            <a:endParaRPr lang="en-US" sz="6400" cap="none" dirty="0">
              <a:latin typeface="Comfortaa" panose="020F0603070200060003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329268" y="282137"/>
            <a:ext cx="3986530" cy="871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smtClean="0">
                <a:latin typeface="Comfortaa" panose="020F0603070200060003" pitchFamily="34" charset="0"/>
              </a:rPr>
              <a:t>D</a:t>
            </a:r>
            <a:r>
              <a:rPr lang="hu-HU" b="1" smtClean="0">
                <a:latin typeface="Comfortaa" panose="020F0603070200060003" pitchFamily="34" charset="0"/>
              </a:rPr>
              <a:t>é</a:t>
            </a:r>
            <a:r>
              <a:rPr lang="en-US" b="1" smtClean="0">
                <a:latin typeface="Comfortaa" panose="020F0603070200060003" pitchFamily="34" charset="0"/>
              </a:rPr>
              <a:t>nes Csala, Sgouris Sgouridis</a:t>
            </a:r>
          </a:p>
          <a:p>
            <a:pPr algn="ctr"/>
            <a:r>
              <a:rPr lang="en-US" smtClean="0">
                <a:latin typeface="Comfortaa" panose="020F0603070200060003" pitchFamily="34" charset="0"/>
              </a:rPr>
              <a:t>Masdar Institute</a:t>
            </a:r>
            <a:endParaRPr lang="en-US" dirty="0"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1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9827" y="1479830"/>
            <a:ext cx="11535507" cy="29655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cap="none" dirty="0">
                <a:latin typeface="Comfortaa" panose="020F0603070200060003" pitchFamily="34" charset="0"/>
              </a:rPr>
              <a:t>Visualizing the </a:t>
            </a:r>
            <a:endParaRPr lang="en-US" sz="4800" cap="none" dirty="0" smtClean="0">
              <a:latin typeface="Comfortaa" panose="020F0603070200060003" pitchFamily="34" charset="0"/>
            </a:endParaRPr>
          </a:p>
          <a:p>
            <a:pPr algn="ctr"/>
            <a:r>
              <a:rPr lang="en-US" sz="4800" b="1" cap="none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Energetic </a:t>
            </a:r>
            <a:r>
              <a:rPr lang="en-US" sz="4800" b="1" cap="none" dirty="0">
                <a:solidFill>
                  <a:srgbClr val="92D050"/>
                </a:solidFill>
                <a:latin typeface="Comfortaa" panose="020F0603070200060003" pitchFamily="34" charset="0"/>
              </a:rPr>
              <a:t>Sustainability </a:t>
            </a:r>
            <a:endParaRPr lang="en-US" sz="4800" b="1" cap="none" dirty="0" smtClean="0">
              <a:solidFill>
                <a:srgbClr val="92D050"/>
              </a:solidFill>
              <a:latin typeface="Comfortaa" panose="020F0603070200060003" pitchFamily="34" charset="0"/>
            </a:endParaRPr>
          </a:p>
          <a:p>
            <a:pPr algn="ctr"/>
            <a:r>
              <a:rPr lang="en-US" sz="4800" cap="none" dirty="0" smtClean="0">
                <a:latin typeface="Comfortaa" panose="020F0603070200060003" pitchFamily="34" charset="0"/>
              </a:rPr>
              <a:t>of Global </a:t>
            </a:r>
            <a:r>
              <a:rPr lang="en-US" sz="4800" cap="none" dirty="0">
                <a:latin typeface="Comfortaa" panose="020F0603070200060003" pitchFamily="34" charset="0"/>
              </a:rPr>
              <a:t>and National </a:t>
            </a:r>
            <a:endParaRPr lang="hu-HU" sz="4800" cap="none" dirty="0" smtClean="0">
              <a:latin typeface="Comfortaa" panose="020F0603070200060003" pitchFamily="34" charset="0"/>
            </a:endParaRPr>
          </a:p>
          <a:p>
            <a:pPr algn="ctr"/>
            <a:r>
              <a:rPr lang="en-US" sz="4800" cap="none" dirty="0" smtClean="0">
                <a:latin typeface="Comfortaa" panose="020F0603070200060003" pitchFamily="34" charset="0"/>
              </a:rPr>
              <a:t>Agricultural and </a:t>
            </a:r>
            <a:r>
              <a:rPr lang="en-US" sz="4800" cap="none" dirty="0">
                <a:latin typeface="Comfortaa" panose="020F0603070200060003" pitchFamily="34" charset="0"/>
              </a:rPr>
              <a:t>Food </a:t>
            </a:r>
            <a:r>
              <a:rPr lang="en-US" sz="4800" cap="none" dirty="0" smtClean="0">
                <a:latin typeface="Comfortaa" panose="020F0603070200060003" pitchFamily="34" charset="0"/>
              </a:rPr>
              <a:t>Systems</a:t>
            </a:r>
          </a:p>
          <a:p>
            <a:pPr algn="ctr"/>
            <a:endParaRPr lang="en-US" sz="3700" cap="none" dirty="0">
              <a:latin typeface="Comfortaa" panose="020F0603070200060003" pitchFamily="34" charset="0"/>
            </a:endParaRPr>
          </a:p>
          <a:p>
            <a:r>
              <a:rPr lang="en-US" sz="2400" cap="none" dirty="0" smtClean="0">
                <a:latin typeface="Comfortaa" panose="020F0603070200060003" pitchFamily="34" charset="0"/>
              </a:rPr>
              <a:t>                          A brief presentation of </a:t>
            </a:r>
          </a:p>
          <a:p>
            <a:r>
              <a:rPr lang="en-US" sz="2400" cap="none" dirty="0" smtClean="0">
                <a:latin typeface="Comfortaa" panose="020F0603070200060003" pitchFamily="34" charset="0"/>
              </a:rPr>
              <a:t>                         </a:t>
            </a:r>
            <a:r>
              <a:rPr lang="en-US" sz="2400" b="1" cap="none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The Food Energy Flows </a:t>
            </a:r>
          </a:p>
          <a:p>
            <a:r>
              <a:rPr lang="en-US" sz="2400" b="1" cap="none" dirty="0">
                <a:solidFill>
                  <a:srgbClr val="92D050"/>
                </a:solidFill>
                <a:latin typeface="Comfortaa" panose="020F0603070200060003" pitchFamily="34" charset="0"/>
              </a:rPr>
              <a:t> </a:t>
            </a:r>
            <a:r>
              <a:rPr lang="en-US" sz="2400" b="1" cap="none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                               Exploratorium</a:t>
            </a:r>
            <a:endParaRPr lang="en-US" sz="2400" b="1" cap="none" dirty="0">
              <a:solidFill>
                <a:srgbClr val="92D050"/>
              </a:solidFill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0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 txBox="1">
            <a:spLocks/>
          </p:cNvSpPr>
          <p:nvPr/>
        </p:nvSpPr>
        <p:spPr>
          <a:xfrm>
            <a:off x="6471138" y="63555"/>
            <a:ext cx="3848130" cy="9138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2400" b="1" u="sng" dirty="0" smtClean="0">
                <a:latin typeface="Comfortaa" panose="020F0603070200060003" pitchFamily="34" charset="0"/>
              </a:rPr>
              <a:t>agenda</a:t>
            </a:r>
            <a:endParaRPr lang="en-US" sz="2400" b="1" u="sng" dirty="0">
              <a:latin typeface="Comfortaa" panose="020F0603070200060003" pitchFamily="34" charset="0"/>
            </a:endParaRPr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2224069" y="1525990"/>
            <a:ext cx="9747537" cy="43261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b="1" dirty="0" smtClean="0">
                <a:latin typeface="Comfortaa" panose="020F0603070200060003" pitchFamily="34" charset="0"/>
              </a:rPr>
              <a:t>Concept</a:t>
            </a:r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b="1" dirty="0" smtClean="0">
                <a:latin typeface="Comfortaa" panose="020F0603070200060003" pitchFamily="34" charset="0"/>
              </a:rPr>
              <a:t>Defining agriculture and food systems from the energy perspective</a:t>
            </a:r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b="1" dirty="0" smtClean="0">
                <a:latin typeface="Comfortaa" panose="020F0603070200060003" pitchFamily="34" charset="0"/>
              </a:rPr>
              <a:t>Energy return on energy investment (EROEI) in these systems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b="1" dirty="0" smtClean="0">
                <a:latin typeface="Comfortaa" panose="020F0603070200060003" pitchFamily="34" charset="0"/>
              </a:rPr>
              <a:t>Methodology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b="1" dirty="0" smtClean="0">
                <a:latin typeface="Comfortaa" panose="020F0603070200060003" pitchFamily="34" charset="0"/>
              </a:rPr>
              <a:t>Results</a:t>
            </a:r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b="1" dirty="0" smtClean="0">
                <a:latin typeface="Comfortaa" panose="020F0603070200060003" pitchFamily="34" charset="0"/>
              </a:rPr>
              <a:t>EROEI evolution globally and for individual nations</a:t>
            </a:r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b="1" dirty="0" smtClean="0">
                <a:latin typeface="Comfortaa" panose="020F0603070200060003" pitchFamily="34" charset="0"/>
              </a:rPr>
              <a:t>System energy input breakdown</a:t>
            </a:r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b="1" dirty="0" smtClean="0">
                <a:latin typeface="Comfortaa" panose="020F0603070200060003" pitchFamily="34" charset="0"/>
              </a:rPr>
              <a:t>Food energy flows visualized on Sankey diagrams</a:t>
            </a:r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b="1" dirty="0" smtClean="0">
                <a:latin typeface="Comfortaa" panose="020F0603070200060003" pitchFamily="34" charset="0"/>
              </a:rPr>
              <a:t>Global EROEI distribution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b="1" dirty="0" smtClean="0">
                <a:latin typeface="Comfortaa" panose="020F0603070200060003" pitchFamily="34" charset="0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39149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7298564" y="6259390"/>
            <a:ext cx="5146654" cy="5925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1000" dirty="0" smtClean="0">
              <a:latin typeface="Comfortaa" panose="020F06030702000600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808" y="1785828"/>
            <a:ext cx="723440" cy="7996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38" y="1860650"/>
            <a:ext cx="1404398" cy="10664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43" y="3777696"/>
            <a:ext cx="1549982" cy="8161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24" y="2011526"/>
            <a:ext cx="1780263" cy="88649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588" y="3463758"/>
            <a:ext cx="1248024" cy="124802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033" y="2610256"/>
            <a:ext cx="1282870" cy="128287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63" y="2594338"/>
            <a:ext cx="1794665" cy="1183358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5539554" y="3659772"/>
            <a:ext cx="1139483" cy="753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902267" y="3120325"/>
            <a:ext cx="1983960" cy="5394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2000" b="1" dirty="0">
                <a:latin typeface="Comfortaa" panose="020F0603070200060003" pitchFamily="34" charset="0"/>
              </a:rPr>
              <a:t>f</a:t>
            </a:r>
            <a:r>
              <a:rPr lang="en-US" sz="2000" b="1" dirty="0" smtClean="0">
                <a:latin typeface="Comfortaa" panose="020F0603070200060003" pitchFamily="34" charset="0"/>
              </a:rPr>
              <a:t>ossil fuels</a:t>
            </a:r>
            <a:endParaRPr lang="en-US" sz="2000" b="1" dirty="0">
              <a:latin typeface="Comfortaa" panose="020F0603070200060003" pitchFamily="34" charset="0"/>
            </a:endParaRPr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640079" y="4711782"/>
            <a:ext cx="2307872" cy="5394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2000" b="1" dirty="0" smtClean="0">
                <a:latin typeface="Comfortaa" panose="020F0603070200060003" pitchFamily="34" charset="0"/>
              </a:rPr>
              <a:t>human &amp; animal labor</a:t>
            </a:r>
            <a:endParaRPr lang="en-US" sz="2000" b="1" dirty="0">
              <a:latin typeface="Comfortaa" panose="020F0603070200060003" pitchFamily="34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2804924" y="4711782"/>
            <a:ext cx="2307872" cy="5394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2000" b="1" dirty="0" smtClean="0">
                <a:latin typeface="Comfortaa" panose="020F0603070200060003" pitchFamily="34" charset="0"/>
              </a:rPr>
              <a:t>electricity</a:t>
            </a:r>
            <a:endParaRPr lang="en-US" sz="2000" b="1" dirty="0">
              <a:latin typeface="Comfortaa" panose="020F0603070200060003" pitchFamily="34" charset="0"/>
            </a:endParaRPr>
          </a:p>
        </p:txBody>
      </p:sp>
      <p:sp>
        <p:nvSpPr>
          <p:cNvPr id="35" name="Subtitle 2"/>
          <p:cNvSpPr txBox="1">
            <a:spLocks/>
          </p:cNvSpPr>
          <p:nvPr/>
        </p:nvSpPr>
        <p:spPr>
          <a:xfrm>
            <a:off x="2804924" y="3015941"/>
            <a:ext cx="2307872" cy="5394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2000" b="1" dirty="0" smtClean="0">
                <a:latin typeface="Comfortaa" panose="020F0603070200060003" pitchFamily="34" charset="0"/>
              </a:rPr>
              <a:t>fertilizers</a:t>
            </a:r>
            <a:endParaRPr lang="en-US" sz="2000" b="1" dirty="0">
              <a:latin typeface="Comfortaa" panose="020F0603070200060003" pitchFamily="34" charset="0"/>
            </a:endParaRPr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471566" y="5828408"/>
            <a:ext cx="4666715" cy="5394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2000" b="1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Agricultural System Energy Input</a:t>
            </a:r>
            <a:endParaRPr lang="en-US" sz="2000" b="1" dirty="0">
              <a:solidFill>
                <a:srgbClr val="92D050"/>
              </a:solidFill>
              <a:latin typeface="Comfortaa" panose="020F0603070200060003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71565" y="1645649"/>
            <a:ext cx="4683275" cy="5022166"/>
          </a:xfrm>
          <a:prstGeom prst="roundRect">
            <a:avLst>
              <a:gd name="adj" fmla="val 8956"/>
            </a:avLst>
          </a:prstGeom>
          <a:noFill/>
          <a:ln w="57150">
            <a:solidFill>
              <a:srgbClr val="D155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7057497" y="5828408"/>
            <a:ext cx="4666715" cy="5394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2000" b="1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Agricultural System Energy Output</a:t>
            </a:r>
            <a:endParaRPr lang="en-US" sz="2000" b="1" dirty="0">
              <a:solidFill>
                <a:srgbClr val="92D050"/>
              </a:solidFill>
              <a:latin typeface="Comfortaa" panose="020F0603070200060003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057496" y="1645649"/>
            <a:ext cx="4683275" cy="5022166"/>
          </a:xfrm>
          <a:prstGeom prst="roundRect">
            <a:avLst>
              <a:gd name="adj" fmla="val 8956"/>
            </a:avLst>
          </a:prstGeom>
          <a:noFill/>
          <a:ln w="57150">
            <a:solidFill>
              <a:srgbClr val="D155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7704441" y="4087770"/>
            <a:ext cx="3372826" cy="5394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2000" b="1" dirty="0" smtClean="0">
                <a:latin typeface="Comfortaa" panose="020F0603070200060003" pitchFamily="34" charset="0"/>
              </a:rPr>
              <a:t>produced primary crops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b="1" dirty="0">
                <a:latin typeface="Comfortaa" panose="020F0603070200060003" pitchFamily="34" charset="0"/>
              </a:rPr>
              <a:t>x</a:t>
            </a:r>
            <a:endParaRPr lang="en-US" sz="2000" b="1" dirty="0" smtClean="0">
              <a:latin typeface="Comfortaa" panose="020F0603070200060003" pitchFamily="34" charset="0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b="1" dirty="0" smtClean="0">
                <a:latin typeface="Comfortaa" panose="020F0603070200060003" pitchFamily="34" charset="0"/>
              </a:rPr>
              <a:t>crop energy content</a:t>
            </a:r>
            <a:endParaRPr lang="en-US" sz="2000" b="1" dirty="0">
              <a:latin typeface="Comfortaa" panose="020F0603070200060003" pitchFamily="34" charset="0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6471138" y="63555"/>
            <a:ext cx="3848130" cy="9138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2400" b="1" u="sng" dirty="0" smtClean="0">
                <a:latin typeface="Comfortaa" panose="020F0603070200060003" pitchFamily="34" charset="0"/>
              </a:rPr>
              <a:t>concept</a:t>
            </a:r>
            <a:endParaRPr lang="en-US" sz="2400" b="1" u="sng" dirty="0"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0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/>
      <p:bldP spid="33" grpId="0"/>
      <p:bldP spid="34" grpId="0"/>
      <p:bldP spid="35" grpId="0"/>
      <p:bldP spid="36" grpId="0"/>
      <p:bldP spid="37" grpId="0" animBg="1"/>
      <p:bldP spid="40" grpId="0"/>
      <p:bldP spid="41" grpId="0" animBg="1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7298564" y="6259390"/>
            <a:ext cx="5146654" cy="5925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1000" dirty="0" smtClean="0">
              <a:latin typeface="Comfortaa" panose="020F06030702000600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808" y="1785828"/>
            <a:ext cx="723440" cy="7996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38" y="1860650"/>
            <a:ext cx="1404398" cy="10664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43" y="3777696"/>
            <a:ext cx="1549982" cy="8161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24" y="2011526"/>
            <a:ext cx="1780263" cy="88649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588" y="3463758"/>
            <a:ext cx="1248024" cy="124802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033" y="2610256"/>
            <a:ext cx="1282870" cy="128287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63" y="2594338"/>
            <a:ext cx="1794665" cy="1183358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5539554" y="3659772"/>
            <a:ext cx="1139483" cy="753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902267" y="3120325"/>
            <a:ext cx="1983960" cy="5394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2000" b="1" dirty="0">
                <a:latin typeface="Comfortaa" panose="020F0603070200060003" pitchFamily="34" charset="0"/>
              </a:rPr>
              <a:t>f</a:t>
            </a:r>
            <a:r>
              <a:rPr lang="en-US" sz="2000" b="1" dirty="0" smtClean="0">
                <a:latin typeface="Comfortaa" panose="020F0603070200060003" pitchFamily="34" charset="0"/>
              </a:rPr>
              <a:t>ossil fuels</a:t>
            </a:r>
            <a:endParaRPr lang="en-US" sz="2000" b="1" dirty="0">
              <a:latin typeface="Comfortaa" panose="020F0603070200060003" pitchFamily="34" charset="0"/>
            </a:endParaRPr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640079" y="4711782"/>
            <a:ext cx="2307872" cy="5394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2000" b="1" dirty="0" smtClean="0">
                <a:latin typeface="Comfortaa" panose="020F0603070200060003" pitchFamily="34" charset="0"/>
              </a:rPr>
              <a:t>human &amp; animal labor</a:t>
            </a:r>
            <a:endParaRPr lang="en-US" sz="2000" b="1" dirty="0">
              <a:latin typeface="Comfortaa" panose="020F0603070200060003" pitchFamily="34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2804924" y="4711782"/>
            <a:ext cx="2307872" cy="5394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2000" b="1" dirty="0" smtClean="0">
                <a:latin typeface="Comfortaa" panose="020F0603070200060003" pitchFamily="34" charset="0"/>
              </a:rPr>
              <a:t>electricity</a:t>
            </a:r>
            <a:endParaRPr lang="en-US" sz="2000" b="1" dirty="0">
              <a:latin typeface="Comfortaa" panose="020F0603070200060003" pitchFamily="34" charset="0"/>
            </a:endParaRPr>
          </a:p>
        </p:txBody>
      </p:sp>
      <p:sp>
        <p:nvSpPr>
          <p:cNvPr id="35" name="Subtitle 2"/>
          <p:cNvSpPr txBox="1">
            <a:spLocks/>
          </p:cNvSpPr>
          <p:nvPr/>
        </p:nvSpPr>
        <p:spPr>
          <a:xfrm>
            <a:off x="2804924" y="3015941"/>
            <a:ext cx="2307872" cy="5394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2000" b="1" dirty="0" smtClean="0">
                <a:latin typeface="Comfortaa" panose="020F0603070200060003" pitchFamily="34" charset="0"/>
              </a:rPr>
              <a:t>fertilizers</a:t>
            </a:r>
            <a:endParaRPr lang="en-US" sz="2000" b="1" dirty="0">
              <a:latin typeface="Comfortaa" panose="020F0603070200060003" pitchFamily="34" charset="0"/>
            </a:endParaRPr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471566" y="5828408"/>
            <a:ext cx="4666715" cy="5394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2000" b="1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Agricultural System Energy Input</a:t>
            </a:r>
            <a:endParaRPr lang="en-US" sz="2000" b="1" dirty="0">
              <a:solidFill>
                <a:srgbClr val="92D050"/>
              </a:solidFill>
              <a:latin typeface="Comfortaa" panose="020F0603070200060003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71565" y="1645649"/>
            <a:ext cx="4683275" cy="5022166"/>
          </a:xfrm>
          <a:prstGeom prst="roundRect">
            <a:avLst>
              <a:gd name="adj" fmla="val 8956"/>
            </a:avLst>
          </a:prstGeom>
          <a:noFill/>
          <a:ln w="57150">
            <a:solidFill>
              <a:srgbClr val="D155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7057497" y="5828408"/>
            <a:ext cx="4666715" cy="5394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2000" b="1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Agricultural System Energy Output</a:t>
            </a:r>
            <a:endParaRPr lang="en-US" sz="2000" b="1" dirty="0">
              <a:solidFill>
                <a:srgbClr val="92D050"/>
              </a:solidFill>
              <a:latin typeface="Comfortaa" panose="020F0603070200060003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057496" y="1645649"/>
            <a:ext cx="4683275" cy="5022166"/>
          </a:xfrm>
          <a:prstGeom prst="roundRect">
            <a:avLst>
              <a:gd name="adj" fmla="val 8956"/>
            </a:avLst>
          </a:prstGeom>
          <a:noFill/>
          <a:ln w="57150">
            <a:solidFill>
              <a:srgbClr val="D155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7704441" y="4087770"/>
            <a:ext cx="3372826" cy="5394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2000" b="1" dirty="0" smtClean="0">
                <a:latin typeface="Comfortaa" panose="020F0603070200060003" pitchFamily="34" charset="0"/>
              </a:rPr>
              <a:t>produced primary crops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b="1" dirty="0">
                <a:latin typeface="Comfortaa" panose="020F0603070200060003" pitchFamily="34" charset="0"/>
              </a:rPr>
              <a:t>x</a:t>
            </a:r>
            <a:endParaRPr lang="en-US" sz="2000" b="1" dirty="0" smtClean="0">
              <a:latin typeface="Comfortaa" panose="020F0603070200060003" pitchFamily="34" charset="0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b="1" dirty="0" smtClean="0">
                <a:latin typeface="Comfortaa" panose="020F0603070200060003" pitchFamily="34" charset="0"/>
              </a:rPr>
              <a:t>crop energy content</a:t>
            </a:r>
            <a:endParaRPr lang="en-US" sz="2000" b="1" dirty="0">
              <a:latin typeface="Comfortaa" panose="020F06030702000600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8215" y="1832514"/>
            <a:ext cx="4199207" cy="3850833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299529" y="1832514"/>
            <a:ext cx="4199207" cy="3850833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471566" y="5829407"/>
            <a:ext cx="4666715" cy="5394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2000" b="1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Food System Energy Input</a:t>
            </a:r>
            <a:endParaRPr lang="en-US" sz="2000" b="1" dirty="0">
              <a:solidFill>
                <a:srgbClr val="92D050"/>
              </a:solidFill>
              <a:latin typeface="Comfortaa" panose="020F0603070200060003" pitchFamily="34" charset="0"/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7057497" y="5828008"/>
            <a:ext cx="4666715" cy="5394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2000" b="1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Food System Energy Output</a:t>
            </a:r>
            <a:endParaRPr lang="en-US" sz="2000" b="1" dirty="0">
              <a:solidFill>
                <a:srgbClr val="92D050"/>
              </a:solidFill>
              <a:latin typeface="Comfortaa" panose="020F0603070200060003" pitchFamily="34" charset="0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2021333" y="3750538"/>
            <a:ext cx="1983960" cy="5394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2000" b="1" dirty="0" smtClean="0">
                <a:latin typeface="Comfortaa" panose="020F0603070200060003" pitchFamily="34" charset="0"/>
              </a:rPr>
              <a:t>+ imports</a:t>
            </a:r>
            <a:endParaRPr lang="en-US" sz="2000" b="1" dirty="0">
              <a:latin typeface="Comfortaa" panose="020F0603070200060003" pitchFamily="34" charset="0"/>
            </a:endParaRPr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7612561" y="3589753"/>
            <a:ext cx="3650494" cy="5394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2000" b="1" dirty="0" smtClean="0">
                <a:latin typeface="Comfortaa" panose="020F0603070200060003" pitchFamily="34" charset="0"/>
              </a:rPr>
              <a:t>+ secondary food products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b="1" dirty="0">
              <a:latin typeface="Comfortaa" panose="020F0603070200060003" pitchFamily="34" charset="0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b="1" dirty="0" smtClean="0">
                <a:latin typeface="Comfortaa" panose="020F0603070200060003" pitchFamily="34" charset="0"/>
              </a:rPr>
              <a:t>(animal and processed)</a:t>
            </a:r>
            <a:endParaRPr lang="en-US" sz="2000" b="1" dirty="0">
              <a:latin typeface="Comfortaa" panose="020F0603070200060003" pitchFamily="34" charset="0"/>
            </a:endParaRPr>
          </a:p>
        </p:txBody>
      </p:sp>
      <p:sp>
        <p:nvSpPr>
          <p:cNvPr id="48" name="Subtitle 2"/>
          <p:cNvSpPr txBox="1">
            <a:spLocks/>
          </p:cNvSpPr>
          <p:nvPr/>
        </p:nvSpPr>
        <p:spPr>
          <a:xfrm>
            <a:off x="6471138" y="63555"/>
            <a:ext cx="3848130" cy="9138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2400" b="1" u="sng" dirty="0" smtClean="0">
                <a:latin typeface="Comfortaa" panose="020F0603070200060003" pitchFamily="34" charset="0"/>
              </a:rPr>
              <a:t>concept</a:t>
            </a:r>
            <a:endParaRPr lang="en-US" sz="2400" b="1" u="sng" dirty="0"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68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0" grpId="0"/>
      <p:bldP spid="2" grpId="0" animBg="1"/>
      <p:bldP spid="23" grpId="0" animBg="1"/>
      <p:bldP spid="24" grpId="0"/>
      <p:bldP spid="25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878" y="3997070"/>
            <a:ext cx="7102456" cy="2499577"/>
          </a:xfrm>
          <a:prstGeom prst="rect">
            <a:avLst/>
          </a:prstGeom>
        </p:spPr>
      </p:pic>
      <p:sp>
        <p:nvSpPr>
          <p:cNvPr id="54" name="Rounded Rectangle 53"/>
          <p:cNvSpPr/>
          <p:nvPr/>
        </p:nvSpPr>
        <p:spPr>
          <a:xfrm>
            <a:off x="6633025" y="5490546"/>
            <a:ext cx="1712686" cy="100770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mfortaa" panose="020F0603070200060003" pitchFamily="34" charset="0"/>
              </a:rPr>
              <a:t>Food</a:t>
            </a:r>
          </a:p>
          <a:p>
            <a:pPr algn="ctr"/>
            <a:r>
              <a:rPr lang="en-US" b="1" dirty="0">
                <a:latin typeface="Comfortaa" panose="020F0603070200060003" pitchFamily="34" charset="0"/>
              </a:rPr>
              <a:t>d</a:t>
            </a:r>
            <a:r>
              <a:rPr lang="en-US" b="1" dirty="0" smtClean="0">
                <a:latin typeface="Comfortaa" panose="020F0603070200060003" pitchFamily="34" charset="0"/>
              </a:rPr>
              <a:t>ata</a:t>
            </a:r>
          </a:p>
          <a:p>
            <a:pPr algn="ctr"/>
            <a:r>
              <a:rPr lang="en-US" sz="1600" b="1" dirty="0" smtClean="0">
                <a:latin typeface="Comfortaa" panose="020F0603070200060003" pitchFamily="34" charset="0"/>
              </a:rPr>
              <a:t>[FAOSTAT]</a:t>
            </a:r>
            <a:endParaRPr lang="en-US" sz="1600" b="1" dirty="0">
              <a:latin typeface="Comfortaa" panose="020F0603070200060003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631542" y="4116868"/>
            <a:ext cx="1712686" cy="100770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mfortaa" panose="020F0603070200060003" pitchFamily="34" charset="0"/>
              </a:rPr>
              <a:t>Food energy</a:t>
            </a:r>
          </a:p>
          <a:p>
            <a:pPr algn="ctr"/>
            <a:r>
              <a:rPr lang="en-US" b="1" dirty="0" smtClean="0">
                <a:latin typeface="Comfortaa" panose="020F0603070200060003" pitchFamily="34" charset="0"/>
              </a:rPr>
              <a:t>flows</a:t>
            </a:r>
            <a:endParaRPr lang="en-US" b="1" dirty="0">
              <a:latin typeface="Comfortaa" panose="020F0603070200060003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630055" y="5490546"/>
            <a:ext cx="1712686" cy="100770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mfortaa" panose="020F0603070200060003" pitchFamily="34" charset="0"/>
              </a:rPr>
              <a:t>Food energy</a:t>
            </a:r>
          </a:p>
          <a:p>
            <a:pPr algn="ctr"/>
            <a:r>
              <a:rPr lang="en-US" b="1" dirty="0">
                <a:latin typeface="Comfortaa" panose="020F0603070200060003" pitchFamily="34" charset="0"/>
              </a:rPr>
              <a:t>d</a:t>
            </a:r>
            <a:r>
              <a:rPr lang="en-US" b="1" dirty="0" smtClean="0">
                <a:latin typeface="Comfortaa" panose="020F0603070200060003" pitchFamily="34" charset="0"/>
              </a:rPr>
              <a:t>ata</a:t>
            </a:r>
          </a:p>
          <a:p>
            <a:pPr algn="ctr"/>
            <a:r>
              <a:rPr lang="en-US" sz="1600" b="1" dirty="0" smtClean="0">
                <a:latin typeface="Comfortaa" panose="020F0603070200060003" pitchFamily="34" charset="0"/>
              </a:rPr>
              <a:t>[World Bank]</a:t>
            </a:r>
            <a:endParaRPr lang="en-US" sz="1600" b="1" dirty="0">
              <a:latin typeface="Comfortaa" panose="020F0603070200060003" pitchFamily="34" charset="0"/>
            </a:endParaRPr>
          </a:p>
        </p:txBody>
      </p:sp>
      <p:cxnSp>
        <p:nvCxnSpPr>
          <p:cNvPr id="77" name="Straight Arrow Connector 76"/>
          <p:cNvCxnSpPr>
            <a:stCxn id="56" idx="0"/>
            <a:endCxn id="55" idx="2"/>
          </p:cNvCxnSpPr>
          <p:nvPr/>
        </p:nvCxnSpPr>
        <p:spPr>
          <a:xfrm flipV="1">
            <a:off x="5486398" y="5124577"/>
            <a:ext cx="1001487" cy="36596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4" idx="0"/>
            <a:endCxn id="55" idx="2"/>
          </p:cNvCxnSpPr>
          <p:nvPr/>
        </p:nvCxnSpPr>
        <p:spPr>
          <a:xfrm flipH="1" flipV="1">
            <a:off x="6487885" y="5124577"/>
            <a:ext cx="1001483" cy="36596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491" y="3218254"/>
            <a:ext cx="3468925" cy="1505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491" y="4213716"/>
            <a:ext cx="3078747" cy="1152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081" y="1786945"/>
            <a:ext cx="11315157" cy="1572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8542" y="4462064"/>
            <a:ext cx="4334632" cy="23959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527" y="652796"/>
            <a:ext cx="3834716" cy="10851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3498" y="1052623"/>
            <a:ext cx="3846909" cy="42675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837557" y="3204549"/>
            <a:ext cx="1184915" cy="2417814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>
              <a:latin typeface="Comfortaa" panose="020F06030702000600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83311" y="3173019"/>
            <a:ext cx="1712980" cy="2152756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>
              <a:latin typeface="Comfortaa" panose="020F06030702000600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90851" y="3626730"/>
            <a:ext cx="1794023" cy="2417814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>
              <a:latin typeface="Comfortaa" panose="020F0603070200060003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4034" y="3617859"/>
            <a:ext cx="4487045" cy="1591194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/>
        </p:nvSpPr>
        <p:spPr>
          <a:xfrm>
            <a:off x="6471138" y="63555"/>
            <a:ext cx="3848130" cy="9138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2400" b="1" u="sng" dirty="0" smtClean="0">
                <a:latin typeface="Comfortaa" panose="020F0603070200060003" pitchFamily="34" charset="0"/>
              </a:rPr>
              <a:t>methodology</a:t>
            </a:r>
            <a:endParaRPr lang="en-US" sz="2400" b="1" u="sng" dirty="0"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62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31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title 2"/>
          <p:cNvSpPr txBox="1">
            <a:spLocks/>
          </p:cNvSpPr>
          <p:nvPr/>
        </p:nvSpPr>
        <p:spPr>
          <a:xfrm>
            <a:off x="9467142" y="791009"/>
            <a:ext cx="1983960" cy="5394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2800" b="1" dirty="0" smtClean="0">
                <a:latin typeface="Comfortaa" panose="020F0603070200060003" pitchFamily="34" charset="0"/>
              </a:rPr>
              <a:t>EROEI</a:t>
            </a:r>
          </a:p>
          <a:p>
            <a:pPr marL="0" indent="0">
              <a:lnSpc>
                <a:spcPct val="130000"/>
              </a:lnSpc>
              <a:buNone/>
            </a:pPr>
            <a:endParaRPr lang="en-US" sz="1200" b="1" dirty="0" smtClean="0">
              <a:latin typeface="Comfortaa" panose="020F0603070200060003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800" b="1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2.35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800" b="1" dirty="0" smtClean="0">
              <a:solidFill>
                <a:srgbClr val="92D050"/>
              </a:solidFill>
              <a:latin typeface="Comfortaa" panose="020F0603070200060003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800" b="1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1.46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800" b="1" dirty="0">
              <a:solidFill>
                <a:srgbClr val="92D050"/>
              </a:solidFill>
              <a:latin typeface="Comfortaa" panose="020F0603070200060003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800" b="1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1.33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800" b="1" dirty="0" smtClean="0">
              <a:solidFill>
                <a:srgbClr val="92D050"/>
              </a:solidFill>
              <a:latin typeface="Comfortaa" panose="020F0603070200060003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800" b="1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1.19</a:t>
            </a:r>
            <a:endParaRPr lang="en-US" sz="2800" b="1" dirty="0">
              <a:solidFill>
                <a:srgbClr val="92D050"/>
              </a:solidFill>
              <a:latin typeface="Comfortaa" panose="020F0603070200060003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045346" y="6231526"/>
            <a:ext cx="5146654" cy="5925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1000" dirty="0" smtClean="0">
              <a:latin typeface="Comfortaa" panose="020F0603070200060003" pitchFamily="34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255968" y="1610398"/>
            <a:ext cx="11195134" cy="43261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b="1" dirty="0" smtClean="0">
                <a:latin typeface="Comfortaa" panose="020F0603070200060003" pitchFamily="34" charset="0"/>
              </a:rPr>
              <a:t>Total Agricultural System Energy Input in 2011:           </a:t>
            </a:r>
            <a:r>
              <a:rPr lang="en-US" b="1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5990</a:t>
            </a:r>
            <a:r>
              <a:rPr lang="en-US" b="1" dirty="0" smtClean="0">
                <a:latin typeface="Comfortaa" panose="020F0603070200060003" pitchFamily="34" charset="0"/>
              </a:rPr>
              <a:t>  </a:t>
            </a:r>
            <a:r>
              <a:rPr lang="en-US" b="1" dirty="0" err="1" smtClean="0">
                <a:latin typeface="Comfortaa" panose="020F0603070200060003" pitchFamily="34" charset="0"/>
              </a:rPr>
              <a:t>TWh</a:t>
            </a:r>
            <a:endParaRPr lang="en-US" b="1" dirty="0" smtClean="0">
              <a:latin typeface="Comfortaa" panose="020F0603070200060003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b="1" dirty="0">
                <a:latin typeface="Comfortaa" panose="020F0603070200060003" pitchFamily="34" charset="0"/>
              </a:rPr>
              <a:t>Total </a:t>
            </a:r>
            <a:r>
              <a:rPr lang="en-US" b="1" dirty="0" smtClean="0">
                <a:latin typeface="Comfortaa" panose="020F0603070200060003" pitchFamily="34" charset="0"/>
              </a:rPr>
              <a:t>Energy Content of Primary Crops in </a:t>
            </a:r>
            <a:r>
              <a:rPr lang="en-US" b="1" dirty="0">
                <a:latin typeface="Comfortaa" panose="020F0603070200060003" pitchFamily="34" charset="0"/>
              </a:rPr>
              <a:t>2011: 	</a:t>
            </a:r>
            <a:r>
              <a:rPr lang="en-US" b="1" dirty="0" smtClean="0">
                <a:latin typeface="Comfortaa" panose="020F0603070200060003" pitchFamily="34" charset="0"/>
              </a:rPr>
              <a:t>     </a:t>
            </a:r>
            <a:r>
              <a:rPr lang="en-US" b="1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14050</a:t>
            </a:r>
            <a:r>
              <a:rPr lang="en-US" b="1" dirty="0" smtClean="0">
                <a:latin typeface="Comfortaa" panose="020F0603070200060003" pitchFamily="34" charset="0"/>
              </a:rPr>
              <a:t> </a:t>
            </a:r>
            <a:r>
              <a:rPr lang="en-US" b="1" dirty="0" err="1" smtClean="0">
                <a:latin typeface="Comfortaa" panose="020F0603070200060003" pitchFamily="34" charset="0"/>
              </a:rPr>
              <a:t>TWh</a:t>
            </a:r>
            <a:r>
              <a:rPr lang="en-US" b="1" dirty="0" smtClean="0">
                <a:latin typeface="Comfortaa" panose="020F0603070200060003" pitchFamily="34" charset="0"/>
              </a:rPr>
              <a:t>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b="1" dirty="0">
                <a:latin typeface="Comfortaa" panose="020F0603070200060003" pitchFamily="34" charset="0"/>
              </a:rPr>
              <a:t>Total Food System Energy Input in 2011:      </a:t>
            </a:r>
            <a:r>
              <a:rPr lang="en-US" b="1" dirty="0" smtClean="0">
                <a:latin typeface="Comfortaa" panose="020F0603070200060003" pitchFamily="34" charset="0"/>
              </a:rPr>
              <a:t>     	     </a:t>
            </a:r>
            <a:r>
              <a:rPr lang="en-US" b="1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7243</a:t>
            </a:r>
            <a:r>
              <a:rPr lang="en-US" b="1" dirty="0" smtClean="0">
                <a:latin typeface="Comfortaa" panose="020F0603070200060003" pitchFamily="34" charset="0"/>
              </a:rPr>
              <a:t>  </a:t>
            </a:r>
            <a:r>
              <a:rPr lang="en-US" b="1" dirty="0" err="1">
                <a:latin typeface="Comfortaa" panose="020F0603070200060003" pitchFamily="34" charset="0"/>
              </a:rPr>
              <a:t>TWh</a:t>
            </a:r>
            <a:endParaRPr lang="en-US" b="1" dirty="0">
              <a:latin typeface="Comfortaa" panose="020F0603070200060003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b="1" dirty="0">
                <a:latin typeface="Comfortaa" panose="020F0603070200060003" pitchFamily="34" charset="0"/>
              </a:rPr>
              <a:t>Total Energy Content of Food in 2011:         </a:t>
            </a:r>
            <a:r>
              <a:rPr lang="en-US" b="1" dirty="0" smtClean="0">
                <a:latin typeface="Comfortaa" panose="020F0603070200060003" pitchFamily="34" charset="0"/>
              </a:rPr>
              <a:t>                </a:t>
            </a:r>
            <a:r>
              <a:rPr lang="en-US" b="1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10589</a:t>
            </a:r>
            <a:r>
              <a:rPr lang="en-US" b="1" dirty="0" smtClean="0">
                <a:latin typeface="Comfortaa" panose="020F0603070200060003" pitchFamily="34" charset="0"/>
              </a:rPr>
              <a:t> </a:t>
            </a:r>
            <a:r>
              <a:rPr lang="en-US" b="1" dirty="0" err="1">
                <a:latin typeface="Comfortaa" panose="020F0603070200060003" pitchFamily="34" charset="0"/>
              </a:rPr>
              <a:t>TWh</a:t>
            </a:r>
            <a:r>
              <a:rPr lang="en-US" b="1" dirty="0">
                <a:latin typeface="Comfortaa" panose="020F0603070200060003" pitchFamily="34" charset="0"/>
              </a:rPr>
              <a:t> </a:t>
            </a:r>
            <a:endParaRPr lang="en-US" b="1" dirty="0" smtClean="0">
              <a:latin typeface="Comfortaa" panose="020F0603070200060003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b="1" dirty="0">
              <a:latin typeface="Comfortaa" panose="020F0603070200060003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b="1" dirty="0">
                <a:latin typeface="Comfortaa" panose="020F0603070200060003" pitchFamily="34" charset="0"/>
              </a:rPr>
              <a:t>Total Agricultural System Energy Input in 2011:      </a:t>
            </a:r>
            <a:r>
              <a:rPr lang="en-US" b="1" dirty="0" smtClean="0">
                <a:latin typeface="Comfortaa" panose="020F0603070200060003" pitchFamily="34" charset="0"/>
              </a:rPr>
              <a:t>        </a:t>
            </a:r>
            <a:r>
              <a:rPr lang="en-US" b="1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64</a:t>
            </a:r>
            <a:r>
              <a:rPr lang="en-US" b="1" dirty="0" smtClean="0">
                <a:latin typeface="Comfortaa" panose="020F0603070200060003" pitchFamily="34" charset="0"/>
              </a:rPr>
              <a:t> </a:t>
            </a:r>
            <a:r>
              <a:rPr lang="en-US" b="1" dirty="0" err="1">
                <a:latin typeface="Comfortaa" panose="020F0603070200060003" pitchFamily="34" charset="0"/>
              </a:rPr>
              <a:t>TWh</a:t>
            </a:r>
            <a:endParaRPr lang="en-US" b="1" dirty="0">
              <a:latin typeface="Comfortaa" panose="020F0603070200060003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b="1" dirty="0">
                <a:latin typeface="Comfortaa" panose="020F0603070200060003" pitchFamily="34" charset="0"/>
              </a:rPr>
              <a:t>Total Energy Content of Primary Crops in 2011:       </a:t>
            </a:r>
            <a:r>
              <a:rPr lang="en-US" b="1" dirty="0" smtClean="0">
                <a:latin typeface="Comfortaa" panose="020F0603070200060003" pitchFamily="34" charset="0"/>
              </a:rPr>
              <a:t>      </a:t>
            </a:r>
            <a:r>
              <a:rPr lang="en-US" b="1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86</a:t>
            </a:r>
            <a:r>
              <a:rPr lang="en-US" b="1" dirty="0" smtClean="0">
                <a:latin typeface="Comfortaa" panose="020F0603070200060003" pitchFamily="34" charset="0"/>
              </a:rPr>
              <a:t> </a:t>
            </a:r>
            <a:r>
              <a:rPr lang="en-US" b="1" dirty="0" err="1">
                <a:latin typeface="Comfortaa" panose="020F0603070200060003" pitchFamily="34" charset="0"/>
              </a:rPr>
              <a:t>TWh</a:t>
            </a:r>
            <a:r>
              <a:rPr lang="en-US" b="1" dirty="0">
                <a:latin typeface="Comfortaa" panose="020F0603070200060003" pitchFamily="34" charset="0"/>
              </a:rPr>
              <a:t>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b="1" dirty="0">
                <a:latin typeface="Comfortaa" panose="020F0603070200060003" pitchFamily="34" charset="0"/>
              </a:rPr>
              <a:t>Total Food System Energy Input in 2011:      </a:t>
            </a:r>
            <a:r>
              <a:rPr lang="en-US" b="1" dirty="0" smtClean="0">
                <a:latin typeface="Comfortaa" panose="020F0603070200060003" pitchFamily="34" charset="0"/>
              </a:rPr>
              <a:t>                   </a:t>
            </a:r>
            <a:r>
              <a:rPr lang="en-US" b="1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124</a:t>
            </a:r>
            <a:r>
              <a:rPr lang="en-US" b="1" dirty="0" smtClean="0">
                <a:latin typeface="Comfortaa" panose="020F0603070200060003" pitchFamily="34" charset="0"/>
              </a:rPr>
              <a:t> </a:t>
            </a:r>
            <a:r>
              <a:rPr lang="en-US" b="1" dirty="0" err="1" smtClean="0">
                <a:latin typeface="Comfortaa" panose="020F0603070200060003" pitchFamily="34" charset="0"/>
              </a:rPr>
              <a:t>TWh</a:t>
            </a:r>
            <a:endParaRPr lang="en-US" b="1" dirty="0">
              <a:latin typeface="Comfortaa" panose="020F0603070200060003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b="1" dirty="0">
                <a:latin typeface="Comfortaa" panose="020F0603070200060003" pitchFamily="34" charset="0"/>
              </a:rPr>
              <a:t>Total Energy Content of Food in 2011:         </a:t>
            </a:r>
            <a:r>
              <a:rPr lang="en-US" b="1" dirty="0" smtClean="0">
                <a:latin typeface="Comfortaa" panose="020F0603070200060003" pitchFamily="34" charset="0"/>
              </a:rPr>
              <a:t>                    </a:t>
            </a:r>
            <a:r>
              <a:rPr lang="en-US" b="1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148</a:t>
            </a:r>
            <a:r>
              <a:rPr lang="en-US" b="1" dirty="0" smtClean="0">
                <a:latin typeface="Comfortaa" panose="020F0603070200060003" pitchFamily="34" charset="0"/>
              </a:rPr>
              <a:t> </a:t>
            </a:r>
            <a:r>
              <a:rPr lang="en-US" b="1" dirty="0" err="1">
                <a:latin typeface="Comfortaa" panose="020F0603070200060003" pitchFamily="34" charset="0"/>
              </a:rPr>
              <a:t>TWh</a:t>
            </a:r>
            <a:r>
              <a:rPr lang="en-US" b="1" dirty="0">
                <a:latin typeface="Comfortaa" panose="020F0603070200060003" pitchFamily="34" charset="0"/>
              </a:rPr>
              <a:t> </a:t>
            </a:r>
          </a:p>
          <a:p>
            <a:pPr marL="0" indent="0">
              <a:lnSpc>
                <a:spcPct val="130000"/>
              </a:lnSpc>
              <a:buNone/>
            </a:pPr>
            <a:endParaRPr lang="en-US" b="1" dirty="0" smtClean="0">
              <a:latin typeface="Comfortaa" panose="020F0603070200060003" pitchFamily="34" charset="0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 rot="16200000">
            <a:off x="10528996" y="1946641"/>
            <a:ext cx="1983960" cy="5394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2800" b="1" dirty="0">
                <a:solidFill>
                  <a:srgbClr val="92D050"/>
                </a:solidFill>
                <a:latin typeface="Comfortaa" panose="020F0603070200060003" pitchFamily="34" charset="0"/>
              </a:rPr>
              <a:t>G</a:t>
            </a:r>
            <a:r>
              <a:rPr lang="en-US" sz="2800" b="1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lobal</a:t>
            </a:r>
            <a:endParaRPr lang="en-US" sz="2800" b="1" dirty="0">
              <a:solidFill>
                <a:srgbClr val="92D050"/>
              </a:solidFill>
              <a:latin typeface="Comfortaa" panose="020F0603070200060003" pitchFamily="34" charset="0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 rot="16200000">
            <a:off x="10459122" y="4716623"/>
            <a:ext cx="1983960" cy="5394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2800" b="1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Italy</a:t>
            </a:r>
            <a:endParaRPr lang="en-US" sz="2800" b="1" dirty="0">
              <a:solidFill>
                <a:srgbClr val="92D050"/>
              </a:solidFill>
              <a:latin typeface="Comfortaa" panose="020F0603070200060003" pitchFamily="34" charset="0"/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6471138" y="63555"/>
            <a:ext cx="3848130" cy="9138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2400" b="1" u="sng" dirty="0" smtClean="0">
                <a:latin typeface="Comfortaa" panose="020F0603070200060003" pitchFamily="34" charset="0"/>
              </a:rPr>
              <a:t>results</a:t>
            </a:r>
            <a:endParaRPr lang="en-US" sz="2400" b="1" u="sng" dirty="0"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42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8" grpId="0"/>
      <p:bldP spid="19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0" y="6527800"/>
            <a:ext cx="12192000" cy="330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b="1" dirty="0">
                <a:latin typeface="Comfortaa" panose="020F0603070200060003" pitchFamily="34" charset="0"/>
              </a:rPr>
              <a:t>GRAPH: </a:t>
            </a:r>
            <a:r>
              <a:rPr lang="en-US" sz="1000" dirty="0" smtClean="0">
                <a:latin typeface="Comfortaa" panose="020F0603070200060003" pitchFamily="34" charset="0"/>
              </a:rPr>
              <a:t>Own work using open energy and GDP data from World Bank and food balance and trade, labor and fertilizer data from FAOSTAT</a:t>
            </a:r>
            <a:endParaRPr lang="en-US" sz="1000" dirty="0">
              <a:latin typeface="Comfortaa" panose="020F0603070200060003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045346" y="6265453"/>
            <a:ext cx="5146654" cy="5925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1000" dirty="0" smtClean="0">
              <a:latin typeface="Comfortaa" panose="020F0603070200060003" pitchFamily="34" charset="0"/>
            </a:endParaRPr>
          </a:p>
          <a:p>
            <a:pPr marL="0" indent="0" algn="r">
              <a:buNone/>
            </a:pPr>
            <a:r>
              <a:rPr lang="en-US" sz="1000" dirty="0" smtClean="0">
                <a:latin typeface="Comfortaa" panose="020F0603070200060003" pitchFamily="34" charset="0"/>
              </a:rPr>
              <a:t>Sgouridis, Csala (expected 2015)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855" y="813487"/>
            <a:ext cx="8405959" cy="558314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582627" y="1663840"/>
            <a:ext cx="2920228" cy="1155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b="1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Fossil share </a:t>
            </a:r>
            <a:r>
              <a:rPr lang="en-US" b="1" dirty="0" smtClean="0">
                <a:latin typeface="Comfortaa" panose="020F0603070200060003" pitchFamily="34" charset="0"/>
              </a:rPr>
              <a:t/>
            </a:r>
            <a:br>
              <a:rPr lang="en-US" b="1" dirty="0" smtClean="0">
                <a:latin typeface="Comfortaa" panose="020F0603070200060003" pitchFamily="34" charset="0"/>
              </a:rPr>
            </a:br>
            <a:r>
              <a:rPr lang="en-US" b="1" dirty="0" smtClean="0">
                <a:latin typeface="Comfortaa" panose="020F0603070200060003" pitchFamily="34" charset="0"/>
              </a:rPr>
              <a:t>61  % in 1961</a:t>
            </a:r>
            <a:br>
              <a:rPr lang="en-US" b="1" dirty="0" smtClean="0">
                <a:latin typeface="Comfortaa" panose="020F0603070200060003" pitchFamily="34" charset="0"/>
              </a:rPr>
            </a:br>
            <a:r>
              <a:rPr lang="en-US" b="1" dirty="0" smtClean="0">
                <a:latin typeface="Comfortaa" panose="020F0603070200060003" pitchFamily="34" charset="0"/>
              </a:rPr>
              <a:t>79 % in 2011</a:t>
            </a:r>
          </a:p>
          <a:p>
            <a:pPr>
              <a:lnSpc>
                <a:spcPct val="130000"/>
              </a:lnSpc>
            </a:pPr>
            <a:r>
              <a:rPr lang="en-US" b="1" dirty="0" err="1" smtClean="0">
                <a:solidFill>
                  <a:srgbClr val="92D050"/>
                </a:solidFill>
                <a:latin typeface="Comfortaa" panose="020F0603070200060003" pitchFamily="34" charset="0"/>
              </a:rPr>
              <a:t>Agri</a:t>
            </a:r>
            <a:r>
              <a:rPr lang="en-US" b="1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 EROEI</a:t>
            </a:r>
            <a:r>
              <a:rPr lang="en-US" b="1" dirty="0" smtClean="0">
                <a:latin typeface="Comfortaa" panose="020F0603070200060003" pitchFamily="34" charset="0"/>
              </a:rPr>
              <a:t/>
            </a:r>
            <a:br>
              <a:rPr lang="en-US" b="1" dirty="0" smtClean="0">
                <a:latin typeface="Comfortaa" panose="020F0603070200060003" pitchFamily="34" charset="0"/>
              </a:rPr>
            </a:br>
            <a:r>
              <a:rPr lang="en-US" b="1" dirty="0" smtClean="0">
                <a:latin typeface="Comfortaa" panose="020F0603070200060003" pitchFamily="34" charset="0"/>
              </a:rPr>
              <a:t>3.66 in 1961</a:t>
            </a:r>
            <a:br>
              <a:rPr lang="en-US" b="1" dirty="0" smtClean="0">
                <a:latin typeface="Comfortaa" panose="020F0603070200060003" pitchFamily="34" charset="0"/>
              </a:rPr>
            </a:br>
            <a:r>
              <a:rPr lang="en-US" b="1" dirty="0" smtClean="0">
                <a:latin typeface="Comfortaa" panose="020F0603070200060003" pitchFamily="34" charset="0"/>
              </a:rPr>
              <a:t>2.35 in 2011</a:t>
            </a:r>
          </a:p>
          <a:p>
            <a:pPr>
              <a:lnSpc>
                <a:spcPct val="130000"/>
              </a:lnSpc>
            </a:pPr>
            <a:r>
              <a:rPr lang="en-US" b="1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Food </a:t>
            </a:r>
            <a:r>
              <a:rPr lang="en-US" b="1" dirty="0">
                <a:solidFill>
                  <a:srgbClr val="92D050"/>
                </a:solidFill>
                <a:latin typeface="Comfortaa" panose="020F0603070200060003" pitchFamily="34" charset="0"/>
              </a:rPr>
              <a:t>EROEI</a:t>
            </a:r>
            <a:br>
              <a:rPr lang="en-US" b="1" dirty="0">
                <a:solidFill>
                  <a:srgbClr val="92D050"/>
                </a:solidFill>
                <a:latin typeface="Comfortaa" panose="020F0603070200060003" pitchFamily="34" charset="0"/>
              </a:rPr>
            </a:br>
            <a:r>
              <a:rPr lang="en-US" b="1" dirty="0">
                <a:latin typeface="Comfortaa" panose="020F0603070200060003" pitchFamily="34" charset="0"/>
              </a:rPr>
              <a:t>2</a:t>
            </a:r>
            <a:r>
              <a:rPr lang="en-US" b="1" dirty="0" smtClean="0">
                <a:latin typeface="Comfortaa" panose="020F0603070200060003" pitchFamily="34" charset="0"/>
              </a:rPr>
              <a:t>.50 </a:t>
            </a:r>
            <a:r>
              <a:rPr lang="en-US" b="1" dirty="0">
                <a:latin typeface="Comfortaa" panose="020F0603070200060003" pitchFamily="34" charset="0"/>
              </a:rPr>
              <a:t>in 1961</a:t>
            </a:r>
            <a:br>
              <a:rPr lang="en-US" b="1" dirty="0">
                <a:latin typeface="Comfortaa" panose="020F0603070200060003" pitchFamily="34" charset="0"/>
              </a:rPr>
            </a:br>
            <a:r>
              <a:rPr lang="en-US" b="1" dirty="0" smtClean="0">
                <a:latin typeface="Comfortaa" panose="020F0603070200060003" pitchFamily="34" charset="0"/>
              </a:rPr>
              <a:t>1.46  </a:t>
            </a:r>
            <a:r>
              <a:rPr lang="en-US" b="1" dirty="0">
                <a:latin typeface="Comfortaa" panose="020F0603070200060003" pitchFamily="34" charset="0"/>
              </a:rPr>
              <a:t>in </a:t>
            </a:r>
            <a:r>
              <a:rPr lang="en-US" b="1" dirty="0" smtClean="0">
                <a:latin typeface="Comfortaa" panose="020F0603070200060003" pitchFamily="34" charset="0"/>
              </a:rPr>
              <a:t>2011</a:t>
            </a:r>
            <a:endParaRPr lang="en-US" b="1" dirty="0">
              <a:latin typeface="Comfortaa" panose="020F0603070200060003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471138" y="63555"/>
            <a:ext cx="3848130" cy="9138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2400" b="1" u="sng" dirty="0" smtClean="0">
                <a:latin typeface="Comfortaa" panose="020F0603070200060003" pitchFamily="34" charset="0"/>
              </a:rPr>
              <a:t>results</a:t>
            </a:r>
            <a:endParaRPr lang="en-US" sz="2400" b="1" u="sng" dirty="0"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79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0" y="6527800"/>
            <a:ext cx="12192000" cy="330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b="1" dirty="0">
                <a:latin typeface="Comfortaa" panose="020F0603070200060003" pitchFamily="34" charset="0"/>
              </a:rPr>
              <a:t>GRAPH: </a:t>
            </a:r>
            <a:r>
              <a:rPr lang="en-US" sz="1000" dirty="0" smtClean="0">
                <a:latin typeface="Comfortaa" panose="020F0603070200060003" pitchFamily="34" charset="0"/>
              </a:rPr>
              <a:t>Own work using open energy and GDP data from World Bank and food balance and trade, labor and fertilizer data from FAOSTAT</a:t>
            </a:r>
            <a:endParaRPr lang="en-US" sz="1000" dirty="0">
              <a:latin typeface="Comfortaa" panose="020F0603070200060003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045346" y="6265453"/>
            <a:ext cx="5146654" cy="5925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1000" dirty="0" smtClean="0">
              <a:latin typeface="Comfortaa" panose="020F0603070200060003" pitchFamily="34" charset="0"/>
            </a:endParaRPr>
          </a:p>
          <a:p>
            <a:pPr marL="0" indent="0" algn="r">
              <a:buNone/>
            </a:pPr>
            <a:r>
              <a:rPr lang="en-US" sz="1000" dirty="0" smtClean="0">
                <a:latin typeface="Comfortaa" panose="020F0603070200060003" pitchFamily="34" charset="0"/>
              </a:rPr>
              <a:t>Sgouridis, Csala (expected 2015)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82627" y="1663840"/>
            <a:ext cx="2920228" cy="1155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b="1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Fossil share </a:t>
            </a:r>
            <a:r>
              <a:rPr lang="en-US" b="1" dirty="0" smtClean="0">
                <a:latin typeface="Comfortaa" panose="020F0603070200060003" pitchFamily="34" charset="0"/>
              </a:rPr>
              <a:t/>
            </a:r>
            <a:br>
              <a:rPr lang="en-US" b="1" dirty="0" smtClean="0">
                <a:latin typeface="Comfortaa" panose="020F0603070200060003" pitchFamily="34" charset="0"/>
              </a:rPr>
            </a:br>
            <a:r>
              <a:rPr lang="en-US" b="1" dirty="0" smtClean="0">
                <a:latin typeface="Comfortaa" panose="020F0603070200060003" pitchFamily="34" charset="0"/>
              </a:rPr>
              <a:t>78  % in 1961</a:t>
            </a:r>
            <a:br>
              <a:rPr lang="en-US" b="1" dirty="0" smtClean="0">
                <a:latin typeface="Comfortaa" panose="020F0603070200060003" pitchFamily="34" charset="0"/>
              </a:rPr>
            </a:br>
            <a:r>
              <a:rPr lang="en-US" b="1" dirty="0" smtClean="0">
                <a:latin typeface="Comfortaa" panose="020F0603070200060003" pitchFamily="34" charset="0"/>
              </a:rPr>
              <a:t>90 % in 2011</a:t>
            </a:r>
          </a:p>
          <a:p>
            <a:pPr>
              <a:lnSpc>
                <a:spcPct val="130000"/>
              </a:lnSpc>
            </a:pPr>
            <a:r>
              <a:rPr lang="en-US" b="1" dirty="0" err="1" smtClean="0">
                <a:solidFill>
                  <a:srgbClr val="92D050"/>
                </a:solidFill>
                <a:latin typeface="Comfortaa" panose="020F0603070200060003" pitchFamily="34" charset="0"/>
              </a:rPr>
              <a:t>Agri</a:t>
            </a:r>
            <a:r>
              <a:rPr lang="en-US" b="1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 EROEI</a:t>
            </a:r>
            <a:r>
              <a:rPr lang="en-US" b="1" dirty="0" smtClean="0">
                <a:latin typeface="Comfortaa" panose="020F0603070200060003" pitchFamily="34" charset="0"/>
              </a:rPr>
              <a:t/>
            </a:r>
            <a:br>
              <a:rPr lang="en-US" b="1" dirty="0" smtClean="0">
                <a:latin typeface="Comfortaa" panose="020F0603070200060003" pitchFamily="34" charset="0"/>
              </a:rPr>
            </a:br>
            <a:r>
              <a:rPr lang="en-US" b="1" dirty="0" smtClean="0">
                <a:latin typeface="Comfortaa" panose="020F0603070200060003" pitchFamily="34" charset="0"/>
              </a:rPr>
              <a:t>2.15 in 1961</a:t>
            </a:r>
            <a:br>
              <a:rPr lang="en-US" b="1" dirty="0" smtClean="0">
                <a:latin typeface="Comfortaa" panose="020F0603070200060003" pitchFamily="34" charset="0"/>
              </a:rPr>
            </a:br>
            <a:r>
              <a:rPr lang="en-US" b="1" dirty="0">
                <a:latin typeface="Comfortaa" panose="020F0603070200060003" pitchFamily="34" charset="0"/>
              </a:rPr>
              <a:t>1</a:t>
            </a:r>
            <a:r>
              <a:rPr lang="en-US" b="1" dirty="0" smtClean="0">
                <a:latin typeface="Comfortaa" panose="020F0603070200060003" pitchFamily="34" charset="0"/>
              </a:rPr>
              <a:t>.33 in 2011</a:t>
            </a:r>
          </a:p>
          <a:p>
            <a:pPr>
              <a:lnSpc>
                <a:spcPct val="130000"/>
              </a:lnSpc>
            </a:pPr>
            <a:r>
              <a:rPr lang="en-US" b="1" dirty="0" smtClean="0">
                <a:solidFill>
                  <a:srgbClr val="92D050"/>
                </a:solidFill>
                <a:latin typeface="Comfortaa" panose="020F0603070200060003" pitchFamily="34" charset="0"/>
              </a:rPr>
              <a:t>Food </a:t>
            </a:r>
            <a:r>
              <a:rPr lang="en-US" b="1" dirty="0">
                <a:solidFill>
                  <a:srgbClr val="92D050"/>
                </a:solidFill>
                <a:latin typeface="Comfortaa" panose="020F0603070200060003" pitchFamily="34" charset="0"/>
              </a:rPr>
              <a:t>EROEI</a:t>
            </a:r>
            <a:br>
              <a:rPr lang="en-US" b="1" dirty="0">
                <a:solidFill>
                  <a:srgbClr val="92D050"/>
                </a:solidFill>
                <a:latin typeface="Comfortaa" panose="020F0603070200060003" pitchFamily="34" charset="0"/>
              </a:rPr>
            </a:br>
            <a:r>
              <a:rPr lang="en-US" b="1" dirty="0" smtClean="0">
                <a:latin typeface="Comfortaa" panose="020F0603070200060003" pitchFamily="34" charset="0"/>
              </a:rPr>
              <a:t>1.19 </a:t>
            </a:r>
            <a:r>
              <a:rPr lang="en-US" b="1" dirty="0">
                <a:latin typeface="Comfortaa" panose="020F0603070200060003" pitchFamily="34" charset="0"/>
              </a:rPr>
              <a:t>in 1961</a:t>
            </a:r>
            <a:br>
              <a:rPr lang="en-US" b="1" dirty="0">
                <a:latin typeface="Comfortaa" panose="020F0603070200060003" pitchFamily="34" charset="0"/>
              </a:rPr>
            </a:br>
            <a:r>
              <a:rPr lang="en-US" b="1" dirty="0" smtClean="0">
                <a:latin typeface="Comfortaa" panose="020F0603070200060003" pitchFamily="34" charset="0"/>
              </a:rPr>
              <a:t>1.19  </a:t>
            </a:r>
            <a:r>
              <a:rPr lang="en-US" b="1" dirty="0">
                <a:latin typeface="Comfortaa" panose="020F0603070200060003" pitchFamily="34" charset="0"/>
              </a:rPr>
              <a:t>in </a:t>
            </a:r>
            <a:r>
              <a:rPr lang="en-US" b="1" dirty="0" smtClean="0">
                <a:latin typeface="Comfortaa" panose="020F0603070200060003" pitchFamily="34" charset="0"/>
              </a:rPr>
              <a:t>2011</a:t>
            </a:r>
            <a:endParaRPr lang="en-US" b="1" dirty="0">
              <a:latin typeface="Comfortaa" panose="020F06030702000600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463" t="5118" r="8080"/>
          <a:stretch/>
        </p:blipFill>
        <p:spPr>
          <a:xfrm>
            <a:off x="3584843" y="787791"/>
            <a:ext cx="8400830" cy="5740009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6471138" y="63555"/>
            <a:ext cx="3848130" cy="9138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2400" b="1" u="sng" dirty="0" smtClean="0">
                <a:latin typeface="Comfortaa" panose="020F0603070200060003" pitchFamily="34" charset="0"/>
              </a:rPr>
              <a:t>results</a:t>
            </a:r>
            <a:endParaRPr lang="en-US" sz="2400" b="1" u="sng" dirty="0"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00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1385</TotalTime>
  <Words>891</Words>
  <Application>Microsoft Office PowerPoint</Application>
  <PresentationFormat>Widescreen</PresentationFormat>
  <Paragraphs>174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Comfortaa</vt:lpstr>
      <vt:lpstr>Calibri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Sustainable energy transition paths</dc:title>
  <dc:creator>Dénes CSALA</dc:creator>
  <cp:lastModifiedBy>Dénes CSALA</cp:lastModifiedBy>
  <cp:revision>211</cp:revision>
  <dcterms:created xsi:type="dcterms:W3CDTF">2015-05-23T22:06:25Z</dcterms:created>
  <dcterms:modified xsi:type="dcterms:W3CDTF">2015-07-02T05:25:01Z</dcterms:modified>
</cp:coreProperties>
</file>