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77" r:id="rId3"/>
    <p:sldId id="293" r:id="rId4"/>
    <p:sldId id="282" r:id="rId5"/>
    <p:sldId id="284" r:id="rId6"/>
    <p:sldId id="285" r:id="rId7"/>
    <p:sldId id="289" r:id="rId8"/>
    <p:sldId id="280" r:id="rId9"/>
    <p:sldId id="333" r:id="rId10"/>
    <p:sldId id="296" r:id="rId11"/>
    <p:sldId id="298" r:id="rId12"/>
    <p:sldId id="279" r:id="rId13"/>
    <p:sldId id="299" r:id="rId14"/>
    <p:sldId id="300" r:id="rId15"/>
    <p:sldId id="305" r:id="rId16"/>
    <p:sldId id="308" r:id="rId17"/>
    <p:sldId id="306" r:id="rId18"/>
    <p:sldId id="310" r:id="rId19"/>
    <p:sldId id="314" r:id="rId20"/>
    <p:sldId id="313" r:id="rId21"/>
    <p:sldId id="336" r:id="rId22"/>
    <p:sldId id="337" r:id="rId23"/>
    <p:sldId id="325" r:id="rId24"/>
    <p:sldId id="338" r:id="rId25"/>
    <p:sldId id="326" r:id="rId26"/>
    <p:sldId id="328" r:id="rId27"/>
    <p:sldId id="330" r:id="rId28"/>
    <p:sldId id="329" r:id="rId29"/>
    <p:sldId id="33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Outline" id="{2A03204C-2A54-42D5-A637-DC0E6F494F08}">
          <p14:sldIdLst>
            <p14:sldId id="256"/>
            <p14:sldId id="277"/>
          </p14:sldIdLst>
        </p14:section>
        <p14:section name="Introduction" id="{446790E6-89ED-4CD0-9167-7604AB4E6F67}">
          <p14:sldIdLst>
            <p14:sldId id="293"/>
            <p14:sldId id="282"/>
            <p14:sldId id="284"/>
            <p14:sldId id="285"/>
            <p14:sldId id="289"/>
            <p14:sldId id="280"/>
            <p14:sldId id="333"/>
            <p14:sldId id="296"/>
          </p14:sldIdLst>
        </p14:section>
        <p14:section name="GAIDT System Dynamics Model" id="{A842E0E9-0146-4F59-A824-EB3C37EFD626}">
          <p14:sldIdLst>
            <p14:sldId id="298"/>
            <p14:sldId id="279"/>
            <p14:sldId id="299"/>
            <p14:sldId id="300"/>
            <p14:sldId id="305"/>
            <p14:sldId id="308"/>
          </p14:sldIdLst>
        </p14:section>
        <p14:section name="Global Aviation Dynamic Transitions" id="{801BAA1F-8B55-40C0-A7B1-50125591EDC6}">
          <p14:sldIdLst>
            <p14:sldId id="306"/>
            <p14:sldId id="310"/>
            <p14:sldId id="314"/>
            <p14:sldId id="313"/>
            <p14:sldId id="336"/>
            <p14:sldId id="337"/>
            <p14:sldId id="325"/>
            <p14:sldId id="338"/>
          </p14:sldIdLst>
        </p14:section>
        <p14:section name="Conclusions" id="{3728F4BD-6B5E-43F4-BAB6-C352158B0464}">
          <p14:sldIdLst>
            <p14:sldId id="326"/>
            <p14:sldId id="328"/>
            <p14:sldId id="330"/>
            <p14:sldId id="329"/>
            <p14:sldId id="33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004" autoAdjust="0"/>
  </p:normalViewPr>
  <p:slideViewPr>
    <p:cSldViewPr>
      <p:cViewPr varScale="1">
        <p:scale>
          <a:sx n="112" d="100"/>
          <a:sy n="112" d="100"/>
        </p:scale>
        <p:origin x="1620"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ocuments\Masdar\Research\Thesis\Final%20thesis\Book1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99FF"/>
                </a:solidFill>
                <a:latin typeface="+mn-lt"/>
                <a:ea typeface="+mn-ea"/>
                <a:cs typeface="+mn-cs"/>
              </a:defRPr>
            </a:pPr>
            <a:r>
              <a:rPr lang="en-US" dirty="0" smtClean="0">
                <a:solidFill>
                  <a:srgbClr val="0099FF"/>
                </a:solidFill>
              </a:rPr>
              <a:t>Aircraft</a:t>
            </a:r>
            <a:r>
              <a:rPr lang="en-US" baseline="0" dirty="0" smtClean="0">
                <a:solidFill>
                  <a:srgbClr val="0099FF"/>
                </a:solidFill>
              </a:rPr>
              <a:t> development programs</a:t>
            </a:r>
            <a:endParaRPr lang="en-US" dirty="0">
              <a:solidFill>
                <a:srgbClr val="0099FF"/>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rgbClr val="0099FF"/>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Time [years]</c:v>
                </c:pt>
              </c:strCache>
            </c:strRef>
          </c:tx>
          <c:spPr>
            <a:solidFill>
              <a:schemeClr val="accent1"/>
            </a:solidFill>
            <a:ln>
              <a:noFill/>
            </a:ln>
            <a:effectLst/>
          </c:spPr>
          <c:invertIfNegative val="0"/>
          <c:cat>
            <c:strRef>
              <c:f>Sheet1!$A$2:$A$9</c:f>
              <c:strCache>
                <c:ptCount val="8"/>
                <c:pt idx="0">
                  <c:v>Bahrain</c:v>
                </c:pt>
                <c:pt idx="1">
                  <c:v>Nepal</c:v>
                </c:pt>
                <c:pt idx="2">
                  <c:v>Armenia</c:v>
                </c:pt>
                <c:pt idx="4">
                  <c:v>A380</c:v>
                </c:pt>
                <c:pt idx="5">
                  <c:v>A350</c:v>
                </c:pt>
                <c:pt idx="6">
                  <c:v>B787</c:v>
                </c:pt>
                <c:pt idx="7">
                  <c:v>B777</c:v>
                </c:pt>
              </c:strCache>
            </c:strRef>
          </c:cat>
          <c:val>
            <c:numRef>
              <c:f>Sheet1!$B$2:$B$9</c:f>
              <c:numCache>
                <c:formatCode>General</c:formatCode>
                <c:ptCount val="8"/>
                <c:pt idx="4">
                  <c:v>17</c:v>
                </c:pt>
                <c:pt idx="5">
                  <c:v>9</c:v>
                </c:pt>
                <c:pt idx="6">
                  <c:v>13</c:v>
                </c:pt>
                <c:pt idx="7">
                  <c:v>9</c:v>
                </c:pt>
              </c:numCache>
            </c:numRef>
          </c:val>
        </c:ser>
        <c:ser>
          <c:idx val="1"/>
          <c:order val="1"/>
          <c:tx>
            <c:strRef>
              <c:f>Sheet1!$C$1</c:f>
              <c:strCache>
                <c:ptCount val="1"/>
                <c:pt idx="0">
                  <c:v>GNP</c:v>
                </c:pt>
              </c:strCache>
            </c:strRef>
          </c:tx>
          <c:spPr>
            <a:solidFill>
              <a:schemeClr val="accent2"/>
            </a:solidFill>
            <a:ln>
              <a:noFill/>
            </a:ln>
            <a:effectLst/>
          </c:spPr>
          <c:invertIfNegative val="0"/>
          <c:cat>
            <c:strRef>
              <c:f>Sheet1!$A$2:$A$9</c:f>
              <c:strCache>
                <c:ptCount val="8"/>
                <c:pt idx="0">
                  <c:v>Bahrain</c:v>
                </c:pt>
                <c:pt idx="1">
                  <c:v>Nepal</c:v>
                </c:pt>
                <c:pt idx="2">
                  <c:v>Armenia</c:v>
                </c:pt>
                <c:pt idx="4">
                  <c:v>A380</c:v>
                </c:pt>
                <c:pt idx="5">
                  <c:v>A350</c:v>
                </c:pt>
                <c:pt idx="6">
                  <c:v>B787</c:v>
                </c:pt>
                <c:pt idx="7">
                  <c:v>B777</c:v>
                </c:pt>
              </c:strCache>
            </c:strRef>
          </c:cat>
          <c:val>
            <c:numRef>
              <c:f>Sheet1!$C$2:$C$9</c:f>
              <c:numCache>
                <c:formatCode>General</c:formatCode>
                <c:ptCount val="8"/>
                <c:pt idx="0">
                  <c:v>27</c:v>
                </c:pt>
                <c:pt idx="1">
                  <c:v>18</c:v>
                </c:pt>
                <c:pt idx="2">
                  <c:v>10</c:v>
                </c:pt>
              </c:numCache>
            </c:numRef>
          </c:val>
        </c:ser>
        <c:ser>
          <c:idx val="2"/>
          <c:order val="2"/>
          <c:tx>
            <c:strRef>
              <c:f>Sheet1!$D$1</c:f>
              <c:strCache>
                <c:ptCount val="1"/>
                <c:pt idx="0">
                  <c:v>Cost [$B] in 2000 USD</c:v>
                </c:pt>
              </c:strCache>
            </c:strRef>
          </c:tx>
          <c:spPr>
            <a:solidFill>
              <a:schemeClr val="accent3"/>
            </a:solidFill>
            <a:ln>
              <a:noFill/>
            </a:ln>
            <a:effectLst/>
          </c:spPr>
          <c:invertIfNegative val="0"/>
          <c:cat>
            <c:strRef>
              <c:f>Sheet1!$A$2:$A$9</c:f>
              <c:strCache>
                <c:ptCount val="8"/>
                <c:pt idx="0">
                  <c:v>Bahrain</c:v>
                </c:pt>
                <c:pt idx="1">
                  <c:v>Nepal</c:v>
                </c:pt>
                <c:pt idx="2">
                  <c:v>Armenia</c:v>
                </c:pt>
                <c:pt idx="4">
                  <c:v>A380</c:v>
                </c:pt>
                <c:pt idx="5">
                  <c:v>A350</c:v>
                </c:pt>
                <c:pt idx="6">
                  <c:v>B787</c:v>
                </c:pt>
                <c:pt idx="7">
                  <c:v>B777</c:v>
                </c:pt>
              </c:strCache>
            </c:strRef>
          </c:cat>
          <c:val>
            <c:numRef>
              <c:f>Sheet1!$D$2:$D$9</c:f>
              <c:numCache>
                <c:formatCode>General</c:formatCode>
                <c:ptCount val="8"/>
                <c:pt idx="4">
                  <c:v>11.38</c:v>
                </c:pt>
                <c:pt idx="5">
                  <c:v>11.1</c:v>
                </c:pt>
                <c:pt idx="6">
                  <c:v>24.5</c:v>
                </c:pt>
                <c:pt idx="7">
                  <c:v>7.15</c:v>
                </c:pt>
              </c:numCache>
            </c:numRef>
          </c:val>
        </c:ser>
        <c:dLbls>
          <c:showLegendKey val="0"/>
          <c:showVal val="0"/>
          <c:showCatName val="0"/>
          <c:showSerName val="0"/>
          <c:showPercent val="0"/>
          <c:showBubbleSize val="0"/>
        </c:dLbls>
        <c:gapWidth val="182"/>
        <c:axId val="1114364432"/>
        <c:axId val="1114361168"/>
      </c:barChart>
      <c:catAx>
        <c:axId val="1114364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4361168"/>
        <c:crosses val="autoZero"/>
        <c:auto val="1"/>
        <c:lblAlgn val="ctr"/>
        <c:lblOffset val="100"/>
        <c:noMultiLvlLbl val="0"/>
      </c:catAx>
      <c:valAx>
        <c:axId val="1114361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4364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Current All</c:v>
          </c:tx>
          <c:spPr>
            <a:ln w="25400" cap="rnd">
              <a:noFill/>
              <a:round/>
            </a:ln>
            <a:effectLst/>
          </c:spPr>
          <c:marker>
            <c:symbol val="circle"/>
            <c:size val="7"/>
            <c:spPr>
              <a:solidFill>
                <a:srgbClr val="0070C0"/>
              </a:solidFill>
              <a:ln w="9525">
                <a:noFill/>
              </a:ln>
              <a:effectLst/>
            </c:spPr>
          </c:marker>
          <c:dLbls>
            <c:dLbl>
              <c:idx val="0"/>
              <c:delete val="1"/>
              <c:extLst>
                <c:ext xmlns:c15="http://schemas.microsoft.com/office/drawing/2012/chart" uri="{CE6537A1-D6FC-4f65-9D91-7224C49458BB}"/>
              </c:extLst>
            </c:dLbl>
            <c:dLbl>
              <c:idx val="1"/>
              <c:layout>
                <c:manualLayout>
                  <c:x val="-7.2228241242325974E-3"/>
                  <c:y val="3.1294007197621081E-3"/>
                </c:manualLayout>
              </c:layout>
              <c:tx>
                <c:rich>
                  <a:bodyPr/>
                  <a:lstStyle/>
                  <a:p>
                    <a:fld id="{96D26AE2-18D4-48E6-935C-0196EE4EC688}"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{96D26AE2-18D4-48E6-935C-0196EE4EC688}</c15:txfldGUID>
                      <c15:f>Industry!$D$47</c15:f>
                      <c15:dlblFieldTableCache>
                        <c:ptCount val="1"/>
                        <c:pt idx="0">
                          <c:v>S10</c:v>
                        </c:pt>
                      </c15:dlblFieldTableCache>
                    </c15:dlblFTEntry>
                  </c15:dlblFieldTable>
                  <c15:showDataLabelsRange val="0"/>
                </c:ext>
              </c:extLst>
            </c:dLbl>
            <c:dLbl>
              <c:idx val="2"/>
              <c:layout/>
              <c:tx>
                <c:rich>
                  <a:bodyPr/>
                  <a:lstStyle/>
                  <a:p>
                    <a:fld id="{F3656B21-2342-4E3C-B34A-F01175E0D2FC}"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{F3656B21-2342-4E3C-B34A-F01175E0D2FC}</c15:txfldGUID>
                      <c15:f>Industry!$D$48</c15:f>
                      <c15:dlblFieldTableCache>
                        <c:ptCount val="1"/>
                        <c:pt idx="0">
                          <c:v>S11</c:v>
                        </c:pt>
                      </c15:dlblFieldTableCache>
                    </c15:dlblFTEntry>
                  </c15:dlblFieldTable>
                  <c15:showDataLabelsRange val="0"/>
                </c:ext>
              </c:extLst>
            </c:dLbl>
            <c:dLbl>
              <c:idx val="3"/>
              <c:layout/>
              <c:tx>
                <c:rich>
                  <a:bodyPr/>
                  <a:lstStyle/>
                  <a:p>
                    <a:fld id="{51DCA205-2A36-47AF-8062-0BA79CF2AD14}"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{51DCA205-2A36-47AF-8062-0BA79CF2AD14}</c15:txfldGUID>
                      <c15:f>Industry!$D$49</c15:f>
                      <c15:dlblFieldTableCache>
                        <c:ptCount val="1"/>
                        <c:pt idx="0">
                          <c:v>S2</c:v>
                        </c:pt>
                      </c15:dlblFieldTableCache>
                    </c15:dlblFTEntry>
                  </c15:dlblFieldTable>
                  <c15:showDataLabelsRange val="0"/>
                </c:ext>
              </c:extLst>
            </c:dLbl>
            <c:dLbl>
              <c:idx val="4"/>
              <c:layout/>
              <c:tx>
                <c:rich>
                  <a:bodyPr/>
                  <a:lstStyle/>
                  <a:p>
                    <a:fld id="{BC0B8D7B-DB31-4E12-8EBC-D6FFE3E5883C}"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{BC0B8D7B-DB31-4E12-8EBC-D6FFE3E5883C}</c15:txfldGUID>
                      <c15:f>Industry!$D$50</c15:f>
                      <c15:dlblFieldTableCache>
                        <c:ptCount val="1"/>
                        <c:pt idx="0">
                          <c:v>S3</c:v>
                        </c:pt>
                      </c15:dlblFieldTableCache>
                    </c15:dlblFTEntry>
                  </c15:dlblFieldTable>
                  <c15:showDataLabelsRange val="0"/>
                </c:ext>
              </c:extLst>
            </c:dLbl>
            <c:dLbl>
              <c:idx val="5"/>
              <c:layout/>
              <c:tx>
                <c:rich>
                  <a:bodyPr/>
                  <a:lstStyle/>
                  <a:p>
                    <a:fld id="{66AC68D7-9B94-4719-890F-0BCE802E5D1D}"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{66AC68D7-9B94-4719-890F-0BCE802E5D1D}</c15:txfldGUID>
                      <c15:f>Industry!$D$51</c15:f>
                      <c15:dlblFieldTableCache>
                        <c:ptCount val="1"/>
                        <c:pt idx="0">
                          <c:v>S4</c:v>
                        </c:pt>
                      </c15:dlblFieldTableCache>
                    </c15:dlblFTEntry>
                  </c15:dlblFieldTable>
                  <c15:showDataLabelsRange val="0"/>
                </c:ext>
              </c:extLst>
            </c:dLbl>
            <c:dLbl>
              <c:idx val="6"/>
              <c:layout/>
              <c:tx>
                <c:rich>
                  <a:bodyPr/>
                  <a:lstStyle/>
                  <a:p>
                    <a:fld id="{88939CC8-3D2B-415A-9731-B2B280752222}"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{88939CC8-3D2B-415A-9731-B2B280752222}</c15:txfldGUID>
                      <c15:f>Industry!$D$52</c15:f>
                      <c15:dlblFieldTableCache>
                        <c:ptCount val="1"/>
                        <c:pt idx="0">
                          <c:v>S5</c:v>
                        </c:pt>
                      </c15:dlblFieldTableCache>
                    </c15:dlblFTEntry>
                  </c15:dlblFieldTable>
                  <c15:showDataLabelsRange val="0"/>
                </c:ext>
              </c:extLst>
            </c:dLbl>
            <c:dLbl>
              <c:idx val="7"/>
              <c:layout>
                <c:manualLayout>
                  <c:x val="-7.2228241242325748E-3"/>
                  <c:y val="-9.3882021592865544E-3"/>
                </c:manualLayout>
              </c:layout>
              <c:tx>
                <c:rich>
                  <a:bodyPr/>
                  <a:lstStyle/>
                  <a:p>
                    <a:fld id="{10E673EF-790F-465F-9065-BA25C6A5307C}"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{10E673EF-790F-465F-9065-BA25C6A5307C}</c15:txfldGUID>
                      <c15:f>Industry!$D$53</c15:f>
                      <c15:dlblFieldTableCache>
                        <c:ptCount val="1"/>
                        <c:pt idx="0">
                          <c:v>S6</c:v>
                        </c:pt>
                      </c15:dlblFieldTableCache>
                    </c15:dlblFTEntry>
                  </c15:dlblFieldTable>
                  <c15:showDataLabelsRange val="0"/>
                </c:ext>
              </c:extLst>
            </c:dLbl>
            <c:dLbl>
              <c:idx val="8"/>
              <c:layout/>
              <c:tx>
                <c:rich>
                  <a:bodyPr/>
                  <a:lstStyle/>
                  <a:p>
                    <a:fld id="{37E8A9CD-04CB-435D-BBBD-44C00849ED4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{37E8A9CD-04CB-435D-BBBD-44C00849ED40}</c15:txfldGUID>
                      <c15:f>Industry!$D$54</c15:f>
                      <c15:dlblFieldTableCache>
                        <c:ptCount val="1"/>
                        <c:pt idx="0">
                          <c:v>S7</c:v>
                        </c:pt>
                      </c15:dlblFieldTableCache>
                    </c15:dlblFTEntry>
                  </c15:dlblFieldTable>
                  <c15:showDataLabelsRange val="0"/>
                </c:ext>
              </c:extLst>
            </c:dLbl>
            <c:dLbl>
              <c:idx val="9"/>
              <c:layout>
                <c:manualLayout>
                  <c:x val="-1.2038040207054292E-2"/>
                  <c:y val="-2.1905805038335158E-2"/>
                </c:manualLayout>
              </c:layout>
              <c:tx>
                <c:rich>
                  <a:bodyPr/>
                  <a:lstStyle/>
                  <a:p>
                    <a:fld id="{06418AA5-7CEE-4A5A-A7E6-899EF75D342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{06418AA5-7CEE-4A5A-A7E6-899EF75D3420}</c15:txfldGUID>
                      <c15:f>Industry!$D$55</c15:f>
                      <c15:dlblFieldTableCache>
                        <c:ptCount val="1"/>
                        <c:pt idx="0">
                          <c:v>S8</c:v>
                        </c:pt>
                      </c15:dlblFieldTableCache>
                    </c15:dlblFTEntry>
                  </c15:dlblFieldTable>
                  <c15:showDataLabelsRange val="0"/>
                </c:ext>
              </c:extLst>
            </c:dLbl>
            <c:dLbl>
              <c:idx val="10"/>
              <c:layout>
                <c:manualLayout>
                  <c:x val="-2.4076080414109024E-3"/>
                  <c:y val="-3.1294007197621657E-3"/>
                </c:manualLayout>
              </c:layout>
              <c:tx>
                <c:rich>
                  <a:bodyPr/>
                  <a:lstStyle/>
                  <a:p>
                    <a:fld id="{4E694D92-EA87-4A82-B4E5-2FE343A54DFF}"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{4E694D92-EA87-4A82-B4E5-2FE343A54DFF}</c15:txfldGUID>
                      <c15:f>Industry!$D$56</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Industry!$E$46:$E$56</c:f>
              <c:numCache>
                <c:formatCode>General</c:formatCode>
                <c:ptCount val="11"/>
                <c:pt idx="0">
                  <c:v>1</c:v>
                </c:pt>
                <c:pt idx="1">
                  <c:v>0.92300000000000004</c:v>
                </c:pt>
                <c:pt idx="2">
                  <c:v>0.93400000000000005</c:v>
                </c:pt>
                <c:pt idx="3">
                  <c:v>0.96099999999999997</c:v>
                </c:pt>
                <c:pt idx="4">
                  <c:v>0.96199999999999997</c:v>
                </c:pt>
                <c:pt idx="5">
                  <c:v>0.96299999999999997</c:v>
                </c:pt>
                <c:pt idx="6">
                  <c:v>0.96599999999999997</c:v>
                </c:pt>
                <c:pt idx="7">
                  <c:v>0.93400000000000005</c:v>
                </c:pt>
                <c:pt idx="8">
                  <c:v>0.93899999999999995</c:v>
                </c:pt>
                <c:pt idx="9">
                  <c:v>0.93300000000000005</c:v>
                </c:pt>
                <c:pt idx="10">
                  <c:v>0.94199999999999995</c:v>
                </c:pt>
              </c:numCache>
            </c:numRef>
          </c:xVal>
          <c:yVal>
            <c:numRef>
              <c:f>Industry!$C$46:$C$56</c:f>
              <c:numCache>
                <c:formatCode>General</c:formatCode>
                <c:ptCount val="11"/>
                <c:pt idx="0">
                  <c:v>1</c:v>
                </c:pt>
                <c:pt idx="1">
                  <c:v>1.014</c:v>
                </c:pt>
                <c:pt idx="2">
                  <c:v>0.998</c:v>
                </c:pt>
                <c:pt idx="3">
                  <c:v>0.94099999999999995</c:v>
                </c:pt>
                <c:pt idx="4">
                  <c:v>0.95199999999999996</c:v>
                </c:pt>
                <c:pt idx="5">
                  <c:v>1.083</c:v>
                </c:pt>
                <c:pt idx="6">
                  <c:v>1.1359999999999999</c:v>
                </c:pt>
                <c:pt idx="7">
                  <c:v>1.0129999999999999</c:v>
                </c:pt>
                <c:pt idx="8">
                  <c:v>1.06</c:v>
                </c:pt>
                <c:pt idx="9">
                  <c:v>1.0169999999999999</c:v>
                </c:pt>
                <c:pt idx="10">
                  <c:v>1.0209999999999999</c:v>
                </c:pt>
              </c:numCache>
            </c:numRef>
          </c:yVal>
          <c:smooth val="0"/>
        </c:ser>
        <c:ser>
          <c:idx val="1"/>
          <c:order val="1"/>
          <c:tx>
            <c:strRef>
              <c:f>'Narrow Body'!$B$57</c:f>
              <c:strCache>
                <c:ptCount val="1"/>
                <c:pt idx="0">
                  <c:v>High</c:v>
                </c:pt>
              </c:strCache>
            </c:strRef>
          </c:tx>
          <c:spPr>
            <a:ln w="25400" cap="rnd">
              <a:noFill/>
              <a:round/>
            </a:ln>
            <a:effectLst/>
          </c:spPr>
          <c:marker>
            <c:symbol val="circle"/>
            <c:size val="7"/>
            <c:spPr>
              <a:solidFill>
                <a:srgbClr val="FF0000"/>
              </a:solidFill>
              <a:ln w="9525">
                <a:noFill/>
              </a:ln>
              <a:effectLst/>
            </c:spPr>
          </c:marker>
          <c:dLbls>
            <c:dLbl>
              <c:idx val="0"/>
              <c:delete val="1"/>
              <c:extLst>
                <c:ext xmlns:c15="http://schemas.microsoft.com/office/drawing/2012/chart" uri="{CE6537A1-D6FC-4f65-9D91-7224C49458BB}"/>
              </c:extLst>
            </c:dLbl>
            <c:dLbl>
              <c:idx val="1"/>
              <c:layout>
                <c:manualLayout>
                  <c:x val="-4.5744552786806308E-2"/>
                  <c:y val="-2.816460647785949E-2"/>
                </c:manualLayout>
              </c:layout>
              <c:tx>
                <c:rich>
                  <a:bodyPr/>
                  <a:lstStyle/>
                  <a:p>
                    <a:fld id="{FF4708A3-158D-4DB7-9257-AFEEC97996E1}"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{FF4708A3-158D-4DB7-9257-AFEEC97996E1}</c15:txfldGUID>
                      <c15:f>Industry!$D$59</c15:f>
                      <c15:dlblFieldTableCache>
                        <c:ptCount val="1"/>
                        <c:pt idx="0">
                          <c:v>S10</c:v>
                        </c:pt>
                      </c15:dlblFieldTableCache>
                    </c15:dlblFTEntry>
                  </c15:dlblFieldTable>
                  <c15:showDataLabelsRange val="0"/>
                </c:ext>
              </c:extLst>
            </c:dLbl>
            <c:dLbl>
              <c:idx val="2"/>
              <c:layout>
                <c:manualLayout>
                  <c:x val="-9.6304321656434325E-3"/>
                  <c:y val="3.1294007197621081E-3"/>
                </c:manualLayout>
              </c:layout>
              <c:tx>
                <c:rich>
                  <a:bodyPr/>
                  <a:lstStyle/>
                  <a:p>
                    <a:fld id="{9E4851AE-BA92-4C7D-AF38-0320EA8D7982}"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{9E4851AE-BA92-4C7D-AF38-0320EA8D7982}</c15:txfldGUID>
                      <c15:f>Industry!$D$60</c15:f>
                      <c15:dlblFieldTableCache>
                        <c:ptCount val="1"/>
                        <c:pt idx="0">
                          <c:v>S11</c:v>
                        </c:pt>
                      </c15:dlblFieldTableCache>
                    </c15:dlblFTEntry>
                  </c15:dlblFieldTable>
                  <c15:showDataLabelsRange val="0"/>
                </c:ext>
              </c:extLst>
            </c:dLbl>
            <c:dLbl>
              <c:idx val="3"/>
              <c:layout/>
              <c:tx>
                <c:rich>
                  <a:bodyPr/>
                  <a:lstStyle/>
                  <a:p>
                    <a:fld id="{6EAC2257-EF0C-487E-BEB5-1D7142575E3B}"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{6EAC2257-EF0C-487E-BEB5-1D7142575E3B}</c15:txfldGUID>
                      <c15:f>Industry!$D$61</c15:f>
                      <c15:dlblFieldTableCache>
                        <c:ptCount val="1"/>
                        <c:pt idx="0">
                          <c:v>S2</c:v>
                        </c:pt>
                      </c15:dlblFieldTableCache>
                    </c15:dlblFTEntry>
                  </c15:dlblFieldTable>
                  <c15:showDataLabelsRange val="0"/>
                </c:ext>
              </c:extLst>
            </c:dLbl>
            <c:dLbl>
              <c:idx val="4"/>
              <c:layout/>
              <c:tx>
                <c:rich>
                  <a:bodyPr/>
                  <a:lstStyle/>
                  <a:p>
                    <a:fld id="{A8C911BE-0CC9-44AF-A2F5-44C0023C7EA3}"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{A8C911BE-0CC9-44AF-A2F5-44C0023C7EA3}</c15:txfldGUID>
                      <c15:f>Industry!$D$62</c15:f>
                      <c15:dlblFieldTableCache>
                        <c:ptCount val="1"/>
                        <c:pt idx="0">
                          <c:v>S3</c:v>
                        </c:pt>
                      </c15:dlblFieldTableCache>
                    </c15:dlblFTEntry>
                  </c15:dlblFieldTable>
                  <c15:showDataLabelsRange val="0"/>
                </c:ext>
              </c:extLst>
            </c:dLbl>
            <c:dLbl>
              <c:idx val="7"/>
              <c:layout/>
              <c:tx>
                <c:rich>
                  <a:bodyPr/>
                  <a:lstStyle/>
                  <a:p>
                    <a:fld id="{CBB53F42-C732-425E-ACF2-798B9CD7635F}"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{CBB53F42-C732-425E-ACF2-798B9CD7635F}</c15:txfldGUID>
                      <c15:f>Industry!$D$65</c15:f>
                      <c15:dlblFieldTableCache>
                        <c:ptCount val="1"/>
                        <c:pt idx="0">
                          <c:v>S6</c:v>
                        </c:pt>
                      </c15:dlblFieldTableCache>
                    </c15:dlblFTEntry>
                  </c15:dlblFieldTable>
                  <c15:showDataLabelsRange val="0"/>
                </c:ext>
              </c:extLst>
            </c:dLbl>
            <c:dLbl>
              <c:idx val="8"/>
              <c:layout/>
              <c:tx>
                <c:rich>
                  <a:bodyPr/>
                  <a:lstStyle/>
                  <a:p>
                    <a:fld id="{4DF739A8-61D1-44A1-842D-CA547D6E9D32}"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{4DF739A8-61D1-44A1-842D-CA547D6E9D32}</c15:txfldGUID>
                      <c15:f>Industry!$D$66</c15:f>
                      <c15:dlblFieldTableCache>
                        <c:ptCount val="1"/>
                        <c:pt idx="0">
                          <c:v>S7</c:v>
                        </c:pt>
                      </c15:dlblFieldTableCache>
                    </c15:dlblFTEntry>
                  </c15:dlblFieldTable>
                  <c15:showDataLabelsRange val="0"/>
                </c:ext>
              </c:extLst>
            </c:dLbl>
            <c:dLbl>
              <c:idx val="9"/>
              <c:layout>
                <c:manualLayout>
                  <c:x val="-9.6304321656434325E-3"/>
                  <c:y val="-1.251760287904872E-2"/>
                </c:manualLayout>
              </c:layout>
              <c:tx>
                <c:rich>
                  <a:bodyPr/>
                  <a:lstStyle/>
                  <a:p>
                    <a:fld id="{6C2946F4-1FCC-4C67-A971-E2E404CE7E23}"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{6C2946F4-1FCC-4C67-A971-E2E404CE7E23}</c15:txfldGUID>
                      <c15:f>Industry!$D$67</c15:f>
                      <c15:dlblFieldTableCache>
                        <c:ptCount val="1"/>
                        <c:pt idx="0">
                          <c:v>S8</c:v>
                        </c:pt>
                      </c15:dlblFieldTableCache>
                    </c15:dlblFTEntry>
                  </c15:dlblFieldTable>
                  <c15:showDataLabelsRange val="0"/>
                </c:ext>
              </c:extLst>
            </c:dLbl>
            <c:dLbl>
              <c:idx val="10"/>
              <c:layout>
                <c:manualLayout>
                  <c:x val="-7.1856032104339685E-3"/>
                  <c:y val="1.4868221358504534E-2"/>
                </c:manualLayout>
              </c:layout>
              <c:tx>
                <c:rich>
                  <a:bodyPr/>
                  <a:lstStyle/>
                  <a:p>
                    <a:fld id="{45192809-8A1C-41A0-A6C0-7702F4F0731B}"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{45192809-8A1C-41A0-A6C0-7702F4F0731B}</c15:txfldGUID>
                      <c15:f>Industry!$D$68</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Industry!$E$58:$E$68</c:f>
              <c:numCache>
                <c:formatCode>General</c:formatCode>
                <c:ptCount val="11"/>
                <c:pt idx="0">
                  <c:v>1</c:v>
                </c:pt>
                <c:pt idx="1">
                  <c:v>0.93</c:v>
                </c:pt>
                <c:pt idx="2">
                  <c:v>0.93500000000000005</c:v>
                </c:pt>
                <c:pt idx="3">
                  <c:v>0.95599999999999996</c:v>
                </c:pt>
                <c:pt idx="4">
                  <c:v>0.96299999999999997</c:v>
                </c:pt>
                <c:pt idx="5">
                  <c:v>0.92900000000000005</c:v>
                </c:pt>
                <c:pt idx="6">
                  <c:v>0.96199999999999997</c:v>
                </c:pt>
                <c:pt idx="7">
                  <c:v>0.93700000000000006</c:v>
                </c:pt>
                <c:pt idx="8">
                  <c:v>0.94099999999999995</c:v>
                </c:pt>
                <c:pt idx="9">
                  <c:v>0.94199999999999995</c:v>
                </c:pt>
                <c:pt idx="10">
                  <c:v>0.94299999999999995</c:v>
                </c:pt>
              </c:numCache>
            </c:numRef>
          </c:xVal>
          <c:yVal>
            <c:numRef>
              <c:f>Industry!$C$58:$C$68</c:f>
              <c:numCache>
                <c:formatCode>General</c:formatCode>
                <c:ptCount val="11"/>
                <c:pt idx="0">
                  <c:v>1</c:v>
                </c:pt>
                <c:pt idx="1">
                  <c:v>1.032</c:v>
                </c:pt>
                <c:pt idx="2">
                  <c:v>0.99</c:v>
                </c:pt>
                <c:pt idx="3">
                  <c:v>0.92900000000000005</c:v>
                </c:pt>
                <c:pt idx="4">
                  <c:v>0.89200000000000002</c:v>
                </c:pt>
                <c:pt idx="5">
                  <c:v>1.7330000000000001</c:v>
                </c:pt>
                <c:pt idx="6">
                  <c:v>1.2709999999999999</c:v>
                </c:pt>
                <c:pt idx="7">
                  <c:v>1.079</c:v>
                </c:pt>
                <c:pt idx="8">
                  <c:v>1.091</c:v>
                </c:pt>
                <c:pt idx="9">
                  <c:v>1.028</c:v>
                </c:pt>
                <c:pt idx="10">
                  <c:v>1.0189999999999999</c:v>
                </c:pt>
              </c:numCache>
            </c:numRef>
          </c:yVal>
          <c:smooth val="0"/>
        </c:ser>
        <c:ser>
          <c:idx val="2"/>
          <c:order val="2"/>
          <c:tx>
            <c:strRef>
              <c:f>'Narrow Body'!$B$69</c:f>
              <c:strCache>
                <c:ptCount val="1"/>
                <c:pt idx="0">
                  <c:v>Low</c:v>
                </c:pt>
              </c:strCache>
            </c:strRef>
          </c:tx>
          <c:spPr>
            <a:ln w="25400" cap="rnd">
              <a:noFill/>
              <a:round/>
            </a:ln>
            <a:effectLst/>
          </c:spPr>
          <c:marker>
            <c:symbol val="circle"/>
            <c:size val="7"/>
            <c:spPr>
              <a:solidFill>
                <a:srgbClr val="00B050"/>
              </a:solidFill>
              <a:ln w="9525">
                <a:noFill/>
              </a:ln>
              <a:effectLst/>
            </c:spPr>
          </c:marker>
          <c:dLbls>
            <c:dLbl>
              <c:idx val="0"/>
              <c:delete val="1"/>
              <c:extLst>
                <c:ext xmlns:c15="http://schemas.microsoft.com/office/drawing/2012/chart" uri="{CE6537A1-D6FC-4f65-9D91-7224C49458BB}"/>
              </c:extLst>
            </c:dLbl>
            <c:dLbl>
              <c:idx val="1"/>
              <c:layout/>
              <c:tx>
                <c:rich>
                  <a:bodyPr/>
                  <a:lstStyle/>
                  <a:p>
                    <a:fld id="{D59B6B8B-4202-44F0-B5EF-F9DB8958421D}"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{D59B6B8B-4202-44F0-B5EF-F9DB8958421D}</c15:txfldGUID>
                      <c15:f>Industry!$D$71</c15:f>
                      <c15:dlblFieldTableCache>
                        <c:ptCount val="1"/>
                        <c:pt idx="0">
                          <c:v>S10</c:v>
                        </c:pt>
                      </c15:dlblFieldTableCache>
                    </c15:dlblFTEntry>
                  </c15:dlblFieldTable>
                  <c15:showDataLabelsRange val="0"/>
                </c:ext>
              </c:extLst>
            </c:dLbl>
            <c:dLbl>
              <c:idx val="2"/>
              <c:layout>
                <c:manualLayout>
                  <c:x val="-7.2228241242325748E-3"/>
                  <c:y val="6.2588014395242733E-3"/>
                </c:manualLayout>
              </c:layout>
              <c:tx>
                <c:rich>
                  <a:bodyPr/>
                  <a:lstStyle/>
                  <a:p>
                    <a:fld id="{F6A14538-A456-4FD3-9201-5B269AC58BBC}"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{F6A14538-A456-4FD3-9201-5B269AC58BBC}</c15:txfldGUID>
                      <c15:f>Industry!$D$72</c15:f>
                      <c15:dlblFieldTableCache>
                        <c:ptCount val="1"/>
                        <c:pt idx="0">
                          <c:v>S11</c:v>
                        </c:pt>
                      </c15:dlblFieldTableCache>
                    </c15:dlblFTEntry>
                  </c15:dlblFieldTable>
                  <c15:showDataLabelsRange val="0"/>
                </c:ext>
              </c:extLst>
            </c:dLbl>
            <c:dLbl>
              <c:idx val="3"/>
              <c:layout>
                <c:manualLayout>
                  <c:x val="-5.5374984952449739E-2"/>
                  <c:y val="-9.3882021592866117E-3"/>
                </c:manualLayout>
              </c:layout>
              <c:tx>
                <c:rich>
                  <a:bodyPr/>
                  <a:lstStyle/>
                  <a:p>
                    <a:fld id="{643BE98D-7E45-4B7B-854F-CA794E32BC7D}"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{643BE98D-7E45-4B7B-854F-CA794E32BC7D}</c15:txfldGUID>
                      <c15:f>Industry!$D$73</c15:f>
                      <c15:dlblFieldTableCache>
                        <c:ptCount val="1"/>
                        <c:pt idx="0">
                          <c:v>S2</c:v>
                        </c:pt>
                      </c15:dlblFieldTableCache>
                    </c15:dlblFTEntry>
                  </c15:dlblFieldTable>
                  <c15:showDataLabelsRange val="0"/>
                </c:ext>
              </c:extLst>
            </c:dLbl>
            <c:dLbl>
              <c:idx val="4"/>
              <c:layout/>
              <c:tx>
                <c:rich>
                  <a:bodyPr/>
                  <a:lstStyle/>
                  <a:p>
                    <a:fld id="{E4964020-D5C9-430E-9E74-8CC2FB3BBD4B}"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{E4964020-D5C9-430E-9E74-8CC2FB3BBD4B}</c15:txfldGUID>
                      <c15:f>Industry!$D$74</c15:f>
                      <c15:dlblFieldTableCache>
                        <c:ptCount val="1"/>
                        <c:pt idx="0">
                          <c:v>S3</c:v>
                        </c:pt>
                      </c15:dlblFieldTableCache>
                    </c15:dlblFTEntry>
                  </c15:dlblFieldTable>
                  <c15:showDataLabelsRange val="0"/>
                </c:ext>
              </c:extLst>
            </c:dLbl>
            <c:dLbl>
              <c:idx val="5"/>
              <c:layout/>
              <c:tx>
                <c:rich>
                  <a:bodyPr/>
                  <a:lstStyle/>
                  <a:p>
                    <a:fld id="{A7A9A4E8-AD94-45B8-BCD4-46ED6C86E501}"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{A7A9A4E8-AD94-45B8-BCD4-46ED6C86E501}</c15:txfldGUID>
                      <c15:f>Industry!$D$75</c15:f>
                      <c15:dlblFieldTableCache>
                        <c:ptCount val="1"/>
                        <c:pt idx="0">
                          <c:v>S4</c:v>
                        </c:pt>
                      </c15:dlblFieldTableCache>
                    </c15:dlblFTEntry>
                  </c15:dlblFieldTable>
                  <c15:showDataLabelsRange val="0"/>
                </c:ext>
              </c:extLst>
            </c:dLbl>
            <c:dLbl>
              <c:idx val="6"/>
              <c:layout/>
              <c:tx>
                <c:rich>
                  <a:bodyPr/>
                  <a:lstStyle/>
                  <a:p>
                    <a:fld id="{4A70F112-0F69-445F-971F-51559A54550A}"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{4A70F112-0F69-445F-971F-51559A54550A}</c15:txfldGUID>
                      <c15:f>Industry!$D$76</c15:f>
                      <c15:dlblFieldTableCache>
                        <c:ptCount val="1"/>
                        <c:pt idx="0">
                          <c:v>S5</c:v>
                        </c:pt>
                      </c15:dlblFieldTableCache>
                    </c15:dlblFTEntry>
                  </c15:dlblFieldTable>
                  <c15:showDataLabelsRange val="0"/>
                </c:ext>
              </c:extLst>
            </c:dLbl>
            <c:dLbl>
              <c:idx val="7"/>
              <c:layout>
                <c:manualLayout>
                  <c:x val="-5.7782592993860599E-2"/>
                  <c:y val="-5.7371683766386454E-17"/>
                </c:manualLayout>
              </c:layout>
              <c:tx>
                <c:rich>
                  <a:bodyPr/>
                  <a:lstStyle/>
                  <a:p>
                    <a:fld id="{16C1A220-02F7-4917-9964-2AC29F04274B}"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{16C1A220-02F7-4917-9964-2AC29F04274B}</c15:txfldGUID>
                      <c15:f>Industry!$D$77</c15:f>
                      <c15:dlblFieldTableCache>
                        <c:ptCount val="1"/>
                        <c:pt idx="0">
                          <c:v>S6</c:v>
                        </c:pt>
                      </c15:dlblFieldTableCache>
                    </c15:dlblFTEntry>
                  </c15:dlblFieldTable>
                  <c15:showDataLabelsRange val="0"/>
                </c:ext>
              </c:extLst>
            </c:dLbl>
            <c:dLbl>
              <c:idx val="8"/>
              <c:layout/>
              <c:tx>
                <c:rich>
                  <a:bodyPr/>
                  <a:lstStyle/>
                  <a:p>
                    <a:fld id="{1D87DDB6-6A76-4CB5-9BFE-E00A17725A92}"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{1D87DDB6-6A76-4CB5-9BFE-E00A17725A92}</c15:txfldGUID>
                      <c15:f>Industry!$D$78</c15:f>
                      <c15:dlblFieldTableCache>
                        <c:ptCount val="1"/>
                        <c:pt idx="0">
                          <c:v>S7</c:v>
                        </c:pt>
                      </c15:dlblFieldTableCache>
                    </c15:dlblFTEntry>
                  </c15:dlblFieldTable>
                  <c15:showDataLabelsRange val="0"/>
                </c:ext>
              </c:extLst>
            </c:dLbl>
            <c:dLbl>
              <c:idx val="9"/>
              <c:layout>
                <c:manualLayout>
                  <c:x val="-1.926086433128691E-2"/>
                  <c:y val="-2.1905805038335158E-2"/>
                </c:manualLayout>
              </c:layout>
              <c:tx>
                <c:rich>
                  <a:bodyPr/>
                  <a:lstStyle/>
                  <a:p>
                    <a:fld id="{118B2057-23ED-40A2-A269-3C7D3E9B73A5}"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{118B2057-23ED-40A2-A269-3C7D3E9B73A5}</c15:txfldGUID>
                      <c15:f>Industry!$D$79</c15:f>
                      <c15:dlblFieldTableCache>
                        <c:ptCount val="1"/>
                        <c:pt idx="0">
                          <c:v>S8</c:v>
                        </c:pt>
                      </c15:dlblFieldTableCache>
                    </c15:dlblFTEntry>
                  </c15:dlblFieldTable>
                  <c15:showDataLabelsRange val="0"/>
                </c:ext>
              </c:extLst>
            </c:dLbl>
            <c:dLbl>
              <c:idx val="10"/>
              <c:layout>
                <c:manualLayout>
                  <c:x val="-4.8189365437672493E-2"/>
                  <c:y val="-1.0959837127521833E-2"/>
                </c:manualLayout>
              </c:layout>
              <c:tx>
                <c:rich>
                  <a:bodyPr/>
                  <a:lstStyle/>
                  <a:p>
                    <a:fld id="{8F633E35-A97B-4D0C-89B4-1F296B9D4C24}"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{8F633E35-A97B-4D0C-89B4-1F296B9D4C24}</c15:txfldGUID>
                      <c15:f>Industry!$D$80</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Industry!$E$70:$E$80</c:f>
              <c:numCache>
                <c:formatCode>General</c:formatCode>
                <c:ptCount val="11"/>
                <c:pt idx="0">
                  <c:v>1</c:v>
                </c:pt>
                <c:pt idx="1">
                  <c:v>0.92200000000000004</c:v>
                </c:pt>
                <c:pt idx="2">
                  <c:v>0.93400000000000005</c:v>
                </c:pt>
                <c:pt idx="3">
                  <c:v>0.96</c:v>
                </c:pt>
                <c:pt idx="4">
                  <c:v>0.96199999999999997</c:v>
                </c:pt>
                <c:pt idx="5">
                  <c:v>0.96499999999999997</c:v>
                </c:pt>
                <c:pt idx="6">
                  <c:v>0.97099999999999997</c:v>
                </c:pt>
                <c:pt idx="7">
                  <c:v>0.93300000000000005</c:v>
                </c:pt>
                <c:pt idx="8">
                  <c:v>0.94099999999999995</c:v>
                </c:pt>
                <c:pt idx="9">
                  <c:v>0.93100000000000005</c:v>
                </c:pt>
                <c:pt idx="10">
                  <c:v>0.94199999999999995</c:v>
                </c:pt>
              </c:numCache>
            </c:numRef>
          </c:xVal>
          <c:yVal>
            <c:numRef>
              <c:f>Industry!$C$70:$C$80</c:f>
              <c:numCache>
                <c:formatCode>General</c:formatCode>
                <c:ptCount val="11"/>
                <c:pt idx="0">
                  <c:v>1</c:v>
                </c:pt>
                <c:pt idx="1">
                  <c:v>1.0209999999999999</c:v>
                </c:pt>
                <c:pt idx="2">
                  <c:v>1.0109999999999999</c:v>
                </c:pt>
                <c:pt idx="3">
                  <c:v>0.95</c:v>
                </c:pt>
                <c:pt idx="4">
                  <c:v>0.97599999999999998</c:v>
                </c:pt>
                <c:pt idx="5">
                  <c:v>1.06</c:v>
                </c:pt>
                <c:pt idx="6">
                  <c:v>1.081</c:v>
                </c:pt>
                <c:pt idx="7">
                  <c:v>0.99299999999999999</c:v>
                </c:pt>
                <c:pt idx="8">
                  <c:v>1.05</c:v>
                </c:pt>
                <c:pt idx="9">
                  <c:v>1.0189999999999999</c:v>
                </c:pt>
                <c:pt idx="10">
                  <c:v>1.0249999999999999</c:v>
                </c:pt>
              </c:numCache>
            </c:numRef>
          </c:yVal>
          <c:smooth val="0"/>
        </c:ser>
        <c:ser>
          <c:idx val="3"/>
          <c:order val="3"/>
          <c:tx>
            <c:v>Current NB</c:v>
          </c:tx>
          <c:spPr>
            <a:ln w="25400" cap="rnd">
              <a:noFill/>
              <a:round/>
            </a:ln>
            <a:effectLst/>
          </c:spPr>
          <c:marker>
            <c:symbol val="square"/>
            <c:size val="7"/>
            <c:spPr>
              <a:solidFill>
                <a:srgbClr val="0070C0"/>
              </a:solidFill>
              <a:ln w="9525">
                <a:noFill/>
              </a:ln>
              <a:effectLst/>
            </c:spPr>
          </c:marker>
          <c:dLbls>
            <c:dLbl>
              <c:idx val="0"/>
              <c:layout>
                <c:manualLayout>
                  <c:x val="-1.2038040207054469E-2"/>
                  <c:y val="-5.7371683766386454E-17"/>
                </c:manualLayout>
              </c:layout>
              <c:tx>
                <c:rich>
                  <a:bodyPr rot="0" spcFirstLastPara="1" vertOverflow="ellipsis" vert="horz" wrap="square" anchor="ctr" anchorCtr="1"/>
                  <a:lstStyle/>
                  <a:p>
                    <a:pPr>
                      <a:defRPr sz="1400" b="1" i="0" u="none" strike="noStrike" kern="1200" baseline="0">
                        <a:solidFill>
                          <a:srgbClr val="0070C0"/>
                        </a:solidFill>
                        <a:latin typeface="+mn-lt"/>
                        <a:ea typeface="+mn-ea"/>
                        <a:cs typeface="+mn-cs"/>
                      </a:defRPr>
                    </a:pPr>
                    <a:fld id="{0F831C84-AA23-41B2-AF83-50EB2E57BD07}" type="CELLREF">
                      <a:rPr lang="en-US" sz="1400">
                        <a:solidFill>
                          <a:srgbClr val="0070C0"/>
                        </a:solidFill>
                      </a:rPr>
                      <a:pPr>
                        <a:defRPr sz="1400">
                          <a:solidFill>
                            <a:srgbClr val="0070C0"/>
                          </a:solidFill>
                        </a:defRPr>
                      </a:pPr>
                      <a:t>[CELLREF]</a:t>
                    </a:fld>
                    <a:endParaRPr lang="en-US"/>
                  </a:p>
                </c:rich>
              </c:tx>
              <c:spPr>
                <a:solidFill>
                  <a:schemeClr val="bg1"/>
                </a:solidFill>
                <a:ln>
                  <a:noFill/>
                </a:ln>
                <a:effectLst/>
              </c:spPr>
              <c:txPr>
                <a:bodyPr rot="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15:dlblFieldTable>
                    <c15:dlblFTEntry>
                      <c15:txfldGUID>{0F831C84-AA23-41B2-AF83-50EB2E57BD07}</c15:txfldGUID>
                      <c15:f>'Narrow Body'!$D$46</c15:f>
                      <c15:dlblFieldTableCache>
                        <c:ptCount val="1"/>
                        <c:pt idx="0">
                          <c:v>S1</c:v>
                        </c:pt>
                      </c15:dlblFieldTableCache>
                    </c15:dlblFTEntry>
                  </c15:dlblFieldTable>
                  <c15:showDataLabelsRange val="0"/>
                </c:ext>
              </c:extLst>
            </c:dLbl>
            <c:dLbl>
              <c:idx val="1"/>
              <c:layout/>
              <c:tx>
                <c:rich>
                  <a:bodyPr/>
                  <a:lstStyle/>
                  <a:p>
                    <a:fld id="{14A0C734-FAA1-4E16-A746-D8827FC091DD}"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{14A0C734-FAA1-4E16-A746-D8827FC091DD}</c15:txfldGUID>
                      <c15:f>'Narrow Body'!$D$47</c15:f>
                      <c15:dlblFieldTableCache>
                        <c:ptCount val="1"/>
                        <c:pt idx="0">
                          <c:v>S10</c:v>
                        </c:pt>
                      </c15:dlblFieldTableCache>
                    </c15:dlblFTEntry>
                  </c15:dlblFieldTable>
                  <c15:showDataLabelsRange val="0"/>
                </c:ext>
              </c:extLst>
            </c:dLbl>
            <c:dLbl>
              <c:idx val="2"/>
              <c:layout>
                <c:manualLayout>
                  <c:x val="-7.2228241242325748E-3"/>
                  <c:y val="5.7371683766386454E-17"/>
                </c:manualLayout>
              </c:layout>
              <c:tx>
                <c:rich>
                  <a:bodyPr/>
                  <a:lstStyle/>
                  <a:p>
                    <a:fld id="{8D4A8068-93AD-4256-BB85-BCAD3C56D594}"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{8D4A8068-93AD-4256-BB85-BCAD3C56D594}</c15:txfldGUID>
                      <c15:f>'Narrow Body'!$D$48</c15:f>
                      <c15:dlblFieldTableCache>
                        <c:ptCount val="1"/>
                        <c:pt idx="0">
                          <c:v>S11</c:v>
                        </c:pt>
                      </c15:dlblFieldTableCache>
                    </c15:dlblFTEntry>
                  </c15:dlblFieldTable>
                  <c15:showDataLabelsRange val="0"/>
                </c:ext>
              </c:extLst>
            </c:dLbl>
            <c:dLbl>
              <c:idx val="3"/>
              <c:layout/>
              <c:tx>
                <c:rich>
                  <a:bodyPr/>
                  <a:lstStyle/>
                  <a:p>
                    <a:fld id="{94A559E8-7CD9-4C4A-A24C-0511F652397D}"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{94A559E8-7CD9-4C4A-A24C-0511F652397D}</c15:txfldGUID>
                      <c15:f>'Narrow Body'!$D$49</c15:f>
                      <c15:dlblFieldTableCache>
                        <c:ptCount val="1"/>
                        <c:pt idx="0">
                          <c:v>S2</c:v>
                        </c:pt>
                      </c15:dlblFieldTableCache>
                    </c15:dlblFTEntry>
                  </c15:dlblFieldTable>
                  <c15:showDataLabelsRange val="0"/>
                </c:ext>
              </c:extLst>
            </c:dLbl>
            <c:dLbl>
              <c:idx val="4"/>
              <c:layout/>
              <c:tx>
                <c:rich>
                  <a:bodyPr/>
                  <a:lstStyle/>
                  <a:p>
                    <a:fld id="{A9E17FEB-FEA5-4C9A-A302-1D7AB5A2FF29}"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{A9E17FEB-FEA5-4C9A-A302-1D7AB5A2FF29}</c15:txfldGUID>
                      <c15:f>'Narrow Body'!$D$50</c15:f>
                      <c15:dlblFieldTableCache>
                        <c:ptCount val="1"/>
                        <c:pt idx="0">
                          <c:v>S3</c:v>
                        </c:pt>
                      </c15:dlblFieldTableCache>
                    </c15:dlblFTEntry>
                  </c15:dlblFieldTable>
                  <c15:showDataLabelsRange val="0"/>
                </c:ext>
              </c:extLst>
            </c:dLbl>
            <c:dLbl>
              <c:idx val="5"/>
              <c:layout>
                <c:manualLayout>
                  <c:x val="-7.2228241242325748E-3"/>
                  <c:y val="9.3882021592864972E-3"/>
                </c:manualLayout>
              </c:layout>
              <c:tx>
                <c:rich>
                  <a:bodyPr/>
                  <a:lstStyle/>
                  <a:p>
                    <a:fld id="{D8AAB08B-96BC-425A-9F4D-D5115F22258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{D8AAB08B-96BC-425A-9F4D-D5115F22258E}</c15:txfldGUID>
                      <c15:f>'Narrow Body'!$D$51</c15:f>
                      <c15:dlblFieldTableCache>
                        <c:ptCount val="1"/>
                        <c:pt idx="0">
                          <c:v>S4</c:v>
                        </c:pt>
                      </c15:dlblFieldTableCache>
                    </c15:dlblFTEntry>
                  </c15:dlblFieldTable>
                  <c15:showDataLabelsRange val="0"/>
                </c:ext>
              </c:extLst>
            </c:dLbl>
            <c:dLbl>
              <c:idx val="6"/>
              <c:layout/>
              <c:tx>
                <c:rich>
                  <a:bodyPr/>
                  <a:lstStyle/>
                  <a:p>
                    <a:fld id="{554D32BC-D4ED-4DEC-8EE8-F2924648A8C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{554D32BC-D4ED-4DEC-8EE8-F2924648A8C0}</c15:txfldGUID>
                      <c15:f>'Narrow Body'!$D$52</c15:f>
                      <c15:dlblFieldTableCache>
                        <c:ptCount val="1"/>
                        <c:pt idx="0">
                          <c:v>S5</c:v>
                        </c:pt>
                      </c15:dlblFieldTableCache>
                    </c15:dlblFTEntry>
                  </c15:dlblFieldTable>
                  <c15:showDataLabelsRange val="0"/>
                </c:ext>
              </c:extLst>
            </c:dLbl>
            <c:dLbl>
              <c:idx val="7"/>
              <c:layout>
                <c:manualLayout>
                  <c:x val="-2.4076080414108581E-3"/>
                  <c:y val="-6.2588014395243315E-3"/>
                </c:manualLayout>
              </c:layout>
              <c:tx>
                <c:rich>
                  <a:bodyPr/>
                  <a:lstStyle/>
                  <a:p>
                    <a:fld id="{B1C3D36B-7ED3-4CAE-9105-34D36CBA5BC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{B1C3D36B-7ED3-4CAE-9105-34D36CBA5BCE}</c15:txfldGUID>
                      <c15:f>'Narrow Body'!$D$53</c15:f>
                      <c15:dlblFieldTableCache>
                        <c:ptCount val="1"/>
                        <c:pt idx="0">
                          <c:v>S6</c:v>
                        </c:pt>
                      </c15:dlblFieldTableCache>
                    </c15:dlblFTEntry>
                  </c15:dlblFieldTable>
                  <c15:showDataLabelsRange val="0"/>
                </c:ext>
              </c:extLst>
            </c:dLbl>
            <c:dLbl>
              <c:idx val="8"/>
              <c:layout/>
              <c:tx>
                <c:rich>
                  <a:bodyPr/>
                  <a:lstStyle/>
                  <a:p>
                    <a:fld id="{6F4A40C0-7F68-430E-9640-41EBFFF433B8}"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{6F4A40C0-7F68-430E-9640-41EBFFF433B8}</c15:txfldGUID>
                      <c15:f>'Narrow Body'!$D$54</c15:f>
                      <c15:dlblFieldTableCache>
                        <c:ptCount val="1"/>
                        <c:pt idx="0">
                          <c:v>S7</c:v>
                        </c:pt>
                      </c15:dlblFieldTableCache>
                    </c15:dlblFTEntry>
                  </c15:dlblFieldTable>
                  <c15:showDataLabelsRange val="0"/>
                </c:ext>
              </c:extLst>
            </c:dLbl>
            <c:dLbl>
              <c:idx val="9"/>
              <c:layout>
                <c:manualLayout>
                  <c:x val="-1.2038040207054292E-2"/>
                  <c:y val="-1.877640431857305E-2"/>
                </c:manualLayout>
              </c:layout>
              <c:tx>
                <c:rich>
                  <a:bodyPr/>
                  <a:lstStyle/>
                  <a:p>
                    <a:fld id="{2CDB422A-DB9F-47DB-9267-3951E913F22C}"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{2CDB422A-DB9F-47DB-9267-3951E913F22C}</c15:txfldGUID>
                      <c15:f>'Narrow Body'!$D$55</c15:f>
                      <c15:dlblFieldTableCache>
                        <c:ptCount val="1"/>
                        <c:pt idx="0">
                          <c:v>S8</c:v>
                        </c:pt>
                      </c15:dlblFieldTableCache>
                    </c15:dlblFTEntry>
                  </c15:dlblFieldTable>
                  <c15:showDataLabelsRange val="0"/>
                </c:ext>
              </c:extLst>
            </c:dLbl>
            <c:dLbl>
              <c:idx val="10"/>
              <c:layout>
                <c:manualLayout>
                  <c:x val="-1.6853256289876009E-2"/>
                  <c:y val="1.8776404318572994E-2"/>
                </c:manualLayout>
              </c:layout>
              <c:tx>
                <c:rich>
                  <a:bodyPr/>
                  <a:lstStyle/>
                  <a:p>
                    <a:fld id="{1796EDDC-5B66-4FA1-9700-4E0FACB50922}"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{1796EDDC-5B66-4FA1-9700-4E0FACB50922}</c15:txfldGUID>
                      <c15:f>'Narrow Body'!$D$56</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'Narrow Body'!$E$46:$E$56</c:f>
              <c:numCache>
                <c:formatCode>General</c:formatCode>
                <c:ptCount val="11"/>
                <c:pt idx="0">
                  <c:v>1</c:v>
                </c:pt>
                <c:pt idx="1">
                  <c:v>0.94099999999999995</c:v>
                </c:pt>
                <c:pt idx="2">
                  <c:v>0.95199999999999996</c:v>
                </c:pt>
                <c:pt idx="3">
                  <c:v>0.96699999999999997</c:v>
                </c:pt>
                <c:pt idx="4">
                  <c:v>0.96899999999999997</c:v>
                </c:pt>
                <c:pt idx="5">
                  <c:v>0.97499999999999998</c:v>
                </c:pt>
                <c:pt idx="6">
                  <c:v>0.97399999999999998</c:v>
                </c:pt>
                <c:pt idx="7">
                  <c:v>0.94699999999999995</c:v>
                </c:pt>
                <c:pt idx="8">
                  <c:v>0.95699999999999996</c:v>
                </c:pt>
                <c:pt idx="9">
                  <c:v>0.94599999999999995</c:v>
                </c:pt>
                <c:pt idx="10">
                  <c:v>0.95699999999999996</c:v>
                </c:pt>
              </c:numCache>
            </c:numRef>
          </c:xVal>
          <c:yVal>
            <c:numRef>
              <c:f>'Narrow Body'!$C$46:$C$56</c:f>
              <c:numCache>
                <c:formatCode>General</c:formatCode>
                <c:ptCount val="11"/>
                <c:pt idx="0">
                  <c:v>1</c:v>
                </c:pt>
                <c:pt idx="1">
                  <c:v>0.98301698301698315</c:v>
                </c:pt>
                <c:pt idx="2">
                  <c:v>1.013986013986014</c:v>
                </c:pt>
                <c:pt idx="3">
                  <c:v>0.93506493506493527</c:v>
                </c:pt>
                <c:pt idx="4">
                  <c:v>0.95104895104895104</c:v>
                </c:pt>
                <c:pt idx="5">
                  <c:v>1.0689310689310689</c:v>
                </c:pt>
                <c:pt idx="6">
                  <c:v>1.1248751248751248</c:v>
                </c:pt>
                <c:pt idx="7">
                  <c:v>0.99900099900099903</c:v>
                </c:pt>
                <c:pt idx="8">
                  <c:v>1.0479520479520481</c:v>
                </c:pt>
                <c:pt idx="9">
                  <c:v>1</c:v>
                </c:pt>
                <c:pt idx="10">
                  <c:v>1.0269730269730271</c:v>
                </c:pt>
              </c:numCache>
            </c:numRef>
          </c:yVal>
          <c:smooth val="0"/>
        </c:ser>
        <c:ser>
          <c:idx val="4"/>
          <c:order val="4"/>
          <c:tx>
            <c:v>High</c:v>
          </c:tx>
          <c:spPr>
            <a:ln w="25400" cap="rnd">
              <a:noFill/>
              <a:round/>
            </a:ln>
            <a:effectLst/>
          </c:spPr>
          <c:marker>
            <c:symbol val="square"/>
            <c:size val="7"/>
            <c:spPr>
              <a:solidFill>
                <a:srgbClr val="FF0000"/>
              </a:solidFill>
              <a:ln w="9525">
                <a:noFill/>
              </a:ln>
              <a:effectLst/>
            </c:spPr>
          </c:marker>
          <c:dLbls>
            <c:dLbl>
              <c:idx val="0"/>
              <c:delete val="1"/>
              <c:extLst>
                <c:ext xmlns:c15="http://schemas.microsoft.com/office/drawing/2012/chart" uri="{CE6537A1-D6FC-4f65-9D91-7224C49458BB}"/>
              </c:extLst>
            </c:dLbl>
            <c:dLbl>
              <c:idx val="1"/>
              <c:layout>
                <c:manualLayout>
                  <c:x val="-9.6304321656434325E-3"/>
                  <c:y val="1.2517602879048604E-2"/>
                </c:manualLayout>
              </c:layout>
              <c:tx>
                <c:rich>
                  <a:bodyPr/>
                  <a:lstStyle/>
                  <a:p>
                    <a:fld id="{A64C8D14-39C1-49A5-A458-02BE85AB3FF3}"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{A64C8D14-39C1-49A5-A458-02BE85AB3FF3}</c15:txfldGUID>
                      <c15:f>'Narrow Body'!$D$59</c15:f>
                      <c15:dlblFieldTableCache>
                        <c:ptCount val="1"/>
                        <c:pt idx="0">
                          <c:v>S10</c:v>
                        </c:pt>
                      </c15:dlblFieldTableCache>
                    </c15:dlblFTEntry>
                  </c15:dlblFieldTable>
                  <c15:showDataLabelsRange val="0"/>
                </c:ext>
              </c:extLst>
            </c:dLbl>
            <c:dLbl>
              <c:idx val="2"/>
              <c:layout>
                <c:manualLayout>
                  <c:x val="-5.0559768869628027E-2"/>
                  <c:y val="-2.1905805038335158E-2"/>
                </c:manualLayout>
              </c:layout>
              <c:tx>
                <c:rich>
                  <a:bodyPr/>
                  <a:lstStyle/>
                  <a:p>
                    <a:fld id="{62BB8F96-51B5-40A3-A49B-97BB538AE5B6}"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{62BB8F96-51B5-40A3-A49B-97BB538AE5B6}</c15:txfldGUID>
                      <c15:f>'Narrow Body'!$D$60</c15:f>
                      <c15:dlblFieldTableCache>
                        <c:ptCount val="1"/>
                        <c:pt idx="0">
                          <c:v>S11</c:v>
                        </c:pt>
                      </c15:dlblFieldTableCache>
                    </c15:dlblFTEntry>
                  </c15:dlblFieldTable>
                  <c15:showDataLabelsRange val="0"/>
                </c:ext>
              </c:extLst>
            </c:dLbl>
            <c:dLbl>
              <c:idx val="3"/>
              <c:layout/>
              <c:tx>
                <c:rich>
                  <a:bodyPr/>
                  <a:lstStyle/>
                  <a:p>
                    <a:fld id="{79E866BA-5868-4FBF-8767-E89A3C410B61}"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{79E866BA-5868-4FBF-8767-E89A3C410B61}</c15:txfldGUID>
                      <c15:f>'Narrow Body'!$D$61</c15:f>
                      <c15:dlblFieldTableCache>
                        <c:ptCount val="1"/>
                        <c:pt idx="0">
                          <c:v>S2</c:v>
                        </c:pt>
                      </c15:dlblFieldTableCache>
                    </c15:dlblFTEntry>
                  </c15:dlblFieldTable>
                  <c15:showDataLabelsRange val="0"/>
                </c:ext>
              </c:extLst>
            </c:dLbl>
            <c:dLbl>
              <c:idx val="4"/>
              <c:layout/>
              <c:tx>
                <c:rich>
                  <a:bodyPr/>
                  <a:lstStyle/>
                  <a:p>
                    <a:fld id="{AAF22A70-CDB7-4A2B-8053-19806B5FC095}"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{AAF22A70-CDB7-4A2B-8053-19806B5FC095}</c15:txfldGUID>
                      <c15:f>'Narrow Body'!$D$62</c15:f>
                      <c15:dlblFieldTableCache>
                        <c:ptCount val="1"/>
                        <c:pt idx="0">
                          <c:v>S3</c:v>
                        </c:pt>
                      </c15:dlblFieldTableCache>
                    </c15:dlblFTEntry>
                  </c15:dlblFieldTable>
                  <c15:showDataLabelsRange val="0"/>
                </c:ext>
              </c:extLst>
            </c:dLbl>
            <c:dLbl>
              <c:idx val="7"/>
              <c:layout/>
              <c:tx>
                <c:rich>
                  <a:bodyPr/>
                  <a:lstStyle/>
                  <a:p>
                    <a:fld id="{B82282CB-6283-475E-9AA2-15CD82F9D7DF}"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{B82282CB-6283-475E-9AA2-15CD82F9D7DF}</c15:txfldGUID>
                      <c15:f>'Narrow Body'!$D$65</c15:f>
                      <c15:dlblFieldTableCache>
                        <c:ptCount val="1"/>
                        <c:pt idx="0">
                          <c:v>S6</c:v>
                        </c:pt>
                      </c15:dlblFieldTableCache>
                    </c15:dlblFTEntry>
                  </c15:dlblFieldTable>
                  <c15:showDataLabelsRange val="0"/>
                </c:ext>
              </c:extLst>
            </c:dLbl>
            <c:dLbl>
              <c:idx val="8"/>
              <c:layout/>
              <c:tx>
                <c:rich>
                  <a:bodyPr/>
                  <a:lstStyle/>
                  <a:p>
                    <a:fld id="{A2A5AE50-6009-4703-8B29-80E586015815}"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{A2A5AE50-6009-4703-8B29-80E586015815}</c15:txfldGUID>
                      <c15:f>'Narrow Body'!$D$66</c15:f>
                      <c15:dlblFieldTableCache>
                        <c:ptCount val="1"/>
                        <c:pt idx="0">
                          <c:v>S7</c:v>
                        </c:pt>
                      </c15:dlblFieldTableCache>
                    </c15:dlblFTEntry>
                  </c15:dlblFieldTable>
                  <c15:showDataLabelsRange val="0"/>
                </c:ext>
              </c:extLst>
            </c:dLbl>
            <c:dLbl>
              <c:idx val="9"/>
              <c:layout/>
              <c:tx>
                <c:rich>
                  <a:bodyPr/>
                  <a:lstStyle/>
                  <a:p>
                    <a:fld id="{0BBA80FC-58FA-4B1B-B096-CDFCD866F745}"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{0BBA80FC-58FA-4B1B-B096-CDFCD866F745}</c15:txfldGUID>
                      <c15:f>'Narrow Body'!$D$67</c15:f>
                      <c15:dlblFieldTableCache>
                        <c:ptCount val="1"/>
                        <c:pt idx="0">
                          <c:v>S8</c:v>
                        </c:pt>
                      </c15:dlblFieldTableCache>
                    </c15:dlblFTEntry>
                  </c15:dlblFieldTable>
                  <c15:showDataLabelsRange val="0"/>
                </c:ext>
              </c:extLst>
            </c:dLbl>
            <c:dLbl>
              <c:idx val="10"/>
              <c:layout/>
              <c:tx>
                <c:rich>
                  <a:bodyPr/>
                  <a:lstStyle/>
                  <a:p>
                    <a:fld id="{55B6F7CA-6013-473D-8C04-E2D0ECBCBD19}"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{55B6F7CA-6013-473D-8C04-E2D0ECBCBD19}</c15:txfldGUID>
                      <c15:f>'Narrow Body'!$D$68</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'Narrow Body'!$E$58:$E$68</c:f>
              <c:numCache>
                <c:formatCode>General</c:formatCode>
                <c:ptCount val="11"/>
                <c:pt idx="0">
                  <c:v>1</c:v>
                </c:pt>
                <c:pt idx="1">
                  <c:v>0.94899999999999995</c:v>
                </c:pt>
                <c:pt idx="2">
                  <c:v>0.95550000000000002</c:v>
                </c:pt>
                <c:pt idx="3">
                  <c:v>0.96299999999999997</c:v>
                </c:pt>
                <c:pt idx="4">
                  <c:v>0.97099999999999997</c:v>
                </c:pt>
                <c:pt idx="5">
                  <c:v>0.94199999999999995</c:v>
                </c:pt>
                <c:pt idx="6">
                  <c:v>0.97099999999999997</c:v>
                </c:pt>
                <c:pt idx="7">
                  <c:v>0.95199999999999996</c:v>
                </c:pt>
                <c:pt idx="8">
                  <c:v>0.96</c:v>
                </c:pt>
                <c:pt idx="9">
                  <c:v>0.95599999999999996</c:v>
                </c:pt>
                <c:pt idx="10">
                  <c:v>0.96</c:v>
                </c:pt>
              </c:numCache>
            </c:numRef>
          </c:xVal>
          <c:yVal>
            <c:numRef>
              <c:f>'Narrow Body'!$C$58:$C$68</c:f>
              <c:numCache>
                <c:formatCode>General</c:formatCode>
                <c:ptCount val="11"/>
                <c:pt idx="0">
                  <c:v>1</c:v>
                </c:pt>
                <c:pt idx="1">
                  <c:v>0.99348534201954397</c:v>
                </c:pt>
                <c:pt idx="2">
                  <c:v>1.023615635179153</c:v>
                </c:pt>
                <c:pt idx="3">
                  <c:v>0.91530944625407185</c:v>
                </c:pt>
                <c:pt idx="4">
                  <c:v>0.90716612377850181</c:v>
                </c:pt>
                <c:pt idx="5">
                  <c:v>1.6986970684039087</c:v>
                </c:pt>
                <c:pt idx="6">
                  <c:v>1.253257328990228</c:v>
                </c:pt>
                <c:pt idx="7">
                  <c:v>1.0464169381107491</c:v>
                </c:pt>
                <c:pt idx="8">
                  <c:v>1.0741042345276874</c:v>
                </c:pt>
                <c:pt idx="9">
                  <c:v>0.98778501628664506</c:v>
                </c:pt>
                <c:pt idx="10">
                  <c:v>1.021986970684039</c:v>
                </c:pt>
              </c:numCache>
            </c:numRef>
          </c:yVal>
          <c:smooth val="0"/>
        </c:ser>
        <c:ser>
          <c:idx val="5"/>
          <c:order val="5"/>
          <c:tx>
            <c:v>Low</c:v>
          </c:tx>
          <c:spPr>
            <a:ln w="25400" cap="rnd">
              <a:noFill/>
              <a:round/>
            </a:ln>
            <a:effectLst/>
          </c:spPr>
          <c:marker>
            <c:symbol val="square"/>
            <c:size val="7"/>
            <c:spPr>
              <a:solidFill>
                <a:srgbClr val="00B050"/>
              </a:solidFill>
              <a:ln w="9525">
                <a:noFill/>
              </a:ln>
              <a:effectLst/>
            </c:spPr>
          </c:marker>
          <c:dLbls>
            <c:dLbl>
              <c:idx val="0"/>
              <c:delete val="1"/>
              <c:extLst>
                <c:ext xmlns:c15="http://schemas.microsoft.com/office/drawing/2012/chart" uri="{CE6537A1-D6FC-4f65-9D91-7224C49458BB}"/>
              </c:extLst>
            </c:dLbl>
            <c:dLbl>
              <c:idx val="1"/>
              <c:layout>
                <c:manualLayout>
                  <c:x val="-4.5744552786806308E-2"/>
                  <c:y val="2.1905805038335158E-2"/>
                </c:manualLayout>
              </c:layout>
              <c:tx>
                <c:rich>
                  <a:bodyPr/>
                  <a:lstStyle/>
                  <a:p>
                    <a:fld id="{8D33EB3B-E81C-4DEE-A7A8-D71C2675F2C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{8D33EB3B-E81C-4DEE-A7A8-D71C2675F2CE}</c15:txfldGUID>
                      <c15:f>'Narrow Body'!$D$71</c15:f>
                      <c15:dlblFieldTableCache>
                        <c:ptCount val="1"/>
                        <c:pt idx="0">
                          <c:v>S10</c:v>
                        </c:pt>
                      </c15:dlblFieldTableCache>
                    </c15:dlblFTEntry>
                  </c15:dlblFieldTable>
                  <c15:showDataLabelsRange val="0"/>
                </c:ext>
              </c:extLst>
            </c:dLbl>
            <c:dLbl>
              <c:idx val="2"/>
              <c:layout>
                <c:manualLayout>
                  <c:x val="-4.8152160828217168E-2"/>
                  <c:y val="-1.8776404318572994E-2"/>
                </c:manualLayout>
              </c:layout>
              <c:tx>
                <c:rich>
                  <a:bodyPr/>
                  <a:lstStyle/>
                  <a:p>
                    <a:fld id="{1080F802-F8E9-4A25-97AD-23158825245D}"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{1080F802-F8E9-4A25-97AD-23158825245D}</c15:txfldGUID>
                      <c15:f>'Narrow Body'!$D$72</c15:f>
                      <c15:dlblFieldTableCache>
                        <c:ptCount val="1"/>
                        <c:pt idx="0">
                          <c:v>S11</c:v>
                        </c:pt>
                      </c15:dlblFieldTableCache>
                    </c15:dlblFTEntry>
                  </c15:dlblFieldTable>
                  <c15:showDataLabelsRange val="0"/>
                </c:ext>
              </c:extLst>
            </c:dLbl>
            <c:dLbl>
              <c:idx val="3"/>
              <c:layout/>
              <c:tx>
                <c:rich>
                  <a:bodyPr/>
                  <a:lstStyle/>
                  <a:p>
                    <a:fld id="{41DAA933-B0F5-45C8-8468-0476FF1860AD}"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{41DAA933-B0F5-45C8-8468-0476FF1860AD}</c15:txfldGUID>
                      <c15:f>'Narrow Body'!$D$73</c15:f>
                      <c15:dlblFieldTableCache>
                        <c:ptCount val="1"/>
                        <c:pt idx="0">
                          <c:v>S2</c:v>
                        </c:pt>
                      </c15:dlblFieldTableCache>
                    </c15:dlblFTEntry>
                  </c15:dlblFieldTable>
                  <c15:showDataLabelsRange val="0"/>
                </c:ext>
              </c:extLst>
            </c:dLbl>
            <c:dLbl>
              <c:idx val="4"/>
              <c:layout/>
              <c:tx>
                <c:rich>
                  <a:bodyPr/>
                  <a:lstStyle/>
                  <a:p>
                    <a:fld id="{68ABB4BC-88FF-4D51-AA7A-82923265297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{68ABB4BC-88FF-4D51-AA7A-82923265297E}</c15:txfldGUID>
                      <c15:f>'Narrow Body'!$D$74</c15:f>
                      <c15:dlblFieldTableCache>
                        <c:ptCount val="1"/>
                        <c:pt idx="0">
                          <c:v>S3</c:v>
                        </c:pt>
                      </c15:dlblFieldTableCache>
                    </c15:dlblFTEntry>
                  </c15:dlblFieldTable>
                  <c15:showDataLabelsRange val="0"/>
                </c:ext>
              </c:extLst>
            </c:dLbl>
            <c:dLbl>
              <c:idx val="5"/>
              <c:layout/>
              <c:tx>
                <c:rich>
                  <a:bodyPr/>
                  <a:lstStyle/>
                  <a:p>
                    <a:fld id="{DD41682B-1FBD-4BD6-9CBA-D92EA67949B3}"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{DD41682B-1FBD-4BD6-9CBA-D92EA67949B3}</c15:txfldGUID>
                      <c15:f>'Narrow Body'!$D$75</c15:f>
                      <c15:dlblFieldTableCache>
                        <c:ptCount val="1"/>
                        <c:pt idx="0">
                          <c:v>S4</c:v>
                        </c:pt>
                      </c15:dlblFieldTableCache>
                    </c15:dlblFTEntry>
                  </c15:dlblFieldTable>
                  <c15:showDataLabelsRange val="0"/>
                </c:ext>
              </c:extLst>
            </c:dLbl>
            <c:dLbl>
              <c:idx val="6"/>
              <c:layout/>
              <c:tx>
                <c:rich>
                  <a:bodyPr/>
                  <a:lstStyle/>
                  <a:p>
                    <a:fld id="{9281DDD0-20EC-4369-A6F8-7596551C3E1C}"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{9281DDD0-20EC-4369-A6F8-7596551C3E1C}</c15:txfldGUID>
                      <c15:f>'Narrow Body'!$D$76</c15:f>
                      <c15:dlblFieldTableCache>
                        <c:ptCount val="1"/>
                        <c:pt idx="0">
                          <c:v>S5</c:v>
                        </c:pt>
                      </c15:dlblFieldTableCache>
                    </c15:dlblFTEntry>
                  </c15:dlblFieldTable>
                  <c15:showDataLabelsRange val="0"/>
                </c:ext>
              </c:extLst>
            </c:dLbl>
            <c:dLbl>
              <c:idx val="7"/>
              <c:layout>
                <c:manualLayout>
                  <c:x val="-2.648368845551944E-2"/>
                  <c:y val="2.5035205758097208E-2"/>
                </c:manualLayout>
              </c:layout>
              <c:tx>
                <c:rich>
                  <a:bodyPr/>
                  <a:lstStyle/>
                  <a:p>
                    <a:fld id="{2D875266-10A1-4C7D-8EBB-EA2C02A820B8}"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{2D875266-10A1-4C7D-8EBB-EA2C02A820B8}</c15:txfldGUID>
                      <c15:f>'Narrow Body'!$D$77</c15:f>
                      <c15:dlblFieldTableCache>
                        <c:ptCount val="1"/>
                        <c:pt idx="0">
                          <c:v>S6</c:v>
                        </c:pt>
                      </c15:dlblFieldTableCache>
                    </c15:dlblFTEntry>
                  </c15:dlblFieldTable>
                  <c15:showDataLabelsRange val="0"/>
                </c:ext>
              </c:extLst>
            </c:dLbl>
            <c:dLbl>
              <c:idx val="8"/>
              <c:layout/>
              <c:tx>
                <c:rich>
                  <a:bodyPr/>
                  <a:lstStyle/>
                  <a:p>
                    <a:fld id="{F685A40B-BD27-4FDA-AF57-A11C12CE53D9}"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{F685A40B-BD27-4FDA-AF57-A11C12CE53D9}</c15:txfldGUID>
                      <c15:f>'Narrow Body'!$D$78</c15:f>
                      <c15:dlblFieldTableCache>
                        <c:ptCount val="1"/>
                        <c:pt idx="0">
                          <c:v>S7</c:v>
                        </c:pt>
                      </c15:dlblFieldTableCache>
                    </c15:dlblFTEntry>
                  </c15:dlblFieldTable>
                  <c15:showDataLabelsRange val="0"/>
                </c:ext>
              </c:extLst>
            </c:dLbl>
            <c:dLbl>
              <c:idx val="9"/>
              <c:layout>
                <c:manualLayout>
                  <c:x val="-4.7411587659894658E-2"/>
                  <c:y val="-4.7010919859337402E-3"/>
                </c:manualLayout>
              </c:layout>
              <c:tx>
                <c:rich>
                  <a:bodyPr/>
                  <a:lstStyle/>
                  <a:p>
                    <a:fld id="{58EA7613-4324-4B8F-AE84-72D993F553E4}"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{58EA7613-4324-4B8F-AE84-72D993F553E4}</c15:txfldGUID>
                      <c15:f>'Narrow Body'!$D$79</c15:f>
                      <c15:dlblFieldTableCache>
                        <c:ptCount val="1"/>
                        <c:pt idx="0">
                          <c:v>S8</c:v>
                        </c:pt>
                      </c15:dlblFieldTableCache>
                    </c15:dlblFTEntry>
                  </c15:dlblFieldTable>
                  <c15:showDataLabelsRange val="0"/>
                </c:ext>
              </c:extLst>
            </c:dLbl>
            <c:dLbl>
              <c:idx val="10"/>
              <c:layout>
                <c:manualLayout>
                  <c:x val="-9.6304321656434325E-3"/>
                  <c:y val="0"/>
                </c:manualLayout>
              </c:layout>
              <c:tx>
                <c:rich>
                  <a:bodyPr/>
                  <a:lstStyle/>
                  <a:p>
                    <a:fld id="{EAB98E95-3A7A-48E7-B67C-1714361CD7C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{EAB98E95-3A7A-48E7-B67C-1714361CD7CE}</c15:txfldGUID>
                      <c15:f>'Narrow Body'!$D$80</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'Narrow Body'!$E$70:$E$80</c:f>
              <c:numCache>
                <c:formatCode>General</c:formatCode>
                <c:ptCount val="11"/>
                <c:pt idx="0">
                  <c:v>1</c:v>
                </c:pt>
                <c:pt idx="1">
                  <c:v>0.94</c:v>
                </c:pt>
                <c:pt idx="2">
                  <c:v>0.95199999999999996</c:v>
                </c:pt>
                <c:pt idx="3">
                  <c:v>0.96599999999999997</c:v>
                </c:pt>
                <c:pt idx="4">
                  <c:v>0.96799999999999997</c:v>
                </c:pt>
                <c:pt idx="5">
                  <c:v>0.97599999999999998</c:v>
                </c:pt>
                <c:pt idx="6">
                  <c:v>0.97899999999999998</c:v>
                </c:pt>
                <c:pt idx="7">
                  <c:v>0.94699999999999995</c:v>
                </c:pt>
                <c:pt idx="8">
                  <c:v>0.95799999999999996</c:v>
                </c:pt>
                <c:pt idx="9">
                  <c:v>0.94399999999999995</c:v>
                </c:pt>
                <c:pt idx="10">
                  <c:v>0.95699999999999996</c:v>
                </c:pt>
              </c:numCache>
            </c:numRef>
          </c:xVal>
          <c:yVal>
            <c:numRef>
              <c:f>'Narrow Body'!$C$70:$C$80</c:f>
              <c:numCache>
                <c:formatCode>General</c:formatCode>
                <c:ptCount val="11"/>
                <c:pt idx="0">
                  <c:v>1</c:v>
                </c:pt>
                <c:pt idx="1">
                  <c:v>0.98416050686378043</c:v>
                </c:pt>
                <c:pt idx="2">
                  <c:v>1.0221752903907075</c:v>
                </c:pt>
                <c:pt idx="3">
                  <c:v>0.94403379091869066</c:v>
                </c:pt>
                <c:pt idx="4">
                  <c:v>0.96620908130939809</c:v>
                </c:pt>
                <c:pt idx="5">
                  <c:v>1.0443505807814151</c:v>
                </c:pt>
                <c:pt idx="6">
                  <c:v>1.0728616684266103</c:v>
                </c:pt>
                <c:pt idx="7">
                  <c:v>0.98099260823653645</c:v>
                </c:pt>
                <c:pt idx="8">
                  <c:v>1.0411826821541712</c:v>
                </c:pt>
                <c:pt idx="9">
                  <c:v>1.0042238648363253</c:v>
                </c:pt>
                <c:pt idx="10">
                  <c:v>1.0327349524815204</c:v>
                </c:pt>
              </c:numCache>
            </c:numRef>
          </c:yVal>
          <c:smooth val="0"/>
        </c:ser>
        <c:ser>
          <c:idx val="6"/>
          <c:order val="6"/>
          <c:tx>
            <c:v>Current WB</c:v>
          </c:tx>
          <c:spPr>
            <a:ln w="25400" cap="rnd">
              <a:noFill/>
              <a:round/>
            </a:ln>
            <a:effectLst/>
          </c:spPr>
          <c:marker>
            <c:symbol val="triangle"/>
            <c:size val="7"/>
            <c:spPr>
              <a:solidFill>
                <a:srgbClr val="0070C0"/>
              </a:solidFill>
              <a:ln w="9525">
                <a:noFill/>
              </a:ln>
              <a:effectLst/>
            </c:spPr>
          </c:marker>
          <c:dLbls>
            <c:dLbl>
              <c:idx val="0"/>
              <c:delete val="1"/>
              <c:extLst>
                <c:ext xmlns:c15="http://schemas.microsoft.com/office/drawing/2012/chart" uri="{CE6537A1-D6FC-4f65-9D91-7224C49458BB}"/>
              </c:extLst>
            </c:dLbl>
            <c:dLbl>
              <c:idx val="1"/>
              <c:layout>
                <c:manualLayout>
                  <c:x val="-3.1298904538341249E-2"/>
                  <c:y val="-1.877640431857305E-2"/>
                </c:manualLayout>
              </c:layout>
              <c:tx>
                <c:rich>
                  <a:bodyPr/>
                  <a:lstStyle/>
                  <a:p>
                    <a:fld id="{C2533A43-512A-407F-ABCC-A7D5DF8BF15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{C2533A43-512A-407F-ABCC-A7D5DF8BF150}</c15:txfldGUID>
                      <c15:f>'Wide Body'!$D$47</c15:f>
                      <c15:dlblFieldTableCache>
                        <c:ptCount val="1"/>
                        <c:pt idx="0">
                          <c:v>S10</c:v>
                        </c:pt>
                      </c15:dlblFieldTableCache>
                    </c15:dlblFTEntry>
                  </c15:dlblFieldTable>
                  <c15:showDataLabelsRange val="0"/>
                </c:ext>
              </c:extLst>
            </c:dLbl>
            <c:dLbl>
              <c:idx val="2"/>
              <c:layout>
                <c:manualLayout>
                  <c:x val="-6.0190201035271548E-2"/>
                  <c:y val="3.4423407917383818E-2"/>
                </c:manualLayout>
              </c:layout>
              <c:tx>
                <c:rich>
                  <a:bodyPr/>
                  <a:lstStyle/>
                  <a:p>
                    <a:fld id="{05F2210B-C528-42DA-A174-9E32AA181DE8}"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{05F2210B-C528-42DA-A174-9E32AA181DE8}</c15:txfldGUID>
                      <c15:f>'Wide Body'!$D$48</c15:f>
                      <c15:dlblFieldTableCache>
                        <c:ptCount val="1"/>
                        <c:pt idx="0">
                          <c:v>S11</c:v>
                        </c:pt>
                      </c15:dlblFieldTableCache>
                    </c15:dlblFTEntry>
                  </c15:dlblFieldTable>
                  <c15:showDataLabelsRange val="0"/>
                </c:ext>
              </c:extLst>
            </c:dLbl>
            <c:dLbl>
              <c:idx val="3"/>
              <c:layout/>
              <c:tx>
                <c:rich>
                  <a:bodyPr/>
                  <a:lstStyle/>
                  <a:p>
                    <a:fld id="{7C66BFB5-33ED-4538-B1C2-387D50D1EA6B}"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{7C66BFB5-33ED-4538-B1C2-387D50D1EA6B}</c15:txfldGUID>
                      <c15:f>'Wide Body'!$D$49</c15:f>
                      <c15:dlblFieldTableCache>
                        <c:ptCount val="1"/>
                        <c:pt idx="0">
                          <c:v>S2</c:v>
                        </c:pt>
                      </c15:dlblFieldTableCache>
                    </c15:dlblFTEntry>
                  </c15:dlblFieldTable>
                  <c15:showDataLabelsRange val="0"/>
                </c:ext>
              </c:extLst>
            </c:dLbl>
            <c:dLbl>
              <c:idx val="4"/>
              <c:layout>
                <c:manualLayout>
                  <c:x val="-3.1298904538341159E-2"/>
                  <c:y val="1.8776404318572994E-2"/>
                </c:manualLayout>
              </c:layout>
              <c:tx>
                <c:rich>
                  <a:bodyPr/>
                  <a:lstStyle/>
                  <a:p>
                    <a:fld id="{5E9CDF2C-8735-4C0A-810A-5AE90A131323}"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{5E9CDF2C-8735-4C0A-810A-5AE90A131323}</c15:txfldGUID>
                      <c15:f>'Wide Body'!$D$50</c15:f>
                      <c15:dlblFieldTableCache>
                        <c:ptCount val="1"/>
                        <c:pt idx="0">
                          <c:v>S3</c:v>
                        </c:pt>
                      </c15:dlblFieldTableCache>
                    </c15:dlblFTEntry>
                  </c15:dlblFieldTable>
                  <c15:showDataLabelsRange val="0"/>
                </c:ext>
              </c:extLst>
            </c:dLbl>
            <c:dLbl>
              <c:idx val="5"/>
              <c:layout>
                <c:manualLayout>
                  <c:x val="-2.4076080414108584E-2"/>
                  <c:y val="3.1294007197621654E-2"/>
                </c:manualLayout>
              </c:layout>
              <c:tx>
                <c:rich>
                  <a:bodyPr/>
                  <a:lstStyle/>
                  <a:p>
                    <a:fld id="{633D8FBE-858B-4C93-8637-BB6C04D5576F}"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{633D8FBE-858B-4C93-8637-BB6C04D5576F}</c15:txfldGUID>
                      <c15:f>'Wide Body'!$D$51</c15:f>
                      <c15:dlblFieldTableCache>
                        <c:ptCount val="1"/>
                        <c:pt idx="0">
                          <c:v>S4</c:v>
                        </c:pt>
                      </c15:dlblFieldTableCache>
                    </c15:dlblFTEntry>
                  </c15:dlblFieldTable>
                  <c15:showDataLabelsRange val="0"/>
                </c:ext>
              </c:extLst>
            </c:dLbl>
            <c:dLbl>
              <c:idx val="6"/>
              <c:layout>
                <c:manualLayout>
                  <c:x val="-1.9260864331286865E-2"/>
                  <c:y val="-2.5035205758097326E-2"/>
                </c:manualLayout>
              </c:layout>
              <c:tx>
                <c:rich>
                  <a:bodyPr/>
                  <a:lstStyle/>
                  <a:p>
                    <a:fld id="{E872FD1F-CEB7-49D9-A6C8-F986F0969E97}"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{E872FD1F-CEB7-49D9-A6C8-F986F0969E97}</c15:txfldGUID>
                      <c15:f>'Wide Body'!$D$52</c15:f>
                      <c15:dlblFieldTableCache>
                        <c:ptCount val="1"/>
                        <c:pt idx="0">
                          <c:v>S5</c:v>
                        </c:pt>
                      </c15:dlblFieldTableCache>
                    </c15:dlblFTEntry>
                  </c15:dlblFieldTable>
                  <c15:showDataLabelsRange val="0"/>
                </c:ext>
              </c:extLst>
            </c:dLbl>
            <c:dLbl>
              <c:idx val="7"/>
              <c:layout>
                <c:manualLayout>
                  <c:x val="-3.1298904538341159E-2"/>
                  <c:y val="2.1905805038335103E-2"/>
                </c:manualLayout>
              </c:layout>
              <c:tx>
                <c:rich>
                  <a:bodyPr/>
                  <a:lstStyle/>
                  <a:p>
                    <a:fld id="{ED0131FA-84A7-49D6-8DB2-310BE776462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{ED0131FA-84A7-49D6-8DB2-310BE776462E}</c15:txfldGUID>
                      <c15:f>'Wide Body'!$D$53</c15:f>
                      <c15:dlblFieldTableCache>
                        <c:ptCount val="1"/>
                        <c:pt idx="0">
                          <c:v>S6</c:v>
                        </c:pt>
                      </c15:dlblFieldTableCache>
                    </c15:dlblFTEntry>
                  </c15:dlblFieldTable>
                  <c15:showDataLabelsRange val="0"/>
                </c:ext>
              </c:extLst>
            </c:dLbl>
            <c:dLbl>
              <c:idx val="8"/>
              <c:layout>
                <c:manualLayout>
                  <c:x val="-1.9260864331286865E-2"/>
                  <c:y val="3.1294007197621598E-2"/>
                </c:manualLayout>
              </c:layout>
              <c:tx>
                <c:rich>
                  <a:bodyPr/>
                  <a:lstStyle/>
                  <a:p>
                    <a:fld id="{0FED0D1E-EFBC-4B06-9AC2-E876472457D5}"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{0FED0D1E-EFBC-4B06-9AC2-E876472457D5}</c15:txfldGUID>
                      <c15:f>'Wide Body'!$D$54</c15:f>
                      <c15:dlblFieldTableCache>
                        <c:ptCount val="1"/>
                        <c:pt idx="0">
                          <c:v>S7</c:v>
                        </c:pt>
                      </c15:dlblFieldTableCache>
                    </c15:dlblFTEntry>
                  </c15:dlblFieldTable>
                  <c15:showDataLabelsRange val="0"/>
                </c:ext>
              </c:extLst>
            </c:dLbl>
            <c:dLbl>
              <c:idx val="9"/>
              <c:layout>
                <c:manualLayout>
                  <c:x val="-4.092933670398459E-2"/>
                  <c:y val="-2.8164606477859549E-2"/>
                </c:manualLayout>
              </c:layout>
              <c:tx>
                <c:rich>
                  <a:bodyPr/>
                  <a:lstStyle/>
                  <a:p>
                    <a:fld id="{CAFA7359-76BE-42B3-8A9B-584C76DFB757}"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{CAFA7359-76BE-42B3-8A9B-584C76DFB757}</c15:txfldGUID>
                      <c15:f>'Wide Body'!$D$55</c15:f>
                      <c15:dlblFieldTableCache>
                        <c:ptCount val="1"/>
                        <c:pt idx="0">
                          <c:v>S8</c:v>
                        </c:pt>
                      </c15:dlblFieldTableCache>
                    </c15:dlblFTEntry>
                  </c15:dlblFieldTable>
                  <c15:showDataLabelsRange val="0"/>
                </c:ext>
              </c:extLst>
            </c:dLbl>
            <c:dLbl>
              <c:idx val="10"/>
              <c:layout>
                <c:manualLayout>
                  <c:x val="-3.3706512579752101E-2"/>
                  <c:y val="-2.5170238167107593E-2"/>
                </c:manualLayout>
              </c:layout>
              <c:tx>
                <c:rich>
                  <a:bodyPr/>
                  <a:lstStyle/>
                  <a:p>
                    <a:fld id="{1A73237D-5D06-4D12-B3FC-77B84523D529}"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{1A73237D-5D06-4D12-B3FC-77B84523D529}</c15:txfldGUID>
                      <c15:f>'Wide Body'!$D$56</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'Wide Body'!$E$46:$E$56</c:f>
              <c:numCache>
                <c:formatCode>General</c:formatCode>
                <c:ptCount val="11"/>
                <c:pt idx="0">
                  <c:v>1</c:v>
                </c:pt>
                <c:pt idx="1">
                  <c:v>0.98399999999999999</c:v>
                </c:pt>
                <c:pt idx="2">
                  <c:v>0.98099999999999998</c:v>
                </c:pt>
                <c:pt idx="3">
                  <c:v>0.996</c:v>
                </c:pt>
                <c:pt idx="4">
                  <c:v>0.98799999999999999</c:v>
                </c:pt>
                <c:pt idx="5">
                  <c:v>0.99</c:v>
                </c:pt>
                <c:pt idx="6">
                  <c:v>0.99199999999999999</c:v>
                </c:pt>
                <c:pt idx="7">
                  <c:v>0.98599999999999999</c:v>
                </c:pt>
                <c:pt idx="8">
                  <c:v>0.98099999999999998</c:v>
                </c:pt>
                <c:pt idx="9">
                  <c:v>0.98699999999999999</c:v>
                </c:pt>
                <c:pt idx="10">
                  <c:v>0.98199999999999998</c:v>
                </c:pt>
              </c:numCache>
            </c:numRef>
          </c:xVal>
          <c:yVal>
            <c:numRef>
              <c:f>'Wide Body'!$C$46:$C$56</c:f>
              <c:numCache>
                <c:formatCode>General</c:formatCode>
                <c:ptCount val="11"/>
                <c:pt idx="0">
                  <c:v>1</c:v>
                </c:pt>
                <c:pt idx="1">
                  <c:v>1.0129999999999999</c:v>
                </c:pt>
                <c:pt idx="2">
                  <c:v>1.0069999999999999</c:v>
                </c:pt>
                <c:pt idx="3">
                  <c:v>1.0109999999999999</c:v>
                </c:pt>
                <c:pt idx="4">
                  <c:v>1.0009999999999999</c:v>
                </c:pt>
                <c:pt idx="5">
                  <c:v>0.998</c:v>
                </c:pt>
                <c:pt idx="6">
                  <c:v>1.0049999999999999</c:v>
                </c:pt>
                <c:pt idx="7">
                  <c:v>1.014</c:v>
                </c:pt>
                <c:pt idx="8">
                  <c:v>1.0049999999999999</c:v>
                </c:pt>
                <c:pt idx="9">
                  <c:v>1.0149999999999999</c:v>
                </c:pt>
                <c:pt idx="10">
                  <c:v>1.0109999999999999</c:v>
                </c:pt>
              </c:numCache>
            </c:numRef>
          </c:yVal>
          <c:smooth val="0"/>
        </c:ser>
        <c:ser>
          <c:idx val="7"/>
          <c:order val="7"/>
          <c:tx>
            <c:v>High</c:v>
          </c:tx>
          <c:spPr>
            <a:ln w="25400" cap="rnd">
              <a:noFill/>
              <a:round/>
            </a:ln>
            <a:effectLst/>
          </c:spPr>
          <c:marker>
            <c:symbol val="triangle"/>
            <c:size val="8"/>
            <c:spPr>
              <a:solidFill>
                <a:srgbClr val="FF0000"/>
              </a:solidFill>
              <a:ln w="9525">
                <a:noFill/>
              </a:ln>
              <a:effectLst/>
            </c:spPr>
          </c:marker>
          <c:dLbls>
            <c:dLbl>
              <c:idx val="0"/>
              <c:delete val="1"/>
              <c:extLst>
                <c:ext xmlns:c15="http://schemas.microsoft.com/office/drawing/2012/chart" uri="{CE6537A1-D6FC-4f65-9D91-7224C49458BB}"/>
              </c:extLst>
            </c:dLbl>
            <c:dLbl>
              <c:idx val="1"/>
              <c:layout>
                <c:manualLayout>
                  <c:x val="-4.3336944745395449E-2"/>
                  <c:y val="-2.5035205758097326E-2"/>
                </c:manualLayout>
              </c:layout>
              <c:tx>
                <c:rich>
                  <a:bodyPr/>
                  <a:lstStyle/>
                  <a:p>
                    <a:fld id="{1719E791-3166-4172-BD98-C74E48FB5A2F}"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{1719E791-3166-4172-BD98-C74E48FB5A2F}</c15:txfldGUID>
                      <c15:f>'Wide Body'!$D$59</c15:f>
                      <c15:dlblFieldTableCache>
                        <c:ptCount val="1"/>
                        <c:pt idx="0">
                          <c:v>S10</c:v>
                        </c:pt>
                      </c15:dlblFieldTableCache>
                    </c15:dlblFTEntry>
                  </c15:dlblFieldTable>
                  <c15:showDataLabelsRange val="0"/>
                </c:ext>
              </c:extLst>
            </c:dLbl>
            <c:dLbl>
              <c:idx val="2"/>
              <c:layout>
                <c:manualLayout>
                  <c:x val="-6.741302515950412E-2"/>
                  <c:y val="-5.7371683766386454E-17"/>
                </c:manualLayout>
              </c:layout>
              <c:tx>
                <c:rich>
                  <a:bodyPr/>
                  <a:lstStyle/>
                  <a:p>
                    <a:fld id="{C82F651C-AD42-40BB-993B-C4E3FC74AE54}"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{C82F651C-AD42-40BB-993B-C4E3FC74AE54}</c15:txfldGUID>
                      <c15:f>'Wide Body'!$D$60</c15:f>
                      <c15:dlblFieldTableCache>
                        <c:ptCount val="1"/>
                        <c:pt idx="0">
                          <c:v>S11</c:v>
                        </c:pt>
                      </c15:dlblFieldTableCache>
                    </c15:dlblFTEntry>
                  </c15:dlblFieldTable>
                  <c15:showDataLabelsRange val="0"/>
                </c:ext>
              </c:extLst>
            </c:dLbl>
            <c:dLbl>
              <c:idx val="3"/>
              <c:layout/>
              <c:tx>
                <c:rich>
                  <a:bodyPr/>
                  <a:lstStyle/>
                  <a:p>
                    <a:fld id="{40B94B71-1A03-4F65-8FD9-AA1132977156}"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{40B94B71-1A03-4F65-8FD9-AA1132977156}</c15:txfldGUID>
                      <c15:f>'Wide Body'!$D$61</c15:f>
                      <c15:dlblFieldTableCache>
                        <c:ptCount val="1"/>
                        <c:pt idx="0">
                          <c:v>S2</c:v>
                        </c:pt>
                      </c15:dlblFieldTableCache>
                    </c15:dlblFTEntry>
                  </c15:dlblFieldTable>
                  <c15:showDataLabelsRange val="0"/>
                </c:ext>
              </c:extLst>
            </c:dLbl>
            <c:dLbl>
              <c:idx val="4"/>
              <c:layout/>
              <c:tx>
                <c:rich>
                  <a:bodyPr/>
                  <a:lstStyle/>
                  <a:p>
                    <a:fld id="{D1228832-1504-4EB5-905A-9AA3FBFACF9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{D1228832-1504-4EB5-905A-9AA3FBFACF90}</c15:txfldGUID>
                      <c15:f>'Wide Body'!$D$62</c15:f>
                      <c15:dlblFieldTableCache>
                        <c:ptCount val="1"/>
                        <c:pt idx="0">
                          <c:v>S3</c:v>
                        </c:pt>
                      </c15:dlblFieldTableCache>
                    </c15:dlblFTEntry>
                  </c15:dlblFieldTable>
                  <c15:showDataLabelsRange val="0"/>
                </c:ext>
              </c:extLst>
            </c:dLbl>
            <c:dLbl>
              <c:idx val="5"/>
              <c:layout>
                <c:manualLayout>
                  <c:x val="-2.648368845551944E-2"/>
                  <c:y val="-2.1905805038335217E-2"/>
                </c:manualLayout>
              </c:layout>
              <c:tx>
                <c:rich>
                  <a:bodyPr/>
                  <a:lstStyle/>
                  <a:p>
                    <a:fld id="{A5541EEA-01C4-4511-BC8E-8D36BA5CBB1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{A5541EEA-01C4-4511-BC8E-8D36BA5CBB1E}</c15:txfldGUID>
                      <c15:f>'Wide Body'!$D$63</c15:f>
                      <c15:dlblFieldTableCache>
                        <c:ptCount val="1"/>
                        <c:pt idx="0">
                          <c:v>S4</c:v>
                        </c:pt>
                      </c15:dlblFieldTableCache>
                    </c15:dlblFTEntry>
                  </c15:dlblFieldTable>
                  <c15:showDataLabelsRange val="0"/>
                </c:ext>
              </c:extLst>
            </c:dLbl>
            <c:dLbl>
              <c:idx val="6"/>
              <c:layout>
                <c:manualLayout>
                  <c:x val="-1.6853256289876009E-2"/>
                  <c:y val="-2.1905805038335217E-2"/>
                </c:manualLayout>
              </c:layout>
              <c:tx>
                <c:rich>
                  <a:bodyPr/>
                  <a:lstStyle/>
                  <a:p>
                    <a:fld id="{FAEF5A4E-D355-43D8-8AB1-BECD41048965}"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{FAEF5A4E-D355-43D8-8AB1-BECD41048965}</c15:txfldGUID>
                      <c15:f>'Wide Body'!$D$64</c15:f>
                      <c15:dlblFieldTableCache>
                        <c:ptCount val="1"/>
                        <c:pt idx="0">
                          <c:v>S5</c:v>
                        </c:pt>
                      </c15:dlblFieldTableCache>
                    </c15:dlblFTEntry>
                  </c15:dlblFieldTable>
                  <c15:showDataLabelsRange val="0"/>
                </c:ext>
              </c:extLst>
            </c:dLbl>
            <c:dLbl>
              <c:idx val="7"/>
              <c:layout>
                <c:manualLayout>
                  <c:x val="-4.8152160828217163E-3"/>
                  <c:y val="-5.7371683766386454E-17"/>
                </c:manualLayout>
              </c:layout>
              <c:tx>
                <c:rich>
                  <a:bodyPr/>
                  <a:lstStyle/>
                  <a:p>
                    <a:fld id="{AD828908-E5B8-4861-B69E-9162BF6FF24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{AD828908-E5B8-4861-B69E-9162BF6FF240}</c15:txfldGUID>
                      <c15:f>'Wide Body'!$D$65</c15:f>
                      <c15:dlblFieldTableCache>
                        <c:ptCount val="1"/>
                        <c:pt idx="0">
                          <c:v>S6</c:v>
                        </c:pt>
                      </c15:dlblFieldTableCache>
                    </c15:dlblFTEntry>
                  </c15:dlblFieldTable>
                  <c15:showDataLabelsRange val="0"/>
                </c:ext>
              </c:extLst>
            </c:dLbl>
            <c:dLbl>
              <c:idx val="8"/>
              <c:delete val="1"/>
              <c:extLst>
                <c:ext xmlns:c15="http://schemas.microsoft.com/office/drawing/2012/chart" uri="{CE6537A1-D6FC-4f65-9D91-7224C49458BB}"/>
              </c:extLst>
            </c:dLbl>
            <c:dLbl>
              <c:idx val="9"/>
              <c:layout>
                <c:manualLayout>
                  <c:x val="-1.9260864331286865E-2"/>
                  <c:y val="-1.5647003598810827E-2"/>
                </c:manualLayout>
              </c:layout>
              <c:tx>
                <c:rich>
                  <a:bodyPr/>
                  <a:lstStyle/>
                  <a:p>
                    <a:fld id="{EB83D65E-66B7-4CF4-B359-36DB28E51012}"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{EB83D65E-66B7-4CF4-B359-36DB28E51012}</c15:txfldGUID>
                      <c15:f>'Wide Body'!$D$67</c15:f>
                      <c15:dlblFieldTableCache>
                        <c:ptCount val="1"/>
                        <c:pt idx="0">
                          <c:v>S8</c:v>
                        </c:pt>
                      </c15:dlblFieldTableCache>
                    </c15:dlblFTEntry>
                  </c15:dlblFieldTable>
                  <c15:showDataLabelsRange val="0"/>
                </c:ext>
              </c:extLst>
            </c:dLbl>
            <c:dLbl>
              <c:idx val="10"/>
              <c:layout>
                <c:manualLayout>
                  <c:x val="-4.8152160828217251E-2"/>
                  <c:y val="-1.5647003598810886E-2"/>
                </c:manualLayout>
              </c:layout>
              <c:tx>
                <c:rich>
                  <a:bodyPr/>
                  <a:lstStyle/>
                  <a:p>
                    <a:fld id="{37EA3811-5FFD-423C-B827-BF14C56654D3}"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{37EA3811-5FFD-423C-B827-BF14C56654D3}</c15:txfldGUID>
                      <c15:f>'Wide Body'!$D$68</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'Wide Body'!$E$58:$E$68</c:f>
              <c:numCache>
                <c:formatCode>General</c:formatCode>
                <c:ptCount val="11"/>
                <c:pt idx="0">
                  <c:v>1</c:v>
                </c:pt>
                <c:pt idx="1">
                  <c:v>0.98299999999999998</c:v>
                </c:pt>
                <c:pt idx="2">
                  <c:v>0.97899999999999998</c:v>
                </c:pt>
                <c:pt idx="3">
                  <c:v>0.995</c:v>
                </c:pt>
                <c:pt idx="4">
                  <c:v>0.98499999999999999</c:v>
                </c:pt>
                <c:pt idx="5">
                  <c:v>0.98899999999999999</c:v>
                </c:pt>
                <c:pt idx="6">
                  <c:v>0.99099999999999999</c:v>
                </c:pt>
                <c:pt idx="7">
                  <c:v>0.98599999999999999</c:v>
                </c:pt>
                <c:pt idx="8">
                  <c:v>0.98</c:v>
                </c:pt>
                <c:pt idx="9">
                  <c:v>0.98699999999999999</c:v>
                </c:pt>
                <c:pt idx="10">
                  <c:v>0.98</c:v>
                </c:pt>
              </c:numCache>
            </c:numRef>
          </c:xVal>
          <c:yVal>
            <c:numRef>
              <c:f>'Wide Body'!$C$58:$C$68</c:f>
              <c:numCache>
                <c:formatCode>General</c:formatCode>
                <c:ptCount val="11"/>
                <c:pt idx="0">
                  <c:v>1</c:v>
                </c:pt>
                <c:pt idx="1">
                  <c:v>1.032</c:v>
                </c:pt>
                <c:pt idx="2">
                  <c:v>1.012</c:v>
                </c:pt>
                <c:pt idx="3">
                  <c:v>1.0229999999999999</c:v>
                </c:pt>
                <c:pt idx="4">
                  <c:v>0.98199999999999998</c:v>
                </c:pt>
                <c:pt idx="5">
                  <c:v>1.012</c:v>
                </c:pt>
                <c:pt idx="6">
                  <c:v>1.016</c:v>
                </c:pt>
                <c:pt idx="7">
                  <c:v>1.0329999999999999</c:v>
                </c:pt>
                <c:pt idx="8">
                  <c:v>1.01</c:v>
                </c:pt>
                <c:pt idx="9">
                  <c:v>1.0389999999999999</c:v>
                </c:pt>
                <c:pt idx="10">
                  <c:v>1.0169999999999999</c:v>
                </c:pt>
              </c:numCache>
            </c:numRef>
          </c:yVal>
          <c:smooth val="0"/>
        </c:ser>
        <c:ser>
          <c:idx val="8"/>
          <c:order val="8"/>
          <c:tx>
            <c:v>Low</c:v>
          </c:tx>
          <c:spPr>
            <a:ln w="25400" cap="rnd">
              <a:noFill/>
              <a:round/>
            </a:ln>
            <a:effectLst/>
          </c:spPr>
          <c:marker>
            <c:symbol val="triangle"/>
            <c:size val="8"/>
            <c:spPr>
              <a:solidFill>
                <a:srgbClr val="00B050"/>
              </a:solidFill>
              <a:ln w="9525">
                <a:noFill/>
              </a:ln>
              <a:effectLst/>
            </c:spPr>
          </c:marker>
          <c:dLbls>
            <c:dLbl>
              <c:idx val="0"/>
              <c:delete val="1"/>
              <c:extLst>
                <c:ext xmlns:c15="http://schemas.microsoft.com/office/drawing/2012/chart" uri="{CE6537A1-D6FC-4f65-9D91-7224C49458BB}"/>
              </c:extLst>
            </c:dLbl>
            <c:dLbl>
              <c:idx val="1"/>
              <c:layout>
                <c:manualLayout>
                  <c:x val="-3.1298904538341249E-2"/>
                  <c:y val="-9.3882021592865544E-3"/>
                </c:manualLayout>
              </c:layout>
              <c:tx>
                <c:rich>
                  <a:bodyPr/>
                  <a:lstStyle/>
                  <a:p>
                    <a:fld id="{07F6965B-5E05-454F-8BB2-DB7877B139F8}"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{07F6965B-5E05-454F-8BB2-DB7877B139F8}</c15:txfldGUID>
                      <c15:f>'Wide Body'!$D$71</c15:f>
                      <c15:dlblFieldTableCache>
                        <c:ptCount val="1"/>
                        <c:pt idx="0">
                          <c:v>S10</c:v>
                        </c:pt>
                      </c15:dlblFieldTableCache>
                    </c15:dlblFTEntry>
                  </c15:dlblFieldTable>
                  <c15:showDataLabelsRange val="0"/>
                </c:ext>
              </c:extLst>
            </c:dLbl>
            <c:dLbl>
              <c:idx val="2"/>
              <c:layout>
                <c:manualLayout>
                  <c:x val="-6.5005417118093267E-2"/>
                  <c:y val="9.3882021592864972E-3"/>
                </c:manualLayout>
              </c:layout>
              <c:tx>
                <c:rich>
                  <a:bodyPr/>
                  <a:lstStyle/>
                  <a:p>
                    <a:fld id="{9BA549FA-C7A5-4A6E-8CB5-8DAC28925FBA}"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{9BA549FA-C7A5-4A6E-8CB5-8DAC28925FBA}</c15:txfldGUID>
                      <c15:f>'Wide Body'!$D$72</c15:f>
                      <c15:dlblFieldTableCache>
                        <c:ptCount val="1"/>
                        <c:pt idx="0">
                          <c:v>S11</c:v>
                        </c:pt>
                      </c15:dlblFieldTableCache>
                    </c15:dlblFTEntry>
                  </c15:dlblFieldTable>
                  <c15:showDataLabelsRange val="0"/>
                </c:ext>
              </c:extLst>
            </c:dLbl>
            <c:dLbl>
              <c:idx val="3"/>
              <c:layout/>
              <c:tx>
                <c:rich>
                  <a:bodyPr/>
                  <a:lstStyle/>
                  <a:p>
                    <a:fld id="{2985A711-C719-44DB-84A5-57CEF06FC78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{2985A711-C719-44DB-84A5-57CEF06FC780}</c15:txfldGUID>
                      <c15:f>'Wide Body'!$D$73</c15:f>
                      <c15:dlblFieldTableCache>
                        <c:ptCount val="1"/>
                        <c:pt idx="0">
                          <c:v>S2</c:v>
                        </c:pt>
                      </c15:dlblFieldTableCache>
                    </c15:dlblFTEntry>
                  </c15:dlblFieldTable>
                  <c15:showDataLabelsRange val="0"/>
                </c:ext>
              </c:extLst>
            </c:dLbl>
            <c:dLbl>
              <c:idx val="4"/>
              <c:layout>
                <c:manualLayout>
                  <c:x val="-1.444564824846515E-2"/>
                  <c:y val="0"/>
                </c:manualLayout>
              </c:layout>
              <c:tx>
                <c:rich>
                  <a:bodyPr/>
                  <a:lstStyle/>
                  <a:p>
                    <a:fld id="{378DD121-59F2-4BD1-A701-B3B266BA377F}"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{378DD121-59F2-4BD1-A701-B3B266BA377F}</c15:txfldGUID>
                      <c15:f>'Wide Body'!$D$74</c15:f>
                      <c15:dlblFieldTableCache>
                        <c:ptCount val="1"/>
                        <c:pt idx="0">
                          <c:v>S3</c:v>
                        </c:pt>
                      </c15:dlblFieldTableCache>
                    </c15:dlblFTEntry>
                  </c15:dlblFieldTable>
                  <c15:showDataLabelsRange val="0"/>
                </c:ext>
              </c:extLst>
            </c:dLbl>
            <c:dLbl>
              <c:idx val="5"/>
              <c:layout>
                <c:manualLayout>
                  <c:x val="-4.8152160828218932E-3"/>
                  <c:y val="1.2517602879048604E-2"/>
                </c:manualLayout>
              </c:layout>
              <c:tx>
                <c:rich>
                  <a:bodyPr/>
                  <a:lstStyle/>
                  <a:p>
                    <a:fld id="{B214B2E9-7973-43DE-BF5B-AB645A063A5E}"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{B214B2E9-7973-43DE-BF5B-AB645A063A5E}</c15:txfldGUID>
                      <c15:f>'Wide Body'!$D$75</c15:f>
                      <c15:dlblFieldTableCache>
                        <c:ptCount val="1"/>
                        <c:pt idx="0">
                          <c:v>S4</c:v>
                        </c:pt>
                      </c15:dlblFieldTableCache>
                    </c15:dlblFTEntry>
                  </c15:dlblFieldTable>
                  <c15:showDataLabelsRange val="0"/>
                </c:ext>
              </c:extLst>
            </c:dLbl>
            <c:dLbl>
              <c:idx val="6"/>
              <c:layout>
                <c:manualLayout>
                  <c:x val="-2.4076080414108581E-3"/>
                  <c:y val="0"/>
                </c:manualLayout>
              </c:layout>
              <c:tx>
                <c:rich>
                  <a:bodyPr/>
                  <a:lstStyle/>
                  <a:p>
                    <a:fld id="{412B53C3-3672-49FA-A42E-330C224E95C2}"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{412B53C3-3672-49FA-A42E-330C224E95C2}</c15:txfldGUID>
                      <c15:f>'Wide Body'!$D$76</c15:f>
                      <c15:dlblFieldTableCache>
                        <c:ptCount val="1"/>
                        <c:pt idx="0">
                          <c:v>S5</c:v>
                        </c:pt>
                      </c15:dlblFieldTableCache>
                    </c15:dlblFTEntry>
                  </c15:dlblFieldTable>
                  <c15:showDataLabelsRange val="0"/>
                </c:ext>
              </c:extLst>
            </c:dLbl>
            <c:dLbl>
              <c:idx val="7"/>
              <c:layout>
                <c:manualLayout>
                  <c:x val="-4.092933670398459E-2"/>
                  <c:y val="2.8164606477859431E-2"/>
                </c:manualLayout>
              </c:layout>
              <c:tx>
                <c:rich>
                  <a:bodyPr/>
                  <a:lstStyle/>
                  <a:p>
                    <a:fld id="{4E404BF1-D966-449C-9D6D-18183F779A0A}"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{4E404BF1-D966-449C-9D6D-18183F779A0A}</c15:txfldGUID>
                      <c15:f>'Wide Body'!$D$77</c15:f>
                      <c15:dlblFieldTableCache>
                        <c:ptCount val="1"/>
                        <c:pt idx="0">
                          <c:v>S6</c:v>
                        </c:pt>
                      </c15:dlblFieldTableCache>
                    </c15:dlblFTEntry>
                  </c15:dlblFieldTable>
                  <c15:showDataLabelsRange val="0"/>
                </c:ext>
              </c:extLst>
            </c:dLbl>
            <c:dLbl>
              <c:idx val="8"/>
              <c:layout>
                <c:manualLayout>
                  <c:x val="-1.444564824846515E-2"/>
                  <c:y val="6.2588014395243315E-3"/>
                </c:manualLayout>
              </c:layout>
              <c:tx>
                <c:rich>
                  <a:bodyPr/>
                  <a:lstStyle/>
                  <a:p>
                    <a:fld id="{68B51200-6160-4E9B-BD77-2D826F5638D0}"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{68B51200-6160-4E9B-BD77-2D826F5638D0}</c15:txfldGUID>
                      <c15:f>'Wide Body'!$D$78</c15:f>
                      <c15:dlblFieldTableCache>
                        <c:ptCount val="1"/>
                        <c:pt idx="0">
                          <c:v>S7</c:v>
                        </c:pt>
                      </c15:dlblFieldTableCache>
                    </c15:dlblFTEntry>
                  </c15:dlblFieldTable>
                  <c15:showDataLabelsRange val="0"/>
                </c:ext>
              </c:extLst>
            </c:dLbl>
            <c:dLbl>
              <c:idx val="9"/>
              <c:layout>
                <c:manualLayout>
                  <c:x val="-2.4076080414108584E-2"/>
                  <c:y val="-2.1905805038335217E-2"/>
                </c:manualLayout>
              </c:layout>
              <c:tx>
                <c:rich>
                  <a:bodyPr/>
                  <a:lstStyle/>
                  <a:p>
                    <a:fld id="{F0B1BAFC-DC1E-4B73-B2FD-688A72AA74C9}"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{F0B1BAFC-DC1E-4B73-B2FD-688A72AA74C9}</c15:txfldGUID>
                      <c15:f>'Wide Body'!$D$79</c15:f>
                      <c15:dlblFieldTableCache>
                        <c:ptCount val="1"/>
                        <c:pt idx="0">
                          <c:v>S8</c:v>
                        </c:pt>
                      </c15:dlblFieldTableCache>
                    </c15:dlblFTEntry>
                  </c15:dlblFieldTable>
                  <c15:showDataLabelsRange val="0"/>
                </c:ext>
              </c:extLst>
            </c:dLbl>
            <c:dLbl>
              <c:idx val="10"/>
              <c:layout>
                <c:manualLayout>
                  <c:x val="-3.3706512579752101E-2"/>
                  <c:y val="-9.3882021592865544E-3"/>
                </c:manualLayout>
              </c:layout>
              <c:tx>
                <c:rich>
                  <a:bodyPr/>
                  <a:lstStyle/>
                  <a:p>
                    <a:fld id="{EA0F371F-B948-4260-ACFB-D9A663DA0E64}" type="CELLREF">
                      <a:rPr lang="en-US"/>
                      <a:pPr/>
                      <a:t>[CELLREF]</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dlblFTEntry>
                      <c15:txfldGUID>{EA0F371F-B948-4260-ACFB-D9A663DA0E64}</c15:txfldGUID>
                      <c15:f>'Wide Body'!$D$80</c15:f>
                      <c15:dlblFieldTableCache>
                        <c:ptCount val="1"/>
                        <c:pt idx="0">
                          <c:v>S9</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1"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'Wide Body'!$E$70:$E$80</c:f>
              <c:numCache>
                <c:formatCode>General</c:formatCode>
                <c:ptCount val="11"/>
                <c:pt idx="0">
                  <c:v>1</c:v>
                </c:pt>
                <c:pt idx="1">
                  <c:v>0.98399999999999999</c:v>
                </c:pt>
                <c:pt idx="2">
                  <c:v>0.98099999999999998</c:v>
                </c:pt>
                <c:pt idx="3">
                  <c:v>0.996</c:v>
                </c:pt>
                <c:pt idx="4">
                  <c:v>0.98799999999999999</c:v>
                </c:pt>
                <c:pt idx="5">
                  <c:v>0.99099999999999999</c:v>
                </c:pt>
                <c:pt idx="6">
                  <c:v>0.99199999999999999</c:v>
                </c:pt>
                <c:pt idx="7">
                  <c:v>0.98699999999999999</c:v>
                </c:pt>
                <c:pt idx="8">
                  <c:v>0.98199999999999998</c:v>
                </c:pt>
                <c:pt idx="9">
                  <c:v>0.98699999999999999</c:v>
                </c:pt>
                <c:pt idx="10">
                  <c:v>0.98199999999999998</c:v>
                </c:pt>
              </c:numCache>
            </c:numRef>
          </c:xVal>
          <c:yVal>
            <c:numRef>
              <c:f>'Wide Body'!$C$70:$C$80</c:f>
              <c:numCache>
                <c:formatCode>General</c:formatCode>
                <c:ptCount val="11"/>
                <c:pt idx="0">
                  <c:v>1</c:v>
                </c:pt>
                <c:pt idx="1">
                  <c:v>1.012</c:v>
                </c:pt>
                <c:pt idx="2">
                  <c:v>1.0069999999999999</c:v>
                </c:pt>
                <c:pt idx="3">
                  <c:v>1.0109999999999999</c:v>
                </c:pt>
                <c:pt idx="4">
                  <c:v>1.0049999999999999</c:v>
                </c:pt>
                <c:pt idx="5">
                  <c:v>0.995</c:v>
                </c:pt>
                <c:pt idx="6">
                  <c:v>1.002</c:v>
                </c:pt>
                <c:pt idx="7">
                  <c:v>1.012</c:v>
                </c:pt>
                <c:pt idx="8">
                  <c:v>1.004</c:v>
                </c:pt>
                <c:pt idx="9">
                  <c:v>1.0129999999999999</c:v>
                </c:pt>
                <c:pt idx="10">
                  <c:v>1.0109999999999999</c:v>
                </c:pt>
              </c:numCache>
            </c:numRef>
          </c:yVal>
          <c:smooth val="0"/>
        </c:ser>
        <c:dLbls>
          <c:showLegendKey val="0"/>
          <c:showVal val="0"/>
          <c:showCatName val="0"/>
          <c:showSerName val="0"/>
          <c:showPercent val="0"/>
          <c:showBubbleSize val="0"/>
        </c:dLbls>
        <c:axId val="853222864"/>
        <c:axId val="853223408"/>
      </c:scatterChart>
      <c:valAx>
        <c:axId val="853222864"/>
        <c:scaling>
          <c:orientation val="minMax"/>
          <c:max val="1"/>
          <c:min val="0.92"/>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u="none" dirty="0" smtClean="0"/>
                  <a:t>Normalized</a:t>
                </a:r>
                <a:r>
                  <a:rPr lang="en-US" u="none" baseline="0" dirty="0" smtClean="0"/>
                  <a:t> Cumulative Per Unit emissions </a:t>
                </a:r>
                <a:r>
                  <a:rPr lang="en-US" u="sng" dirty="0" err="1" smtClean="0"/>
                  <a:t>E</a:t>
                </a:r>
                <a:r>
                  <a:rPr lang="en-US" baseline="-25000" dirty="0" err="1" smtClean="0"/>
                  <a:t>u</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853223408"/>
        <c:crosses val="autoZero"/>
        <c:crossBetween val="midCat"/>
      </c:valAx>
      <c:valAx>
        <c:axId val="853223408"/>
        <c:scaling>
          <c:orientation val="minMax"/>
          <c:max val="1.1500000000000001"/>
          <c:min val="0.85000000000000009"/>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u="none" dirty="0" smtClean="0"/>
                  <a:t> Normalized Cumulative Per Unit Profits </a:t>
                </a:r>
                <a:r>
                  <a:rPr lang="en-US" u="sng" dirty="0" err="1" smtClean="0"/>
                  <a:t>P</a:t>
                </a:r>
                <a:r>
                  <a:rPr lang="en-US" baseline="-25000" dirty="0" err="1" smtClean="0"/>
                  <a:t>u</a:t>
                </a:r>
                <a:r>
                  <a:rPr lang="en-US" dirty="0" smtClean="0"/>
                  <a:t> </a:t>
                </a:r>
                <a:endParaRPr lang="en-US" dirty="0"/>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853222864"/>
        <c:crosses val="autoZero"/>
        <c:crossBetween val="midCat"/>
      </c:valAx>
      <c:spPr>
        <a:noFill/>
        <a:ln>
          <a:noFill/>
        </a:ln>
        <a:effectLst/>
      </c:spPr>
    </c:plotArea>
    <c:legend>
      <c:legendPos val="t"/>
      <c:legendEntry>
        <c:idx val="0"/>
        <c:txPr>
          <a:bodyPr rot="0" spcFirstLastPara="1" vertOverflow="ellipsis" vert="horz" wrap="square" anchor="ctr" anchorCtr="1"/>
          <a:lstStyle/>
          <a:p>
            <a:pPr>
              <a:defRPr sz="1600" b="1" i="0" u="none" strike="noStrike" kern="1200" baseline="0">
                <a:solidFill>
                  <a:srgbClr val="0070C0"/>
                </a:solidFill>
                <a:latin typeface="+mn-lt"/>
                <a:ea typeface="+mn-ea"/>
                <a:cs typeface="+mn-cs"/>
              </a:defRPr>
            </a:pPr>
            <a:endParaRPr lang="en-US"/>
          </a:p>
        </c:txPr>
      </c:legendEntry>
      <c:legendEntry>
        <c:idx val="1"/>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en-US"/>
          </a:p>
        </c:txPr>
      </c:legendEntry>
      <c:legendEntry>
        <c:idx val="2"/>
        <c:txPr>
          <a:bodyPr rot="0" spcFirstLastPara="1" vertOverflow="ellipsis" vert="horz" wrap="square" anchor="ctr" anchorCtr="1"/>
          <a:lstStyle/>
          <a:p>
            <a:pPr>
              <a:defRPr sz="1600" b="1" i="0" u="none" strike="noStrike" kern="1200" baseline="0">
                <a:solidFill>
                  <a:srgbClr val="00B050"/>
                </a:solidFill>
                <a:latin typeface="+mn-lt"/>
                <a:ea typeface="+mn-ea"/>
                <a:cs typeface="+mn-cs"/>
              </a:defRPr>
            </a:pPr>
            <a:endParaRPr lang="en-US"/>
          </a:p>
        </c:txPr>
      </c:legendEntry>
      <c:legendEntry>
        <c:idx val="3"/>
        <c:txPr>
          <a:bodyPr rot="0" spcFirstLastPara="1" vertOverflow="ellipsis" vert="horz" wrap="square" anchor="ctr" anchorCtr="1"/>
          <a:lstStyle/>
          <a:p>
            <a:pPr>
              <a:defRPr sz="1600" b="1" i="0" u="none" strike="noStrike" kern="1200" baseline="0">
                <a:solidFill>
                  <a:srgbClr val="0070C0"/>
                </a:solidFill>
                <a:latin typeface="+mn-lt"/>
                <a:ea typeface="+mn-ea"/>
                <a:cs typeface="+mn-cs"/>
              </a:defRPr>
            </a:pPr>
            <a:endParaRPr lang="en-US"/>
          </a:p>
        </c:txPr>
      </c:legendEntry>
      <c:legendEntry>
        <c:idx val="4"/>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en-US"/>
          </a:p>
        </c:txPr>
      </c:legendEntry>
      <c:legendEntry>
        <c:idx val="5"/>
        <c:txPr>
          <a:bodyPr rot="0" spcFirstLastPara="1" vertOverflow="ellipsis" vert="horz" wrap="square" anchor="ctr" anchorCtr="1"/>
          <a:lstStyle/>
          <a:p>
            <a:pPr>
              <a:defRPr sz="1600" b="1" i="0" u="none" strike="noStrike" kern="1200" baseline="0">
                <a:solidFill>
                  <a:srgbClr val="00B050"/>
                </a:solidFill>
                <a:latin typeface="+mn-lt"/>
                <a:ea typeface="+mn-ea"/>
                <a:cs typeface="+mn-cs"/>
              </a:defRPr>
            </a:pPr>
            <a:endParaRPr lang="en-US"/>
          </a:p>
        </c:txPr>
      </c:legendEntry>
      <c:legendEntry>
        <c:idx val="6"/>
        <c:txPr>
          <a:bodyPr rot="0" spcFirstLastPara="1" vertOverflow="ellipsis" vert="horz" wrap="square" anchor="ctr" anchorCtr="1"/>
          <a:lstStyle/>
          <a:p>
            <a:pPr>
              <a:defRPr sz="1600" b="1" i="0" u="none" strike="noStrike" kern="1200" baseline="0">
                <a:solidFill>
                  <a:srgbClr val="0070C0"/>
                </a:solidFill>
                <a:latin typeface="+mn-lt"/>
                <a:ea typeface="+mn-ea"/>
                <a:cs typeface="+mn-cs"/>
              </a:defRPr>
            </a:pPr>
            <a:endParaRPr lang="en-US"/>
          </a:p>
        </c:txPr>
      </c:legendEntry>
      <c:legendEntry>
        <c:idx val="7"/>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en-US"/>
          </a:p>
        </c:txPr>
      </c:legendEntry>
      <c:legendEntry>
        <c:idx val="8"/>
        <c:txPr>
          <a:bodyPr rot="0" spcFirstLastPara="1" vertOverflow="ellipsis" vert="horz" wrap="square" anchor="ctr" anchorCtr="1"/>
          <a:lstStyle/>
          <a:p>
            <a:pPr>
              <a:defRPr sz="1600" b="1" i="0" u="none" strike="noStrike" kern="1200" baseline="0">
                <a:solidFill>
                  <a:srgbClr val="00B050"/>
                </a:solidFill>
                <a:latin typeface="+mn-lt"/>
                <a:ea typeface="+mn-ea"/>
                <a:cs typeface="+mn-cs"/>
              </a:defRPr>
            </a:pPr>
            <a:endParaRPr lang="en-US"/>
          </a:p>
        </c:txPr>
      </c:legendEntry>
      <c:layout>
        <c:manualLayout>
          <c:xMode val="edge"/>
          <c:yMode val="edge"/>
          <c:x val="0.05"/>
          <c:y val="1.4103275957801222E-2"/>
          <c:w val="0.9"/>
          <c:h val="6.406810035842293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b="1"/>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0.53751</cdr:x>
      <cdr:y>0.11546</cdr:y>
    </cdr:from>
    <cdr:to>
      <cdr:x>0.5488</cdr:x>
      <cdr:y>0.13338</cdr:y>
    </cdr:to>
    <cdr:sp macro="" textlink="">
      <cdr:nvSpPr>
        <cdr:cNvPr id="10" name="Oval 9"/>
        <cdr:cNvSpPr/>
      </cdr:nvSpPr>
      <cdr:spPr>
        <a:xfrm xmlns:a="http://schemas.openxmlformats.org/drawingml/2006/main">
          <a:off x="4286115" y="623831"/>
          <a:ext cx="90026" cy="96821"/>
        </a:xfrm>
        <a:prstGeom xmlns:a="http://schemas.openxmlformats.org/drawingml/2006/main" prst="ellipse">
          <a:avLst/>
        </a:prstGeom>
        <a:solidFill xmlns:a="http://schemas.openxmlformats.org/drawingml/2006/main">
          <a:srgbClr val="FF0000"/>
        </a:solidFill>
        <a:ln xmlns:a="http://schemas.openxmlformats.org/drawingml/2006/main">
          <a:no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sp>
  </cdr:relSizeAnchor>
  <cdr:relSizeAnchor xmlns:cdr="http://schemas.openxmlformats.org/drawingml/2006/chartDrawing">
    <cdr:from>
      <cdr:x>0.63768</cdr:x>
      <cdr:y>0.1109</cdr:y>
    </cdr:from>
    <cdr:to>
      <cdr:x>0.64897</cdr:x>
      <cdr:y>0.12882</cdr:y>
    </cdr:to>
    <cdr:sp macro="" textlink="">
      <cdr:nvSpPr>
        <cdr:cNvPr id="11" name="Rectangle 10"/>
        <cdr:cNvSpPr/>
      </cdr:nvSpPr>
      <cdr:spPr>
        <a:xfrm xmlns:a="http://schemas.openxmlformats.org/drawingml/2006/main">
          <a:off x="5084826" y="599196"/>
          <a:ext cx="90027" cy="96822"/>
        </a:xfrm>
        <a:prstGeom xmlns:a="http://schemas.openxmlformats.org/drawingml/2006/main" prst="rect">
          <a:avLst/>
        </a:prstGeom>
        <a:solidFill xmlns:a="http://schemas.openxmlformats.org/drawingml/2006/main">
          <a:srgbClr val="FF0000"/>
        </a:solidFill>
        <a:ln xmlns:a="http://schemas.openxmlformats.org/drawingml/2006/main">
          <a:no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sp>
  </cdr:relSizeAnchor>
  <cdr:relSizeAnchor xmlns:cdr="http://schemas.openxmlformats.org/drawingml/2006/chartDrawing">
    <cdr:from>
      <cdr:x>0.63941</cdr:x>
      <cdr:y>0.09334</cdr:y>
    </cdr:from>
    <cdr:to>
      <cdr:x>0.702</cdr:x>
      <cdr:y>0.15384</cdr:y>
    </cdr:to>
    <cdr:sp macro="" textlink="">
      <cdr:nvSpPr>
        <cdr:cNvPr id="12" name="Text Box 11"/>
        <cdr:cNvSpPr txBox="1"/>
      </cdr:nvSpPr>
      <cdr:spPr>
        <a:xfrm xmlns:a="http://schemas.openxmlformats.org/drawingml/2006/main">
          <a:off x="5098654" y="504304"/>
          <a:ext cx="499093" cy="32688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rgbClr val="FF0000"/>
              </a:solidFill>
            </a:rPr>
            <a:t>S5</a:t>
          </a:r>
        </a:p>
      </cdr:txBody>
    </cdr:sp>
  </cdr:relSizeAnchor>
  <cdr:relSizeAnchor xmlns:cdr="http://schemas.openxmlformats.org/drawingml/2006/chartDrawing">
    <cdr:from>
      <cdr:x>0.54424</cdr:x>
      <cdr:y>0.0956</cdr:y>
    </cdr:from>
    <cdr:to>
      <cdr:x>0.60684</cdr:x>
      <cdr:y>0.1561</cdr:y>
    </cdr:to>
    <cdr:sp macro="" textlink="">
      <cdr:nvSpPr>
        <cdr:cNvPr id="13" name="Text Box 12"/>
        <cdr:cNvSpPr txBox="1"/>
      </cdr:nvSpPr>
      <cdr:spPr>
        <a:xfrm xmlns:a="http://schemas.openxmlformats.org/drawingml/2006/main">
          <a:off x="4339734" y="516535"/>
          <a:ext cx="499173" cy="32688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rgbClr val="FF0000"/>
              </a:solidFill>
            </a:rPr>
            <a:t>S4</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6D7D9A-8D70-433A-82FB-230B9996F83B}" type="datetimeFigureOut">
              <a:rPr lang="en-US" smtClean="0"/>
              <a:t>5/24/2013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44DD8-CEF5-4937-9C1E-9B7A98CFF838}" type="slidenum">
              <a:rPr lang="en-US" smtClean="0"/>
              <a:t>‹#›</a:t>
            </a:fld>
            <a:endParaRPr lang="en-US"/>
          </a:p>
        </p:txBody>
      </p:sp>
    </p:spTree>
    <p:extLst>
      <p:ext uri="{BB962C8B-B14F-4D97-AF65-F5344CB8AC3E}">
        <p14:creationId xmlns:p14="http://schemas.microsoft.com/office/powerpoint/2010/main" val="3192215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6E797-E8F3-4764-9EE1-C034A78CB40C}" type="datetimeFigureOut">
              <a:rPr lang="en-US" smtClean="0"/>
              <a:t>5/24/2013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1983A-AD45-435A-A492-CA288D230B71}" type="slidenum">
              <a:rPr lang="en-US" smtClean="0"/>
              <a:t>‹#›</a:t>
            </a:fld>
            <a:endParaRPr lang="en-US"/>
          </a:p>
        </p:txBody>
      </p:sp>
    </p:spTree>
    <p:extLst>
      <p:ext uri="{BB962C8B-B14F-4D97-AF65-F5344CB8AC3E}">
        <p14:creationId xmlns:p14="http://schemas.microsoft.com/office/powerpoint/2010/main" val="726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baseline="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ystem needs to change drastically if it is to transition into a sustainable state. </a:t>
            </a:r>
          </a:p>
          <a:p>
            <a:pPr marL="171450" indent="-171450">
              <a:buFontTx/>
              <a:buChar char="-"/>
            </a:pPr>
            <a:r>
              <a:rPr lang="en-US" sz="1200" kern="1200" dirty="0" smtClean="0">
                <a:solidFill>
                  <a:schemeClr val="tx1"/>
                </a:solidFill>
                <a:effectLst/>
                <a:latin typeface="+mn-lt"/>
                <a:ea typeface="+mn-ea"/>
                <a:cs typeface="+mn-cs"/>
              </a:rPr>
              <a:t>High stakes for technology-driven change – innovation –high cost of R&amp;D, manufacturing, change parts of existing infrastructure and operational procedures if a significant improvement in high energy efficiency is to be achieved. </a:t>
            </a:r>
          </a:p>
          <a:p>
            <a:pPr marL="171450" indent="-171450">
              <a:buFontTx/>
              <a:buChar char="-"/>
            </a:pPr>
            <a:r>
              <a:rPr lang="en-US" sz="1200" kern="1200" dirty="0" smtClean="0">
                <a:solidFill>
                  <a:schemeClr val="tx1"/>
                </a:solidFill>
                <a:effectLst/>
                <a:latin typeface="+mn-lt"/>
                <a:ea typeface="+mn-ea"/>
                <a:cs typeface="+mn-cs"/>
              </a:rPr>
              <a:t>We assess different transition options, using a system dynamics model of the industry  that we built</a:t>
            </a:r>
          </a:p>
          <a:p>
            <a:pPr marL="171450" indent="-171450">
              <a:buFontTx/>
              <a:buChar char="-"/>
            </a:pPr>
            <a:r>
              <a:rPr lang="en-US" sz="1200" kern="1200" dirty="0" smtClean="0">
                <a:solidFill>
                  <a:schemeClr val="tx1"/>
                </a:solidFill>
                <a:effectLst/>
                <a:latin typeface="+mn-lt"/>
                <a:ea typeface="+mn-ea"/>
                <a:cs typeface="+mn-cs"/>
              </a:rPr>
              <a:t>Advanced features (modularity, extensibility, autocalibration, GUI)</a:t>
            </a:r>
          </a:p>
          <a:p>
            <a:pPr marL="171450" indent="-171450">
              <a:buFontTx/>
              <a:buChar char="-"/>
            </a:pPr>
            <a:r>
              <a:rPr lang="en-US" sz="1200" kern="1200" dirty="0" smtClean="0">
                <a:solidFill>
                  <a:schemeClr val="tx1"/>
                </a:solidFill>
                <a:effectLst/>
                <a:latin typeface="+mn-lt"/>
                <a:ea typeface="+mn-ea"/>
                <a:cs typeface="+mn-cs"/>
              </a:rPr>
              <a:t>Quantitative strategy assessment to using</a:t>
            </a:r>
            <a:r>
              <a:rPr lang="en-US" sz="1200" kern="1200" baseline="0" dirty="0" smtClean="0">
                <a:solidFill>
                  <a:schemeClr val="tx1"/>
                </a:solidFill>
                <a:effectLst/>
                <a:latin typeface="+mn-lt"/>
                <a:ea typeface="+mn-ea"/>
                <a:cs typeface="+mn-cs"/>
              </a:rPr>
              <a:t> a composite indicator V that we defines, combined econ and </a:t>
            </a:r>
            <a:r>
              <a:rPr lang="en-US" sz="1200" kern="1200" baseline="0" dirty="0" err="1" smtClean="0">
                <a:solidFill>
                  <a:schemeClr val="tx1"/>
                </a:solidFill>
                <a:effectLst/>
                <a:latin typeface="+mn-lt"/>
                <a:ea typeface="+mn-ea"/>
                <a:cs typeface="+mn-cs"/>
              </a:rPr>
              <a:t>enviro</a:t>
            </a:r>
            <a:r>
              <a:rPr lang="en-US" sz="1200" kern="1200" baseline="0" dirty="0" smtClean="0">
                <a:solidFill>
                  <a:schemeClr val="tx1"/>
                </a:solidFill>
                <a:effectLst/>
                <a:latin typeface="+mn-lt"/>
                <a:ea typeface="+mn-ea"/>
                <a:cs typeface="+mn-cs"/>
              </a:rPr>
              <a:t> benefits</a:t>
            </a:r>
          </a:p>
        </p:txBody>
      </p:sp>
      <p:sp>
        <p:nvSpPr>
          <p:cNvPr id="4" name="Slide Number Placeholder 3"/>
          <p:cNvSpPr>
            <a:spLocks noGrp="1"/>
          </p:cNvSpPr>
          <p:nvPr>
            <p:ph type="sldNum" sz="quarter" idx="10"/>
          </p:nvPr>
        </p:nvSpPr>
        <p:spPr/>
        <p:txBody>
          <a:bodyPr/>
          <a:lstStyle/>
          <a:p>
            <a:fld id="{F0D1983A-AD45-435A-A492-CA288D230B71}" type="slidenum">
              <a:rPr lang="en-US" smtClean="0"/>
              <a:t>1</a:t>
            </a:fld>
            <a:endParaRPr lang="en-US"/>
          </a:p>
        </p:txBody>
      </p:sp>
    </p:spTree>
    <p:extLst>
      <p:ext uri="{BB962C8B-B14F-4D97-AF65-F5344CB8AC3E}">
        <p14:creationId xmlns:p14="http://schemas.microsoft.com/office/powerpoint/2010/main" val="908446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The first two techniques are mainly narrative approaches and are very valuable in the initial understanding of the system. However, since for this study a quantifiable output is desired, only using qualitative empirical narratives and theoretical frameworks is not sufficient.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Pure statistical models are also not ideal for the purpose of this study because of their limited explanatory power. Also </a:t>
            </a:r>
            <a:r>
              <a:rPr lang="en-US" sz="1200" kern="1200" dirty="0" err="1" smtClean="0">
                <a:solidFill>
                  <a:schemeClr val="tx1"/>
                </a:solidFill>
                <a:effectLst/>
                <a:latin typeface="+mn-lt"/>
                <a:ea typeface="+mn-ea"/>
                <a:cs typeface="+mn-cs"/>
              </a:rPr>
              <a:t>Lyneis</a:t>
            </a:r>
            <a:r>
              <a:rPr lang="en-US" sz="1200" kern="1200" dirty="0" smtClean="0">
                <a:solidFill>
                  <a:schemeClr val="tx1"/>
                </a:solidFill>
                <a:effectLst/>
                <a:latin typeface="+mn-lt"/>
                <a:ea typeface="+mn-ea"/>
                <a:cs typeface="+mn-cs"/>
              </a:rPr>
              <a:t> (1999) showed that a system dynamics model has a much better forecast accuracy than an econometric model, for the specific case of airline profit cycles.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Game theory is a useful tool for identifying the possible strategy options that will be investigated and provides a clear picture of the outcome. However, its information carrying capacity is limited for the requirements of this study it needs to be aided by other models.</a:t>
            </a:r>
          </a:p>
          <a:p>
            <a:pPr marL="171450" indent="-171450">
              <a:buFontTx/>
              <a:buChar char="-"/>
            </a:pPr>
            <a:r>
              <a:rPr lang="en-US" sz="1200" b="0" i="0" kern="1200" dirty="0" smtClean="0">
                <a:solidFill>
                  <a:schemeClr val="tx1"/>
                </a:solidFill>
                <a:effectLst/>
                <a:latin typeface="+mn-lt"/>
                <a:ea typeface="+mn-ea"/>
                <a:cs typeface="+mn-cs"/>
              </a:rPr>
              <a:t>The System Dynamics (</a:t>
            </a:r>
            <a:r>
              <a:rPr lang="en-US" sz="1200" b="1" i="0" kern="1200" dirty="0" smtClean="0">
                <a:solidFill>
                  <a:schemeClr val="tx1"/>
                </a:solidFill>
                <a:effectLst/>
                <a:latin typeface="+mn-lt"/>
                <a:ea typeface="+mn-ea"/>
                <a:cs typeface="+mn-cs"/>
              </a:rPr>
              <a:t>SD</a:t>
            </a:r>
            <a:r>
              <a:rPr lang="en-US" sz="1200" b="0" i="0" kern="1200" dirty="0" smtClean="0">
                <a:solidFill>
                  <a:schemeClr val="tx1"/>
                </a:solidFill>
                <a:effectLst/>
                <a:latin typeface="+mn-lt"/>
                <a:ea typeface="+mn-ea"/>
                <a:cs typeface="+mn-cs"/>
              </a:rPr>
              <a:t>) methodology is typically used in long-term, strategic models and assumes a high level of aggregation of the objects being modeled. Top-down</a:t>
            </a:r>
            <a:r>
              <a:rPr lang="en-US" sz="1200" b="0" i="0" kern="1200" baseline="0" dirty="0" smtClean="0">
                <a:solidFill>
                  <a:schemeClr val="tx1"/>
                </a:solidFill>
                <a:effectLst/>
                <a:latin typeface="+mn-lt"/>
                <a:ea typeface="+mn-ea"/>
                <a:cs typeface="+mn-cs"/>
              </a:rPr>
              <a:t> approach, the system’s building block are causal loops and stocks and flow. I</a:t>
            </a:r>
            <a:r>
              <a:rPr lang="en-US" sz="1200" b="0" i="0" kern="1200" dirty="0" smtClean="0">
                <a:solidFill>
                  <a:schemeClr val="tx1"/>
                </a:solidFill>
                <a:effectLst/>
                <a:latin typeface="+mn-lt"/>
                <a:ea typeface="+mn-ea"/>
                <a:cs typeface="+mn-cs"/>
              </a:rPr>
              <a:t>tems are represented in SD models by their quantities so they lose any individual properties, histories or dynamics. It</a:t>
            </a:r>
            <a:r>
              <a:rPr lang="en-US" sz="1200" b="0" i="0" kern="1200" baseline="0" dirty="0" smtClean="0">
                <a:solidFill>
                  <a:schemeClr val="tx1"/>
                </a:solidFill>
                <a:effectLst/>
                <a:latin typeface="+mn-lt"/>
                <a:ea typeface="+mn-ea"/>
                <a:cs typeface="+mn-cs"/>
              </a:rPr>
              <a:t> has a strong explanatory power and reflects mental models but it has a rigid structure.</a:t>
            </a:r>
            <a:endParaRPr lang="en-US" sz="1200" b="0" i="0" kern="1200" dirty="0" smtClean="0">
              <a:solidFill>
                <a:schemeClr val="tx1"/>
              </a:solidFill>
              <a:effectLst/>
              <a:latin typeface="+mn-lt"/>
              <a:ea typeface="+mn-ea"/>
              <a:cs typeface="+mn-cs"/>
            </a:endParaRPr>
          </a:p>
          <a:p>
            <a:pPr marL="171450" lvl="0" indent="-171450">
              <a:buFontTx/>
              <a:buChar char="-"/>
            </a:pPr>
            <a:r>
              <a:rPr lang="en-US" sz="1200" b="1" dirty="0" smtClean="0">
                <a:solidFill>
                  <a:srgbClr val="0099FF"/>
                </a:solidFill>
              </a:rPr>
              <a:t>ABM</a:t>
            </a:r>
            <a:r>
              <a:rPr lang="en-US" sz="1200" kern="1200" dirty="0" smtClean="0">
                <a:solidFill>
                  <a:schemeClr val="tx1"/>
                </a:solidFill>
                <a:effectLst/>
                <a:latin typeface="+mn-lt"/>
                <a:ea typeface="+mn-ea"/>
                <a:cs typeface="+mn-cs"/>
              </a:rPr>
              <a:t> (also sometimes related to the term multi-agent system) is an essentially decentralized, individual-centric (as opposed to system level) approach to model design. When designing an agent based model the modeler identifies the active entities, the agents puts them in a certain environment, establishes connections, and runs the simulation. The global behavior then emerges as a result of interactions of many individual behaviors. It is</a:t>
            </a:r>
            <a:r>
              <a:rPr lang="en-US" sz="1200" kern="1200" baseline="0" dirty="0" smtClean="0">
                <a:solidFill>
                  <a:schemeClr val="tx1"/>
                </a:solidFill>
                <a:effectLst/>
                <a:latin typeface="+mn-lt"/>
                <a:ea typeface="+mn-ea"/>
                <a:cs typeface="+mn-cs"/>
              </a:rPr>
              <a:t> very flexible but lack explanatory power and has a steep learning curve.</a:t>
            </a:r>
            <a:endParaRPr lang="en-US" sz="1200" kern="1200" dirty="0" smtClean="0">
              <a:solidFill>
                <a:schemeClr val="tx1"/>
              </a:solidFill>
              <a:effectLst/>
              <a:latin typeface="+mn-lt"/>
              <a:ea typeface="+mn-ea"/>
              <a:cs typeface="+mn-cs"/>
            </a:endParaRPr>
          </a:p>
          <a:p>
            <a:pPr marL="171450" lvl="0" indent="-171450">
              <a:buFontTx/>
              <a:buChar char="-"/>
            </a:pPr>
            <a:r>
              <a:rPr lang="en-US" sz="1200" kern="1200" dirty="0" smtClean="0">
                <a:solidFill>
                  <a:schemeClr val="tx1"/>
                </a:solidFill>
                <a:effectLst/>
                <a:latin typeface="+mn-lt"/>
                <a:ea typeface="+mn-ea"/>
                <a:cs typeface="+mn-cs"/>
              </a:rPr>
              <a:t>In </a:t>
            </a:r>
            <a:r>
              <a:rPr lang="en-US" sz="1200" b="1" kern="1200" dirty="0" smtClean="0">
                <a:solidFill>
                  <a:schemeClr val="tx1"/>
                </a:solidFill>
                <a:effectLst/>
                <a:latin typeface="+mn-lt"/>
                <a:ea typeface="+mn-ea"/>
                <a:cs typeface="+mn-cs"/>
              </a:rPr>
              <a:t>DE</a:t>
            </a:r>
            <a:r>
              <a:rPr lang="en-US" sz="1200" kern="1200" dirty="0" smtClean="0">
                <a:solidFill>
                  <a:schemeClr val="tx1"/>
                </a:solidFill>
                <a:effectLst/>
                <a:latin typeface="+mn-lt"/>
                <a:ea typeface="+mn-ea"/>
                <a:cs typeface="+mn-cs"/>
              </a:rPr>
              <a:t> simulation, the operation of a system is represented as a chronological sequence of events. It has a good ability to model decisions, but it is very rigid in structure as you have predefine</a:t>
            </a:r>
            <a:r>
              <a:rPr lang="en-US" sz="1200" kern="1200" baseline="0" dirty="0" smtClean="0">
                <a:solidFill>
                  <a:schemeClr val="tx1"/>
                </a:solidFill>
                <a:effectLst/>
                <a:latin typeface="+mn-lt"/>
                <a:ea typeface="+mn-ea"/>
                <a:cs typeface="+mn-cs"/>
              </a:rPr>
              <a:t> both the </a:t>
            </a:r>
            <a:r>
              <a:rPr lang="en-US" sz="1200" kern="1200" baseline="0" dirty="0" err="1" smtClean="0">
                <a:solidFill>
                  <a:schemeClr val="tx1"/>
                </a:solidFill>
                <a:effectLst/>
                <a:latin typeface="+mn-lt"/>
                <a:ea typeface="+mn-ea"/>
                <a:cs typeface="+mn-cs"/>
              </a:rPr>
              <a:t>varaibles</a:t>
            </a:r>
            <a:r>
              <a:rPr lang="en-US" sz="1200" kern="1200" baseline="0" dirty="0" smtClean="0">
                <a:solidFill>
                  <a:schemeClr val="tx1"/>
                </a:solidFill>
                <a:effectLst/>
                <a:latin typeface="+mn-lt"/>
                <a:ea typeface="+mn-ea"/>
                <a:cs typeface="+mn-cs"/>
              </a:rPr>
              <a:t> as well as the events</a:t>
            </a:r>
            <a:r>
              <a:rPr lang="en-US" sz="120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smtClean="0">
                <a:solidFill>
                  <a:schemeClr val="tx1"/>
                </a:solidFill>
                <a:effectLst/>
                <a:latin typeface="+mn-lt"/>
                <a:ea typeface="+mn-ea"/>
                <a:cs typeface="+mn-cs"/>
              </a:rPr>
              <a:t>DS</a:t>
            </a:r>
            <a:r>
              <a:rPr lang="en-US" sz="1200" kern="1200" dirty="0" smtClean="0">
                <a:solidFill>
                  <a:schemeClr val="tx1"/>
                </a:solidFill>
                <a:effectLst/>
                <a:latin typeface="+mn-lt"/>
                <a:ea typeface="+mn-ea"/>
                <a:cs typeface="+mn-cs"/>
              </a:rPr>
              <a:t> theory (closely related to control theory) think of</a:t>
            </a:r>
            <a:r>
              <a:rPr lang="en-US" sz="1200" kern="1200" baseline="0" dirty="0" smtClean="0">
                <a:solidFill>
                  <a:schemeClr val="tx1"/>
                </a:solidFill>
                <a:effectLst/>
                <a:latin typeface="+mn-lt"/>
                <a:ea typeface="+mn-ea"/>
                <a:cs typeface="+mn-cs"/>
              </a:rPr>
              <a:t> it as exact system dynamic. Variables have physical counter-parts, which are hard to identify for sociotechnical systems</a:t>
            </a:r>
            <a:endParaRPr lang="en-US" sz="1200" kern="1200" dirty="0" smtClean="0">
              <a:solidFill>
                <a:schemeClr val="tx1"/>
              </a:solidFill>
              <a:effectLst/>
              <a:latin typeface="+mn-lt"/>
              <a:ea typeface="+mn-ea"/>
              <a:cs typeface="+mn-cs"/>
            </a:endParaRPr>
          </a:p>
          <a:p>
            <a:pPr marL="171450" indent="-171450">
              <a:buFontTx/>
              <a:buChar char="-"/>
            </a:pPr>
            <a:r>
              <a:rPr lang="en-US" dirty="0" smtClean="0"/>
              <a:t>On the strategic level is best to choose a system that can handle high abstraction</a:t>
            </a:r>
            <a:br>
              <a:rPr lang="en-US" dirty="0" smtClean="0"/>
            </a:br>
            <a:r>
              <a:rPr lang="en-US" dirty="0" smtClean="0"/>
              <a:t>such as SD or ABM. SD was preferred because of</a:t>
            </a:r>
            <a:r>
              <a:rPr lang="en-US" baseline="0" dirty="0" smtClean="0"/>
              <a:t> its stronger explanatory power and existing works</a:t>
            </a:r>
          </a:p>
          <a:p>
            <a:pPr marL="171450" indent="-171450">
              <a:buFontTx/>
              <a:buChar char="-"/>
            </a:pPr>
            <a:r>
              <a:rPr lang="en-US" baseline="0" dirty="0" smtClean="0"/>
              <a:t>ABM extension would be a nice addition to the model. </a:t>
            </a:r>
          </a:p>
        </p:txBody>
      </p:sp>
      <p:sp>
        <p:nvSpPr>
          <p:cNvPr id="4" name="Slide Number Placeholder 3"/>
          <p:cNvSpPr>
            <a:spLocks noGrp="1"/>
          </p:cNvSpPr>
          <p:nvPr>
            <p:ph type="sldNum" sz="quarter" idx="10"/>
          </p:nvPr>
        </p:nvSpPr>
        <p:spPr/>
        <p:txBody>
          <a:bodyPr/>
          <a:lstStyle/>
          <a:p>
            <a:fld id="{F0D1983A-AD45-435A-A492-CA288D230B71}" type="slidenum">
              <a:rPr lang="en-US" smtClean="0"/>
              <a:t>10</a:t>
            </a:fld>
            <a:endParaRPr lang="en-US"/>
          </a:p>
        </p:txBody>
      </p:sp>
    </p:spTree>
    <p:extLst>
      <p:ext uri="{BB962C8B-B14F-4D97-AF65-F5344CB8AC3E}">
        <p14:creationId xmlns:p14="http://schemas.microsoft.com/office/powerpoint/2010/main" val="198459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11</a:t>
            </a:fld>
            <a:endParaRPr lang="en-US"/>
          </a:p>
        </p:txBody>
      </p:sp>
    </p:spTree>
    <p:extLst>
      <p:ext uri="{BB962C8B-B14F-4D97-AF65-F5344CB8AC3E}">
        <p14:creationId xmlns:p14="http://schemas.microsoft.com/office/powerpoint/2010/main" val="3213085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To mitigate one of main limitations of SD, the rigid structure, initially a dynamic structure was attempted</a:t>
            </a:r>
            <a:br>
              <a:rPr lang="en-US" baseline="0" dirty="0" smtClean="0"/>
            </a:br>
            <a:r>
              <a:rPr lang="en-US" baseline="0" dirty="0" smtClean="0"/>
              <a:t>resulting in hybrid model, referred to as object-oriented system dynamics, later, the structure was kept, </a:t>
            </a:r>
            <a:br>
              <a:rPr lang="en-US" baseline="0" dirty="0" smtClean="0"/>
            </a:br>
            <a:r>
              <a:rPr lang="en-US" baseline="0" dirty="0" smtClean="0"/>
              <a:t>but due to lack of time and data availability, however the benefits offered by this approach are not used by this study</a:t>
            </a:r>
            <a:endParaRPr lang="en-US" dirty="0" smtClean="0"/>
          </a:p>
          <a:p>
            <a:pPr marL="171450" indent="-171450">
              <a:buFontTx/>
              <a:buChar char="-"/>
            </a:pPr>
            <a:r>
              <a:rPr lang="en-US" sz="1200" kern="1200" dirty="0" smtClean="0">
                <a:solidFill>
                  <a:schemeClr val="tx1"/>
                </a:solidFill>
                <a:effectLst/>
                <a:latin typeface="+mn-lt"/>
                <a:ea typeface="+mn-ea"/>
                <a:cs typeface="+mn-cs"/>
              </a:rPr>
              <a:t>Each of the classes and modules is then replicated, depending on the model’s dimensions. </a:t>
            </a:r>
          </a:p>
          <a:p>
            <a:pPr marL="171450" indent="-171450">
              <a:buFontTx/>
              <a:buChar char="-"/>
            </a:pPr>
            <a:r>
              <a:rPr lang="en-US" sz="1200" kern="1200" dirty="0" smtClean="0">
                <a:solidFill>
                  <a:schemeClr val="tx1"/>
                </a:solidFill>
                <a:effectLst/>
                <a:latin typeface="+mn-lt"/>
                <a:ea typeface="+mn-ea"/>
                <a:cs typeface="+mn-cs"/>
              </a:rPr>
              <a:t>The model dimension types have been predefined, however, the size of each of these dimensions does no need to be preset. </a:t>
            </a:r>
          </a:p>
          <a:p>
            <a:pPr marL="171450" indent="-171450">
              <a:buFontTx/>
              <a:buChar char="-"/>
            </a:pPr>
            <a:r>
              <a:rPr lang="en-US" sz="1200" kern="1200" dirty="0" smtClean="0">
                <a:solidFill>
                  <a:schemeClr val="tx1"/>
                </a:solidFill>
                <a:effectLst/>
                <a:latin typeface="+mn-lt"/>
                <a:ea typeface="+mn-ea"/>
                <a:cs typeface="+mn-cs"/>
              </a:rPr>
              <a:t>The size of the dimensions defines the level of insight we want to gain into the industry dynamics. </a:t>
            </a:r>
          </a:p>
          <a:p>
            <a:pPr marL="171450" indent="-171450">
              <a:buFontTx/>
              <a:buChar char="-"/>
            </a:pPr>
            <a:r>
              <a:rPr lang="en-US" sz="1200" kern="1200" dirty="0" smtClean="0">
                <a:solidFill>
                  <a:schemeClr val="tx1"/>
                </a:solidFill>
                <a:effectLst/>
                <a:latin typeface="+mn-lt"/>
                <a:ea typeface="+mn-ea"/>
                <a:cs typeface="+mn-cs"/>
              </a:rPr>
              <a:t>Each of the GAIDT modules is composed of a parameterized system dynamics sub-model, having the capability of receiving inputs either from other modules or from historical data.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12</a:t>
            </a:fld>
            <a:endParaRPr lang="en-US"/>
          </a:p>
        </p:txBody>
      </p:sp>
    </p:spTree>
    <p:extLst>
      <p:ext uri="{BB962C8B-B14F-4D97-AF65-F5344CB8AC3E}">
        <p14:creationId xmlns:p14="http://schemas.microsoft.com/office/powerpoint/2010/main" val="422922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class aggregates information form the airline modules. Based on demand forecasts and planned profit margin, decides on the orders and fare.</a:t>
            </a:r>
          </a:p>
          <a:p>
            <a:pPr lvl="0"/>
            <a:r>
              <a:rPr lang="en-US" sz="1200" i="1" kern="1200" dirty="0" smtClean="0">
                <a:solidFill>
                  <a:schemeClr val="tx1"/>
                </a:solidFill>
                <a:effectLst/>
                <a:latin typeface="+mn-lt"/>
                <a:ea typeface="+mn-ea"/>
                <a:cs typeface="+mn-cs"/>
              </a:rPr>
              <a:t>Key variables: Desired Order Rate, Fare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13</a:t>
            </a:fld>
            <a:endParaRPr lang="en-US"/>
          </a:p>
        </p:txBody>
      </p:sp>
    </p:spTree>
    <p:extLst>
      <p:ext uri="{BB962C8B-B14F-4D97-AF65-F5344CB8AC3E}">
        <p14:creationId xmlns:p14="http://schemas.microsoft.com/office/powerpoint/2010/main" val="35405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a:t>
            </a:r>
            <a:r>
              <a:rPr lang="en-US" dirty="0" smtClean="0"/>
              <a:t> </a:t>
            </a:r>
            <a:r>
              <a:rPr lang="en-US" sz="1200" kern="1200" dirty="0" smtClean="0">
                <a:solidFill>
                  <a:schemeClr val="tx1"/>
                </a:solidFill>
                <a:effectLst/>
                <a:latin typeface="+mn-lt"/>
                <a:ea typeface="+mn-ea"/>
                <a:cs typeface="+mn-cs"/>
              </a:rPr>
              <a:t>Governs the airline competition and global forecast variables such as expected GDP growth and fuel prices. In addition, it calculates emissions and emissions surcharge based on, carbon policy, price and biofuel usage.</a:t>
            </a:r>
          </a:p>
          <a:p>
            <a:pPr lvl="0"/>
            <a:r>
              <a:rPr lang="en-US" sz="1200" i="1" kern="1200" dirty="0" smtClean="0">
                <a:solidFill>
                  <a:schemeClr val="tx1"/>
                </a:solidFill>
                <a:effectLst/>
                <a:latin typeface="+mn-lt"/>
                <a:ea typeface="+mn-ea"/>
                <a:cs typeface="+mn-cs"/>
              </a:rPr>
              <a:t>Key variables: Effective Competitors, CO2 Emissions, GDP Growth, Fuel Cost</a:t>
            </a:r>
            <a:endParaRPr lang="en-US" sz="1200" kern="1200" dirty="0" smtClean="0">
              <a:solidFill>
                <a:schemeClr val="tx1"/>
              </a:solidFill>
              <a:effectLst/>
              <a:latin typeface="+mn-lt"/>
              <a:ea typeface="+mn-ea"/>
              <a:cs typeface="+mn-cs"/>
            </a:endParaRPr>
          </a:p>
          <a:p>
            <a:r>
              <a:rPr lang="en-US" b="1" dirty="0" smtClean="0"/>
              <a:t>5.</a:t>
            </a:r>
            <a:r>
              <a:rPr lang="en-US" dirty="0" smtClean="0"/>
              <a:t> </a:t>
            </a:r>
            <a:r>
              <a:rPr lang="en-US" sz="1200" kern="1200" dirty="0" smtClean="0">
                <a:solidFill>
                  <a:schemeClr val="tx1"/>
                </a:solidFill>
                <a:effectLst/>
                <a:latin typeface="+mn-lt"/>
                <a:ea typeface="+mn-ea"/>
                <a:cs typeface="+mn-cs"/>
              </a:rPr>
              <a:t>Governs the capacity management of airlines. Decides on the capacity order rate based on requested dimension order rate from the Airlines Class, capacity retirement and operational profitability and quality. Accounting for ageing and depreciation, it calculates capacity, fuel and operating costs.</a:t>
            </a:r>
          </a:p>
          <a:p>
            <a:pPr lvl="0"/>
            <a:r>
              <a:rPr lang="en-US" sz="1200" i="1" kern="1200" dirty="0" smtClean="0">
                <a:solidFill>
                  <a:schemeClr val="tx1"/>
                </a:solidFill>
                <a:effectLst/>
                <a:latin typeface="+mn-lt"/>
                <a:ea typeface="+mn-ea"/>
                <a:cs typeface="+mn-cs"/>
              </a:rPr>
              <a:t>Key variables: Capacity, Order Rate, Fuel Cost, Operating Cost</a:t>
            </a:r>
          </a:p>
          <a:p>
            <a:r>
              <a:rPr lang="en-US" sz="1200" b="1" kern="1200" dirty="0" smtClean="0">
                <a:solidFill>
                  <a:schemeClr val="tx1"/>
                </a:solidFill>
                <a:effectLst/>
                <a:latin typeface="+mn-lt"/>
                <a:ea typeface="+mn-ea"/>
                <a:cs typeface="+mn-cs"/>
              </a:rPr>
              <a:t>9.</a:t>
            </a:r>
            <a:r>
              <a:rPr lang="en-US" sz="1200" kern="1200" dirty="0" smtClean="0">
                <a:solidFill>
                  <a:schemeClr val="tx1"/>
                </a:solidFill>
                <a:effectLst/>
                <a:latin typeface="+mn-lt"/>
                <a:ea typeface="+mn-ea"/>
                <a:cs typeface="+mn-cs"/>
              </a:rPr>
              <a:t> Manages aircraft production based on airline order rates.</a:t>
            </a:r>
          </a:p>
          <a:p>
            <a:pPr lvl="0"/>
            <a:r>
              <a:rPr lang="en-US" sz="1200" i="1" kern="1200" dirty="0" smtClean="0">
                <a:solidFill>
                  <a:schemeClr val="tx1"/>
                </a:solidFill>
                <a:effectLst/>
                <a:latin typeface="+mn-lt"/>
                <a:ea typeface="+mn-ea"/>
                <a:cs typeface="+mn-cs"/>
              </a:rPr>
              <a:t>Key variables: Order Backlog, Production Rate, Delivery Rate</a:t>
            </a:r>
          </a:p>
          <a:p>
            <a:r>
              <a:rPr lang="en-US" sz="1200" b="1" i="0" kern="1200" dirty="0" smtClean="0">
                <a:solidFill>
                  <a:schemeClr val="tx1"/>
                </a:solidFill>
                <a:effectLst/>
                <a:latin typeface="+mn-lt"/>
                <a:ea typeface="+mn-ea"/>
                <a:cs typeface="+mn-cs"/>
              </a:rPr>
              <a:t>10. </a:t>
            </a:r>
            <a:r>
              <a:rPr lang="en-US" sz="1200" kern="1200" dirty="0" smtClean="0">
                <a:solidFill>
                  <a:schemeClr val="tx1"/>
                </a:solidFill>
                <a:effectLst/>
                <a:latin typeface="+mn-lt"/>
                <a:ea typeface="+mn-ea"/>
                <a:cs typeface="+mn-cs"/>
              </a:rPr>
              <a:t>Calculates manufacturer profits based on production input. It also sets the price of aircraft, based on production costs and profitability targets.</a:t>
            </a:r>
          </a:p>
          <a:p>
            <a:pPr lvl="0"/>
            <a:r>
              <a:rPr lang="en-US" sz="1200" i="1" kern="1200" dirty="0" smtClean="0">
                <a:solidFill>
                  <a:schemeClr val="tx1"/>
                </a:solidFill>
                <a:effectLst/>
                <a:latin typeface="+mn-lt"/>
                <a:ea typeface="+mn-ea"/>
                <a:cs typeface="+mn-cs"/>
              </a:rPr>
              <a:t>Key variables: Price, Base Unit Costs, Profit Margin</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12. </a:t>
            </a:r>
            <a:r>
              <a:rPr lang="en-US" sz="1200" kern="1200" dirty="0" smtClean="0">
                <a:solidFill>
                  <a:schemeClr val="tx1"/>
                </a:solidFill>
                <a:effectLst/>
                <a:latin typeface="+mn-lt"/>
                <a:ea typeface="+mn-ea"/>
                <a:cs typeface="+mn-cs"/>
              </a:rPr>
              <a:t>Calculates the passenger demand based on GDP growth, fare, airline service quality, flight time and external effects. It also allows for modeling modal shift policies.</a:t>
            </a:r>
          </a:p>
          <a:p>
            <a:pPr lvl="0"/>
            <a:r>
              <a:rPr lang="en-US" sz="1200" i="1" kern="1200" dirty="0" smtClean="0">
                <a:solidFill>
                  <a:schemeClr val="tx1"/>
                </a:solidFill>
                <a:effectLst/>
                <a:latin typeface="+mn-lt"/>
                <a:ea typeface="+mn-ea"/>
                <a:cs typeface="+mn-cs"/>
              </a:rPr>
              <a:t>Key variables: Demand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14</a:t>
            </a:fld>
            <a:endParaRPr lang="en-US"/>
          </a:p>
        </p:txBody>
      </p:sp>
    </p:spTree>
    <p:extLst>
      <p:ext uri="{BB962C8B-B14F-4D97-AF65-F5344CB8AC3E}">
        <p14:creationId xmlns:p14="http://schemas.microsoft.com/office/powerpoint/2010/main" val="3606236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We conducted a staged calibration starting with module calibration and fine-tuning with global calibration. </a:t>
            </a:r>
          </a:p>
          <a:p>
            <a:pPr marL="171450" indent="-171450">
              <a:buFontTx/>
              <a:buChar char="-"/>
            </a:pPr>
            <a:r>
              <a:rPr lang="en-US" sz="1200" kern="1200" dirty="0" smtClean="0">
                <a:solidFill>
                  <a:schemeClr val="tx1"/>
                </a:solidFill>
                <a:effectLst/>
                <a:latin typeface="+mn-lt"/>
                <a:ea typeface="+mn-ea"/>
                <a:cs typeface="+mn-cs"/>
              </a:rPr>
              <a:t>First, each of the classes with their respective modules were calibrated separately, using different sources for their inputs – either previous simulation data or historical values. </a:t>
            </a:r>
          </a:p>
          <a:p>
            <a:pPr marL="171450" indent="-171450">
              <a:buFontTx/>
              <a:buChar char="-"/>
            </a:pPr>
            <a:r>
              <a:rPr lang="en-US" sz="1200" kern="1200" dirty="0" smtClean="0">
                <a:solidFill>
                  <a:schemeClr val="tx1"/>
                </a:solidFill>
                <a:effectLst/>
                <a:latin typeface="+mn-lt"/>
                <a:ea typeface="+mn-ea"/>
                <a:cs typeface="+mn-cs"/>
              </a:rPr>
              <a:t>Then, an experimental global calibration was also conducted, varying every module’s parameters at once.</a:t>
            </a:r>
          </a:p>
          <a:p>
            <a:pPr marL="171450" indent="-171450">
              <a:buFontTx/>
              <a:buChar char="-"/>
            </a:pPr>
            <a:r>
              <a:rPr lang="en-US" sz="1200" kern="1200" dirty="0" smtClean="0">
                <a:solidFill>
                  <a:schemeClr val="tx1"/>
                </a:solidFill>
                <a:effectLst/>
                <a:latin typeface="+mn-lt"/>
                <a:ea typeface="+mn-ea"/>
                <a:cs typeface="+mn-cs"/>
              </a:rPr>
              <a:t>Autocalibration – model can automatically deduce the</a:t>
            </a:r>
            <a:r>
              <a:rPr lang="en-US" sz="1200" kern="1200" baseline="0" dirty="0" smtClean="0">
                <a:solidFill>
                  <a:schemeClr val="tx1"/>
                </a:solidFill>
                <a:effectLst/>
                <a:latin typeface="+mn-lt"/>
                <a:ea typeface="+mn-ea"/>
                <a:cs typeface="+mn-cs"/>
              </a:rPr>
              <a:t> type of relationships/transfer functions of effects</a:t>
            </a:r>
          </a:p>
          <a:p>
            <a:pPr marL="171450" indent="-171450">
              <a:buFontTx/>
              <a:buChar char="-"/>
            </a:pPr>
            <a:r>
              <a:rPr lang="en-US" sz="1200" kern="1200" baseline="0" dirty="0" smtClean="0">
                <a:solidFill>
                  <a:schemeClr val="tx1"/>
                </a:solidFill>
                <a:effectLst/>
                <a:latin typeface="+mn-lt"/>
                <a:ea typeface="+mn-ea"/>
                <a:cs typeface="+mn-cs"/>
              </a:rPr>
              <a:t>Although ready and working, not enough test have been conducted and it has not been used for this study</a:t>
            </a: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15</a:t>
            </a:fld>
            <a:endParaRPr lang="en-US"/>
          </a:p>
        </p:txBody>
      </p:sp>
    </p:spTree>
    <p:extLst>
      <p:ext uri="{BB962C8B-B14F-4D97-AF65-F5344CB8AC3E}">
        <p14:creationId xmlns:p14="http://schemas.microsoft.com/office/powerpoint/2010/main" val="329740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16</a:t>
            </a:fld>
            <a:endParaRPr lang="en-US"/>
          </a:p>
        </p:txBody>
      </p:sp>
    </p:spTree>
    <p:extLst>
      <p:ext uri="{BB962C8B-B14F-4D97-AF65-F5344CB8AC3E}">
        <p14:creationId xmlns:p14="http://schemas.microsoft.com/office/powerpoint/2010/main" val="2267957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17</a:t>
            </a:fld>
            <a:endParaRPr lang="en-US"/>
          </a:p>
        </p:txBody>
      </p:sp>
    </p:spTree>
    <p:extLst>
      <p:ext uri="{BB962C8B-B14F-4D97-AF65-F5344CB8AC3E}">
        <p14:creationId xmlns:p14="http://schemas.microsoft.com/office/powerpoint/2010/main" val="269301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addition to innovation strategies, we need to consider </a:t>
            </a:r>
          </a:p>
          <a:p>
            <a:pPr marL="171450" indent="-171450">
              <a:buFontTx/>
              <a:buChar char="-"/>
            </a:pPr>
            <a:r>
              <a:rPr lang="en-US" dirty="0" smtClean="0"/>
              <a:t>SQ – no innovation, current offerings (these aircraft are referred to as </a:t>
            </a:r>
            <a:r>
              <a:rPr lang="en-US" i="1" dirty="0" smtClean="0"/>
              <a:t>current</a:t>
            </a:r>
            <a:r>
              <a:rPr lang="en-US" dirty="0" smtClean="0"/>
              <a:t>)</a:t>
            </a:r>
          </a:p>
          <a:p>
            <a:pPr marL="171450" indent="-171450">
              <a:buFontTx/>
              <a:buChar char="-"/>
            </a:pPr>
            <a:r>
              <a:rPr lang="en-US" dirty="0" smtClean="0"/>
              <a:t>BAU – proceeding with current aircraft development plans – </a:t>
            </a:r>
            <a:r>
              <a:rPr lang="en-US" i="1" dirty="0" smtClean="0"/>
              <a:t>incremental</a:t>
            </a:r>
          </a:p>
          <a:p>
            <a:pPr marL="171450" indent="-171450">
              <a:buFontTx/>
              <a:buChar char="-"/>
            </a:pPr>
            <a:r>
              <a:rPr lang="en-US" i="1" dirty="0" smtClean="0"/>
              <a:t>Innovate is refereed</a:t>
            </a:r>
            <a:r>
              <a:rPr lang="en-US" i="1" baseline="0" dirty="0" smtClean="0"/>
              <a:t> to as radical</a:t>
            </a:r>
            <a:endParaRPr lang="en-US" i="1" dirty="0" smtClean="0"/>
          </a:p>
          <a:p>
            <a:pPr marL="171450" indent="-171450">
              <a:buFontTx/>
              <a:buChar char="-"/>
            </a:pPr>
            <a:r>
              <a:rPr lang="en-US" dirty="0" smtClean="0"/>
              <a:t>And within this framework,</a:t>
            </a:r>
            <a:r>
              <a:rPr lang="en-US" baseline="0" dirty="0" smtClean="0"/>
              <a:t> the manufacturers will have the choice of the following strategy options</a:t>
            </a: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18</a:t>
            </a:fld>
            <a:endParaRPr lang="en-US"/>
          </a:p>
        </p:txBody>
      </p:sp>
    </p:spTree>
    <p:extLst>
      <p:ext uri="{BB962C8B-B14F-4D97-AF65-F5344CB8AC3E}">
        <p14:creationId xmlns:p14="http://schemas.microsoft.com/office/powerpoint/2010/main" val="1663952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multi-dimensional transitions, it is assumed that the changes get into effect at the same time across all dimensions, as having different entry times would add significant complexity to the experiment design</a:t>
            </a: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19</a:t>
            </a:fld>
            <a:endParaRPr lang="en-US"/>
          </a:p>
        </p:txBody>
      </p:sp>
    </p:spTree>
    <p:extLst>
      <p:ext uri="{BB962C8B-B14F-4D97-AF65-F5344CB8AC3E}">
        <p14:creationId xmlns:p14="http://schemas.microsoft.com/office/powerpoint/2010/main" val="73596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2</a:t>
            </a:fld>
            <a:endParaRPr lang="en-US"/>
          </a:p>
        </p:txBody>
      </p:sp>
    </p:spTree>
    <p:extLst>
      <p:ext uri="{BB962C8B-B14F-4D97-AF65-F5344CB8AC3E}">
        <p14:creationId xmlns:p14="http://schemas.microsoft.com/office/powerpoint/2010/main" val="1998151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order to assess the efficiency of the system, cumulative per unit industry profits and cumulative per unit emissions were chosen</a:t>
            </a:r>
            <a:r>
              <a:rPr lang="en-US" baseline="0" dirty="0" smtClean="0"/>
              <a:t> as indicator variables</a:t>
            </a:r>
          </a:p>
          <a:p>
            <a:pPr marL="171450" indent="-171450">
              <a:buFontTx/>
              <a:buChar char="-"/>
            </a:pPr>
            <a:r>
              <a:rPr lang="en-US" baseline="0" dirty="0" smtClean="0"/>
              <a:t>Then a composite indicator was created that combines economic and environmental performance</a:t>
            </a:r>
          </a:p>
          <a:p>
            <a:pPr marL="171450" indent="-171450">
              <a:buFontTx/>
              <a:buChar char="-"/>
            </a:pPr>
            <a:r>
              <a:rPr lang="en-US" baseline="0" dirty="0" smtClean="0"/>
              <a:t>In order to enable comparison, everything was normalized against the BAU strategy value</a:t>
            </a:r>
          </a:p>
          <a:p>
            <a:pPr marL="171450" indent="-171450">
              <a:buFontTx/>
              <a:buChar char="-"/>
            </a:pPr>
            <a:r>
              <a:rPr lang="en-US" baseline="0" dirty="0" smtClean="0"/>
              <a:t>This gave birth to the </a:t>
            </a:r>
            <a:r>
              <a:rPr lang="en-US" b="1" baseline="0" dirty="0" smtClean="0"/>
              <a:t>normalized strategy value composite indicator</a:t>
            </a:r>
            <a:endParaRPr lang="en-US" b="1" dirty="0"/>
          </a:p>
        </p:txBody>
      </p:sp>
      <p:sp>
        <p:nvSpPr>
          <p:cNvPr id="4" name="Slide Number Placeholder 3"/>
          <p:cNvSpPr>
            <a:spLocks noGrp="1"/>
          </p:cNvSpPr>
          <p:nvPr>
            <p:ph type="sldNum" sz="quarter" idx="10"/>
          </p:nvPr>
        </p:nvSpPr>
        <p:spPr/>
        <p:txBody>
          <a:bodyPr/>
          <a:lstStyle/>
          <a:p>
            <a:fld id="{F0D1983A-AD45-435A-A492-CA288D230B71}" type="slidenum">
              <a:rPr lang="en-US" smtClean="0"/>
              <a:t>20</a:t>
            </a:fld>
            <a:endParaRPr lang="en-US"/>
          </a:p>
        </p:txBody>
      </p:sp>
    </p:spTree>
    <p:extLst>
      <p:ext uri="{BB962C8B-B14F-4D97-AF65-F5344CB8AC3E}">
        <p14:creationId xmlns:p14="http://schemas.microsoft.com/office/powerpoint/2010/main" val="248327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Innovators are rewarded regardless of fuel price, as both Boeing and Airbus win their INNOVATE strategies, regardless of fuel price (S2, S3 and S4, S5), and regardless of the introduction times of their new aircraft. In All and Narrow.</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We can see that innovators usually win their scenarios, especially if the fuel prices are high.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effectLst/>
                <a:latin typeface="+mn-lt"/>
                <a:ea typeface="+mn-ea"/>
                <a:cs typeface="+mn-cs"/>
              </a:rPr>
              <a:t>Widebody</a:t>
            </a:r>
            <a:r>
              <a:rPr lang="en-US" sz="1200" kern="1200" dirty="0" smtClean="0">
                <a:solidFill>
                  <a:schemeClr val="tx1"/>
                </a:solidFill>
                <a:effectLst/>
                <a:latin typeface="+mn-lt"/>
                <a:ea typeface="+mn-ea"/>
                <a:cs typeface="+mn-cs"/>
              </a:rPr>
              <a:t> scale much smaller, and</a:t>
            </a:r>
            <a:r>
              <a:rPr lang="en-US" sz="1200" kern="1200" baseline="0" dirty="0" smtClean="0">
                <a:solidFill>
                  <a:schemeClr val="tx1"/>
                </a:solidFill>
                <a:effectLst/>
                <a:latin typeface="+mn-lt"/>
                <a:ea typeface="+mn-ea"/>
                <a:cs typeface="+mn-cs"/>
              </a:rPr>
              <a:t> we will see that this is confirmed in the other strategies too</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21</a:t>
            </a:fld>
            <a:endParaRPr lang="en-US"/>
          </a:p>
        </p:txBody>
      </p:sp>
    </p:spTree>
    <p:extLst>
      <p:ext uri="{BB962C8B-B14F-4D97-AF65-F5344CB8AC3E}">
        <p14:creationId xmlns:p14="http://schemas.microsoft.com/office/powerpoint/2010/main" val="2091188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As expected, innovation</a:t>
            </a:r>
            <a:r>
              <a:rPr lang="en-US" sz="1200" kern="1200" baseline="0" dirty="0" smtClean="0">
                <a:solidFill>
                  <a:schemeClr val="tx1"/>
                </a:solidFill>
                <a:effectLst/>
                <a:latin typeface="+mn-lt"/>
                <a:ea typeface="+mn-ea"/>
                <a:cs typeface="+mn-cs"/>
              </a:rPr>
              <a:t> has a higher strategy value, when the fuel prices are high</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As the fuel price gets lower and lower, the technology innovations begin to lose their value.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Again we can see that the strategy values of Wide-Body strategies are only</a:t>
            </a:r>
            <a:r>
              <a:rPr lang="en-US" sz="1200" kern="1200" baseline="0" dirty="0" smtClean="0">
                <a:solidFill>
                  <a:schemeClr val="tx1"/>
                </a:solidFill>
                <a:effectLst/>
                <a:latin typeface="+mn-lt"/>
                <a:ea typeface="+mn-ea"/>
                <a:cs typeface="+mn-cs"/>
              </a:rPr>
              <a:t> 1/3 of those of Narrow Body</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High prices favor Boeing</a:t>
            </a:r>
            <a:r>
              <a:rPr lang="en-US" sz="1200" kern="1200" baseline="0" dirty="0" smtClean="0">
                <a:solidFill>
                  <a:schemeClr val="tx1"/>
                </a:solidFill>
                <a:effectLst/>
                <a:latin typeface="+mn-lt"/>
                <a:ea typeface="+mn-ea"/>
                <a:cs typeface="+mn-cs"/>
              </a:rPr>
              <a:t> more and low or current fuel prices favor Airbus.</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In fact, if the fuel-prices stay at current levels or go down, Boeing can only win if it chooses to innovate sooner or later (S2, S3).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However, if fuel prices continues to rise, the only viable option for Airbus is to innovate (S4, S5).</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Another interesting remark is that when decoupled from fuel price and averaged, most strategy scenarios have a strategy value higher than 1. This leads to the conclusion, that innovation strategies is more beneficial than following the normal development path, </a:t>
            </a:r>
            <a:r>
              <a:rPr lang="en-US" sz="1200" i="1" kern="1200" dirty="0" smtClean="0">
                <a:solidFill>
                  <a:schemeClr val="tx1"/>
                </a:solidFill>
                <a:effectLst/>
                <a:latin typeface="+mn-lt"/>
                <a:ea typeface="+mn-ea"/>
                <a:cs typeface="+mn-cs"/>
              </a:rPr>
              <a:t>regardless</a:t>
            </a:r>
            <a:r>
              <a:rPr lang="en-US" sz="1200" kern="1200" dirty="0" smtClean="0">
                <a:solidFill>
                  <a:schemeClr val="tx1"/>
                </a:solidFill>
                <a:effectLst/>
                <a:latin typeface="+mn-lt"/>
                <a:ea typeface="+mn-ea"/>
                <a:cs typeface="+mn-cs"/>
              </a:rPr>
              <a:t> of fuel prices.  That means</a:t>
            </a:r>
            <a:r>
              <a:rPr lang="en-US" sz="1200" kern="1200" baseline="0" dirty="0" smtClean="0">
                <a:solidFill>
                  <a:schemeClr val="tx1"/>
                </a:solidFill>
                <a:effectLst/>
                <a:latin typeface="+mn-lt"/>
                <a:ea typeface="+mn-ea"/>
                <a:cs typeface="+mn-cs"/>
              </a:rPr>
              <a:t> radical innovation is more beneficial than incremental innovation. In the next slide we will see by how much.</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22</a:t>
            </a:fld>
            <a:endParaRPr lang="en-US"/>
          </a:p>
        </p:txBody>
      </p:sp>
    </p:spTree>
    <p:extLst>
      <p:ext uri="{BB962C8B-B14F-4D97-AF65-F5344CB8AC3E}">
        <p14:creationId xmlns:p14="http://schemas.microsoft.com/office/powerpoint/2010/main" val="398142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It can be seen that the maximum improvement potential is in the Narrow Body market, especially for the case of high fuel prices. </a:t>
            </a:r>
          </a:p>
          <a:p>
            <a:pPr marL="171450" indent="-171450">
              <a:buFontTx/>
              <a:buChar char="-"/>
            </a:pPr>
            <a:r>
              <a:rPr lang="en-US" sz="1200" kern="1200" dirty="0" smtClean="0">
                <a:solidFill>
                  <a:schemeClr val="tx1"/>
                </a:solidFill>
                <a:effectLst/>
                <a:latin typeface="+mn-lt"/>
                <a:ea typeface="+mn-ea"/>
                <a:cs typeface="+mn-cs"/>
              </a:rPr>
              <a:t>All emissions lower than 1 profits can be higher</a:t>
            </a:r>
            <a:r>
              <a:rPr lang="en-US" sz="1200" kern="1200" baseline="0" dirty="0" smtClean="0">
                <a:solidFill>
                  <a:schemeClr val="tx1"/>
                </a:solidFill>
                <a:effectLst/>
                <a:latin typeface="+mn-lt"/>
                <a:ea typeface="+mn-ea"/>
                <a:cs typeface="+mn-cs"/>
              </a:rPr>
              <a:t> or lower, very sensitive to fuel price.</a:t>
            </a: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Also, if the fuel prices stay at today’s levels or lower, the current development strategies (BAU) might have a higher value than other innovating transition options. </a:t>
            </a:r>
          </a:p>
          <a:p>
            <a:pPr marL="171450" indent="-171450">
              <a:buFontTx/>
              <a:buChar char="-"/>
            </a:pPr>
            <a:r>
              <a:rPr lang="en-US" sz="1200" kern="1200" dirty="0" smtClean="0">
                <a:solidFill>
                  <a:schemeClr val="tx1"/>
                </a:solidFill>
                <a:effectLst/>
                <a:latin typeface="+mn-lt"/>
                <a:ea typeface="+mn-ea"/>
                <a:cs typeface="+mn-cs"/>
              </a:rPr>
              <a:t>Airbus moving first strategies generally have a higher strategy value (S4, S5, S6, S7) than Boeing moving first,</a:t>
            </a:r>
            <a:r>
              <a:rPr lang="en-US" sz="1200" kern="1200" baseline="0" dirty="0" smtClean="0">
                <a:solidFill>
                  <a:schemeClr val="tx1"/>
                </a:solidFill>
                <a:effectLst/>
                <a:latin typeface="+mn-lt"/>
                <a:ea typeface="+mn-ea"/>
                <a:cs typeface="+mn-cs"/>
              </a:rPr>
              <a:t> yield higher profits but less emissions reductions</a:t>
            </a: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Earlier transitions have a higher strategy value than late transitions (S2, S4, S6, S8, S10), even considering that in the LATE scenarios, then BAU development is followed until the innovation introduction time (2030)</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Radical innovation</a:t>
            </a:r>
            <a:r>
              <a:rPr lang="en-US" sz="1200" kern="1200" baseline="0" dirty="0" smtClean="0">
                <a:solidFill>
                  <a:schemeClr val="tx1"/>
                </a:solidFill>
                <a:effectLst/>
                <a:latin typeface="+mn-lt"/>
                <a:ea typeface="+mn-ea"/>
                <a:cs typeface="+mn-cs"/>
              </a:rPr>
              <a:t> can result in emissions savings of 8% and 15% more profits and incremental innovation.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This calls for an innovation in the whole aviation industry and hints that radical changes to aircraft redesign might lead to an industry with more profits and less emissions.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23</a:t>
            </a:fld>
            <a:endParaRPr lang="en-US"/>
          </a:p>
        </p:txBody>
      </p:sp>
    </p:spTree>
    <p:extLst>
      <p:ext uri="{BB962C8B-B14F-4D97-AF65-F5344CB8AC3E}">
        <p14:creationId xmlns:p14="http://schemas.microsoft.com/office/powerpoint/2010/main" val="1321130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To investigate the effect of mission specification changes on top of technology innovations, CSR was applied to a choice from the most profitable strategies (S4, S5).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CSR marginal improvements</a:t>
            </a:r>
            <a:r>
              <a:rPr lang="en-US" sz="1200" kern="1200" baseline="0" dirty="0" smtClean="0">
                <a:solidFill>
                  <a:schemeClr val="tx1"/>
                </a:solidFill>
                <a:effectLst/>
                <a:latin typeface="+mn-lt"/>
                <a:ea typeface="+mn-ea"/>
                <a:cs typeface="+mn-cs"/>
              </a:rPr>
              <a:t> in Narrow</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CSR is not beneficial in Wide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CSR</a:t>
            </a:r>
            <a:r>
              <a:rPr lang="en-US" sz="1200" kern="1200" baseline="0" dirty="0" smtClean="0">
                <a:solidFill>
                  <a:schemeClr val="tx1"/>
                </a:solidFill>
                <a:effectLst/>
                <a:latin typeface="+mn-lt"/>
                <a:ea typeface="+mn-ea"/>
                <a:cs typeface="+mn-cs"/>
              </a:rPr>
              <a:t> has no effect in all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24</a:t>
            </a:fld>
            <a:endParaRPr lang="en-US"/>
          </a:p>
        </p:txBody>
      </p:sp>
    </p:spTree>
    <p:extLst>
      <p:ext uri="{BB962C8B-B14F-4D97-AF65-F5344CB8AC3E}">
        <p14:creationId xmlns:p14="http://schemas.microsoft.com/office/powerpoint/2010/main" val="166120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25</a:t>
            </a:fld>
            <a:endParaRPr lang="en-US"/>
          </a:p>
        </p:txBody>
      </p:sp>
    </p:spTree>
    <p:extLst>
      <p:ext uri="{BB962C8B-B14F-4D97-AF65-F5344CB8AC3E}">
        <p14:creationId xmlns:p14="http://schemas.microsoft.com/office/powerpoint/2010/main" val="3764594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26</a:t>
            </a:fld>
            <a:endParaRPr lang="en-US"/>
          </a:p>
        </p:txBody>
      </p:sp>
    </p:spTree>
    <p:extLst>
      <p:ext uri="{BB962C8B-B14F-4D97-AF65-F5344CB8AC3E}">
        <p14:creationId xmlns:p14="http://schemas.microsoft.com/office/powerpoint/2010/main" val="2034231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27</a:t>
            </a:fld>
            <a:endParaRPr lang="en-US"/>
          </a:p>
        </p:txBody>
      </p:sp>
    </p:spTree>
    <p:extLst>
      <p:ext uri="{BB962C8B-B14F-4D97-AF65-F5344CB8AC3E}">
        <p14:creationId xmlns:p14="http://schemas.microsoft.com/office/powerpoint/2010/main" val="3079274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28</a:t>
            </a:fld>
            <a:endParaRPr lang="en-US"/>
          </a:p>
        </p:txBody>
      </p:sp>
    </p:spTree>
    <p:extLst>
      <p:ext uri="{BB962C8B-B14F-4D97-AF65-F5344CB8AC3E}">
        <p14:creationId xmlns:p14="http://schemas.microsoft.com/office/powerpoint/2010/main" val="2466612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29</a:t>
            </a:fld>
            <a:endParaRPr lang="en-US"/>
          </a:p>
        </p:txBody>
      </p:sp>
    </p:spTree>
    <p:extLst>
      <p:ext uri="{BB962C8B-B14F-4D97-AF65-F5344CB8AC3E}">
        <p14:creationId xmlns:p14="http://schemas.microsoft.com/office/powerpoint/2010/main" val="289427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1983A-AD45-435A-A492-CA288D230B71}" type="slidenum">
              <a:rPr lang="en-US" smtClean="0"/>
              <a:t>3</a:t>
            </a:fld>
            <a:endParaRPr lang="en-US"/>
          </a:p>
        </p:txBody>
      </p:sp>
    </p:spTree>
    <p:extLst>
      <p:ext uri="{BB962C8B-B14F-4D97-AF65-F5344CB8AC3E}">
        <p14:creationId xmlns:p14="http://schemas.microsoft.com/office/powerpoint/2010/main" val="74219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commercial aviation system has been</a:t>
            </a:r>
            <a:r>
              <a:rPr lang="en-US" baseline="0" dirty="0" smtClean="0"/>
              <a:t> growing at a faster rate than background economic growth</a:t>
            </a:r>
          </a:p>
          <a:p>
            <a:pPr marL="171450" indent="-171450">
              <a:buFontTx/>
              <a:buChar char="-"/>
            </a:pPr>
            <a:r>
              <a:rPr lang="en-US" baseline="0" dirty="0" smtClean="0"/>
              <a:t>Tightly couple ecosystem of airlines, manufacturers, airport regulators &amp; traveling public</a:t>
            </a:r>
          </a:p>
          <a:p>
            <a:pPr marL="171450" indent="-171450">
              <a:buFontTx/>
              <a:buChar char="-"/>
            </a:pPr>
            <a:r>
              <a:rPr lang="en-US" baseline="0" dirty="0" smtClean="0"/>
              <a:t>Influenced by the exogenous but still coupled fuel prices and economic growth</a:t>
            </a:r>
          </a:p>
          <a:p>
            <a:pPr marL="171450" indent="-171450">
              <a:buFontTx/>
              <a:buChar char="-"/>
            </a:pPr>
            <a:r>
              <a:rPr lang="en-US" baseline="0" dirty="0" smtClean="0"/>
              <a:t>Profits have followed a similar cyclical trend – this phenomenon have been studied by many researcher and it has been found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Combined with the endogenous dynamics or aircraft ordering,</a:t>
            </a:r>
            <a:r>
              <a:rPr lang="en-US" baseline="0" dirty="0" smtClean="0"/>
              <a:t> airline and manufacturer competition induced alternating periods of under and over-capacity</a:t>
            </a:r>
          </a:p>
          <a:p>
            <a:pPr marL="171450" indent="-171450">
              <a:buFontTx/>
              <a:buChar char="-"/>
            </a:pPr>
            <a:r>
              <a:rPr lang="en-US" baseline="0" dirty="0" smtClean="0"/>
              <a:t>Cyclical (~10 years), lag (~1 year) in rise,  </a:t>
            </a:r>
          </a:p>
          <a:p>
            <a:pPr marL="171450" indent="-171450">
              <a:buFontTx/>
              <a:buChar char="-"/>
            </a:pPr>
            <a:r>
              <a:rPr lang="en-US" baseline="0" dirty="0" smtClean="0"/>
              <a:t>Air transport can be looked as fairly credible GDP forecaster for fall</a:t>
            </a:r>
          </a:p>
          <a:p>
            <a:pPr marL="171450" indent="-171450">
              <a:buFontTx/>
              <a:buChar char="-"/>
            </a:pPr>
            <a:r>
              <a:rPr lang="en-US" dirty="0" smtClean="0"/>
              <a:t>Fuel has become the main cost component of airlines in the second decade of the 21</a:t>
            </a:r>
            <a:r>
              <a:rPr lang="en-US" baseline="30000" dirty="0" smtClean="0"/>
              <a:t>st</a:t>
            </a:r>
            <a:r>
              <a:rPr lang="en-US" dirty="0" smtClean="0"/>
              <a:t> century</a:t>
            </a:r>
          </a:p>
          <a:p>
            <a:pPr marL="171450" indent="-171450">
              <a:buFontTx/>
              <a:buChar char="-"/>
            </a:pPr>
            <a:r>
              <a:rPr lang="en-US" dirty="0" smtClean="0"/>
              <a:t>Accounts for</a:t>
            </a:r>
            <a:r>
              <a:rPr lang="en-US" baseline="0" dirty="0" smtClean="0"/>
              <a:t> almost one third of airline operating expenditures</a:t>
            </a:r>
          </a:p>
          <a:p>
            <a:pPr marL="171450" indent="-171450">
              <a:buFontTx/>
              <a:buChar char="-"/>
            </a:pPr>
            <a:r>
              <a:rPr lang="en-US" baseline="0" dirty="0" smtClean="0"/>
              <a:t>Of course oil price forecasting is very insecure, but there is a consensus that high prices will stay</a:t>
            </a:r>
          </a:p>
          <a:p>
            <a:pPr marL="171450" indent="-171450">
              <a:buFontTx/>
              <a:buChar char="-"/>
            </a:pPr>
            <a:r>
              <a:rPr lang="en-US" baseline="0" dirty="0" smtClean="0"/>
              <a:t>Clearly, there is a need to reduce fuel – burn</a:t>
            </a:r>
            <a:endParaRPr lang="en-US" dirty="0" smtClean="0"/>
          </a:p>
          <a:p>
            <a:pPr marL="0" indent="0">
              <a:buFontTx/>
              <a:buNone/>
            </a:pPr>
            <a:endParaRPr lang="en-US" baseline="0" dirty="0" smtClean="0"/>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4</a:t>
            </a:fld>
            <a:endParaRPr lang="en-US"/>
          </a:p>
        </p:txBody>
      </p:sp>
    </p:spTree>
    <p:extLst>
      <p:ext uri="{BB962C8B-B14F-4D97-AF65-F5344CB8AC3E}">
        <p14:creationId xmlns:p14="http://schemas.microsoft.com/office/powerpoint/2010/main" val="405550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Aviation carbon</a:t>
            </a:r>
            <a:r>
              <a:rPr lang="en-US" baseline="0" dirty="0" smtClean="0"/>
              <a:t> emission on a continuous rise </a:t>
            </a:r>
          </a:p>
          <a:p>
            <a:pPr marL="171450" indent="-171450">
              <a:buFontTx/>
              <a:buChar char="-"/>
            </a:pPr>
            <a:r>
              <a:rPr lang="en-US" baseline="0" dirty="0" smtClean="0"/>
              <a:t>Aviation proper now about 2.8% of global emissions</a:t>
            </a:r>
          </a:p>
          <a:p>
            <a:pPr marL="171450" indent="-171450">
              <a:buFontTx/>
              <a:buChar char="-"/>
            </a:pPr>
            <a:r>
              <a:rPr lang="en-US" baseline="0" dirty="0" smtClean="0"/>
              <a:t>Other industries severely pressured to reduce emissions and further growth is forecasted here, this is expected to rise</a:t>
            </a:r>
          </a:p>
          <a:p>
            <a:pPr marL="171450" indent="-171450">
              <a:buFontTx/>
              <a:buChar char="-"/>
            </a:pPr>
            <a:r>
              <a:rPr lang="en-US" baseline="0" dirty="0" smtClean="0"/>
              <a:t>IPCC forecast between 5 and 15 by 2050</a:t>
            </a:r>
          </a:p>
          <a:p>
            <a:pPr marL="171450" indent="-171450">
              <a:buFontTx/>
              <a:buChar char="-"/>
            </a:pPr>
            <a:r>
              <a:rPr lang="en-US" dirty="0" smtClean="0"/>
              <a:t>Various ways have been identified to reduce aviation carbon</a:t>
            </a:r>
            <a:r>
              <a:rPr lang="en-US" baseline="0" dirty="0" smtClean="0"/>
              <a:t> emissions</a:t>
            </a:r>
          </a:p>
          <a:p>
            <a:pPr marL="171450" indent="-171450">
              <a:buFontTx/>
              <a:buChar char="-"/>
            </a:pPr>
            <a:r>
              <a:rPr lang="en-US" dirty="0" smtClean="0"/>
              <a:t>All except alternative fuels are achieved through reducing fuel burn – that is increasing fuel efficiency</a:t>
            </a:r>
          </a:p>
          <a:p>
            <a:pPr marL="171450" indent="-171450">
              <a:buFontTx/>
              <a:buChar char="-"/>
            </a:pPr>
            <a:r>
              <a:rPr lang="en-US" dirty="0" smtClean="0"/>
              <a:t>Ambitious targets are set in US and Europe</a:t>
            </a:r>
          </a:p>
          <a:p>
            <a:pPr marL="171450" indent="-171450">
              <a:buFontTx/>
              <a:buChar char="-"/>
            </a:pPr>
            <a:r>
              <a:rPr lang="en-US" dirty="0" smtClean="0"/>
              <a:t>Using the normal incremental innovation procedures in technological and operational improvements,</a:t>
            </a:r>
            <a:br>
              <a:rPr lang="en-US" dirty="0" smtClean="0"/>
            </a:br>
            <a:r>
              <a:rPr lang="en-US" dirty="0" smtClean="0"/>
              <a:t>maximum</a:t>
            </a:r>
            <a:r>
              <a:rPr lang="en-US" baseline="0" dirty="0" smtClean="0"/>
              <a:t> yearly 1% improvement can be achieved, many researchers reasoned</a:t>
            </a:r>
          </a:p>
          <a:p>
            <a:pPr marL="171450" indent="-171450">
              <a:buFontTx/>
              <a:buChar char="-"/>
            </a:pPr>
            <a:r>
              <a:rPr lang="en-US" baseline="0" dirty="0" smtClean="0"/>
              <a:t>To achieve these goals radically new technologies, a disruptive innovation is needed that breaks away from the usual innovation pattern</a:t>
            </a:r>
          </a:p>
          <a:p>
            <a:pPr marL="171450" indent="-171450">
              <a:buFontTx/>
              <a:buChar char="-"/>
            </a:pPr>
            <a:r>
              <a:rPr lang="en-US" baseline="0" dirty="0" smtClean="0"/>
              <a:t>Demand may ne induced by reducing operating costs: future efficiency improvement might not lead to proportional fuel savings</a:t>
            </a:r>
            <a:endParaRPr lang="en-US" dirty="0" smtClean="0"/>
          </a:p>
        </p:txBody>
      </p:sp>
      <p:sp>
        <p:nvSpPr>
          <p:cNvPr id="4" name="Slide Number Placeholder 3"/>
          <p:cNvSpPr>
            <a:spLocks noGrp="1"/>
          </p:cNvSpPr>
          <p:nvPr>
            <p:ph type="sldNum" sz="quarter" idx="10"/>
          </p:nvPr>
        </p:nvSpPr>
        <p:spPr/>
        <p:txBody>
          <a:bodyPr/>
          <a:lstStyle/>
          <a:p>
            <a:fld id="{F0D1983A-AD45-435A-A492-CA288D230B71}" type="slidenum">
              <a:rPr lang="en-US" smtClean="0"/>
              <a:t>5</a:t>
            </a:fld>
            <a:endParaRPr lang="en-US"/>
          </a:p>
        </p:txBody>
      </p:sp>
    </p:spTree>
    <p:extLst>
      <p:ext uri="{BB962C8B-B14F-4D97-AF65-F5344CB8AC3E}">
        <p14:creationId xmlns:p14="http://schemas.microsoft.com/office/powerpoint/2010/main" val="4271469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reduction of fuel burn and consequently emissions in aviation is generally hindered by high capital intensity and time constraints, leading to an inherent lag in the adoption of new technologies along with the uncertainty of the cost of change </a:t>
            </a:r>
            <a:endParaRPr lang="en-US" dirty="0" smtClean="0"/>
          </a:p>
          <a:p>
            <a:r>
              <a:rPr lang="en-US" dirty="0" smtClean="0"/>
              <a:t> - New aircraft development programs span over a decade and cost billions of dollars</a:t>
            </a:r>
          </a:p>
          <a:p>
            <a:r>
              <a:rPr lang="en-US" dirty="0" smtClean="0"/>
              <a:t> -</a:t>
            </a:r>
            <a:r>
              <a:rPr lang="en-US" baseline="0" dirty="0" smtClean="0"/>
              <a:t> </a:t>
            </a:r>
            <a:r>
              <a:rPr lang="en-US" dirty="0" smtClean="0"/>
              <a:t>It is</a:t>
            </a:r>
            <a:r>
              <a:rPr lang="en-US" baseline="0" dirty="0" smtClean="0"/>
              <a:t> always dilemma for manufacturers whether to proceed with large radical innovation projects</a:t>
            </a:r>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6</a:t>
            </a:fld>
            <a:endParaRPr lang="en-US"/>
          </a:p>
        </p:txBody>
      </p:sp>
    </p:spTree>
    <p:extLst>
      <p:ext uri="{BB962C8B-B14F-4D97-AF65-F5344CB8AC3E}">
        <p14:creationId xmlns:p14="http://schemas.microsoft.com/office/powerpoint/2010/main" val="4217538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problem raises a lot of questions and there is a need to explore the dynamic behavior of the competitive aviation industry under transition</a:t>
            </a:r>
          </a:p>
          <a:p>
            <a:pPr marL="171450" indent="-171450">
              <a:buFontTx/>
              <a:buChar char="-"/>
            </a:pPr>
            <a:r>
              <a:rPr lang="en-US" dirty="0" smtClean="0"/>
              <a:t>We</a:t>
            </a:r>
            <a:r>
              <a:rPr lang="en-US" baseline="0" dirty="0" smtClean="0"/>
              <a:t> will investigate whether there is any first mover advantage</a:t>
            </a:r>
          </a:p>
          <a:p>
            <a:pPr marL="171450" indent="-171450">
              <a:buFontTx/>
              <a:buChar char="-"/>
            </a:pPr>
            <a:r>
              <a:rPr lang="en-US" dirty="0" smtClean="0"/>
              <a:t>Impact and diffusion rate of transitions options ?</a:t>
            </a:r>
          </a:p>
          <a:p>
            <a:pPr marL="171450" indent="-171450">
              <a:buFontTx/>
              <a:buChar char="-"/>
            </a:pPr>
            <a:r>
              <a:rPr lang="en-US" dirty="0" smtClean="0"/>
              <a:t>Benefit (financial and environmental) of transition options ?</a:t>
            </a:r>
          </a:p>
          <a:p>
            <a:pPr marL="171450" indent="-171450">
              <a:buFontTx/>
              <a:buChar char="-"/>
            </a:pPr>
            <a:r>
              <a:rPr lang="en-US" dirty="0" smtClean="0"/>
              <a:t>Robustness ?</a:t>
            </a:r>
          </a:p>
          <a:p>
            <a:pPr marL="171450" indent="-171450">
              <a:buFontTx/>
              <a:buChar char="-"/>
            </a:pPr>
            <a:r>
              <a:rPr lang="en-US" dirty="0" smtClean="0"/>
              <a:t>Assessment can greatly help decision makers to develop appropriate policies and competitive strategies to facilitate the global aviation system sustainable transition</a:t>
            </a:r>
          </a:p>
          <a:p>
            <a:pPr marL="171450" indent="-171450">
              <a:buFontTx/>
              <a:buChar char="-"/>
            </a:pPr>
            <a:r>
              <a:rPr lang="en-US" dirty="0" smtClean="0"/>
              <a:t>It is desirable to be able to quantitatively compare different transition</a:t>
            </a:r>
            <a:r>
              <a:rPr lang="en-US" baseline="0" dirty="0" smtClean="0"/>
              <a:t> options, so</a:t>
            </a:r>
          </a:p>
          <a:p>
            <a:pPr marL="171450" indent="-171450">
              <a:buFontTx/>
              <a:buChar char="-"/>
            </a:pPr>
            <a:r>
              <a:rPr lang="en-US" dirty="0" smtClean="0"/>
              <a:t>Quantitative strategy assessment needed!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7</a:t>
            </a:fld>
            <a:endParaRPr lang="en-US"/>
          </a:p>
        </p:txBody>
      </p:sp>
    </p:spTree>
    <p:extLst>
      <p:ext uri="{BB962C8B-B14F-4D97-AF65-F5344CB8AC3E}">
        <p14:creationId xmlns:p14="http://schemas.microsoft.com/office/powerpoint/2010/main" val="277024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Using the different preset technology scenarios identified in the International Civil Aviation Organization’s Committee on Aviation Environmental Protection (ICAO/CAEP) Long-Term Fuel Burn Technology Goals (LTTG) exercise and used in (PARTNER, 2012), the manufacturers’ strategies have been adjusted to apply the technology advancements and mission specification changes on their new aircraft offerings in the 2020-2030 period, complying with the outlined transition options .</a:t>
            </a:r>
          </a:p>
          <a:p>
            <a:pPr marL="171450" indent="-171450">
              <a:buFontTx/>
              <a:buChar char="-"/>
            </a:pPr>
            <a:r>
              <a:rPr lang="en-US" sz="1200" kern="1200" dirty="0" smtClean="0">
                <a:solidFill>
                  <a:schemeClr val="tx1"/>
                </a:solidFill>
                <a:effectLst/>
                <a:latin typeface="+mn-lt"/>
                <a:ea typeface="+mn-ea"/>
                <a:cs typeface="+mn-cs"/>
              </a:rPr>
              <a:t>Induced drag: drag due to lift – increase aspect ratio – longer wingspan</a:t>
            </a:r>
            <a:r>
              <a:rPr lang="en-US" sz="1200" kern="1200" baseline="0" dirty="0" smtClean="0">
                <a:solidFill>
                  <a:schemeClr val="tx1"/>
                </a:solidFill>
                <a:effectLst/>
                <a:latin typeface="+mn-lt"/>
                <a:ea typeface="+mn-ea"/>
                <a:cs typeface="+mn-cs"/>
              </a:rPr>
              <a:t>, have a cool wing </a:t>
            </a:r>
            <a:r>
              <a:rPr lang="en-US" sz="1200" kern="1200" baseline="0" dirty="0" err="1" smtClean="0">
                <a:solidFill>
                  <a:schemeClr val="tx1"/>
                </a:solidFill>
                <a:effectLst/>
                <a:latin typeface="+mn-lt"/>
                <a:ea typeface="+mn-ea"/>
                <a:cs typeface="+mn-cs"/>
              </a:rPr>
              <a:t>Inviscid</a:t>
            </a:r>
            <a:r>
              <a:rPr lang="en-US" sz="1200" kern="1200" baseline="0" dirty="0" smtClean="0">
                <a:solidFill>
                  <a:schemeClr val="tx1"/>
                </a:solidFill>
                <a:effectLst/>
                <a:latin typeface="+mn-lt"/>
                <a:ea typeface="+mn-ea"/>
                <a:cs typeface="+mn-cs"/>
              </a:rPr>
              <a:t> drag</a:t>
            </a: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8</a:t>
            </a:fld>
            <a:endParaRPr lang="en-US"/>
          </a:p>
        </p:txBody>
      </p:sp>
    </p:spTree>
    <p:extLst>
      <p:ext uri="{BB962C8B-B14F-4D97-AF65-F5344CB8AC3E}">
        <p14:creationId xmlns:p14="http://schemas.microsoft.com/office/powerpoint/2010/main" val="90485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When redesigning the</a:t>
            </a:r>
            <a:r>
              <a:rPr lang="en-US" sz="1200" kern="1200" baseline="0" dirty="0" smtClean="0">
                <a:solidFill>
                  <a:schemeClr val="tx1"/>
                </a:solidFill>
                <a:effectLst/>
                <a:latin typeface="+mn-lt"/>
                <a:ea typeface="+mn-ea"/>
                <a:cs typeface="+mn-cs"/>
              </a:rPr>
              <a:t> aircraft, we can have aircraft that will seamlessly integrate into today’s aviation infrastructure or</a:t>
            </a:r>
          </a:p>
          <a:p>
            <a:pPr marL="171450" indent="-171450">
              <a:buFontTx/>
              <a:buChar char="-"/>
            </a:pPr>
            <a:r>
              <a:rPr lang="en-US" sz="1200" kern="1200" baseline="0" dirty="0" smtClean="0">
                <a:solidFill>
                  <a:schemeClr val="tx1"/>
                </a:solidFill>
                <a:effectLst/>
                <a:latin typeface="+mn-lt"/>
                <a:ea typeface="+mn-ea"/>
                <a:cs typeface="+mn-cs"/>
              </a:rPr>
              <a:t>We can allow for more flexibility in changing some mission specifications. That results in a more aggressive redesign and carries more benefits, but it might interfere with the existing infrastructure and system lock-ins.</a:t>
            </a:r>
          </a:p>
          <a:p>
            <a:pPr marL="171450" indent="-171450">
              <a:buFontTx/>
              <a:buChar char="-"/>
            </a:pPr>
            <a:r>
              <a:rPr lang="en-US" sz="1200" kern="1200" baseline="0" dirty="0" smtClean="0">
                <a:solidFill>
                  <a:schemeClr val="tx1"/>
                </a:solidFill>
                <a:effectLst/>
                <a:latin typeface="+mn-lt"/>
                <a:ea typeface="+mn-ea"/>
                <a:cs typeface="+mn-cs"/>
              </a:rPr>
              <a:t>Decrease speed: reduce fuel burn, increase flight time</a:t>
            </a:r>
          </a:p>
          <a:p>
            <a:pPr marL="171450" indent="-171450">
              <a:buFontTx/>
              <a:buChar char="-"/>
            </a:pPr>
            <a:r>
              <a:rPr lang="en-US" sz="1200" kern="1200" baseline="0" dirty="0" smtClean="0">
                <a:solidFill>
                  <a:schemeClr val="tx1"/>
                </a:solidFill>
                <a:effectLst/>
                <a:latin typeface="+mn-lt"/>
                <a:ea typeface="+mn-ea"/>
                <a:cs typeface="+mn-cs"/>
              </a:rPr>
              <a:t>Increase wing –span: reduce fuel-burn, prohibit access to some airports</a:t>
            </a:r>
          </a:p>
          <a:p>
            <a:pPr marL="171450" indent="-171450">
              <a:buFontTx/>
              <a:buChar char="-"/>
            </a:pPr>
            <a:r>
              <a:rPr lang="en-US" sz="1200" kern="1200" baseline="0" dirty="0" smtClean="0">
                <a:solidFill>
                  <a:schemeClr val="tx1"/>
                </a:solidFill>
                <a:effectLst/>
                <a:latin typeface="+mn-lt"/>
                <a:ea typeface="+mn-ea"/>
                <a:cs typeface="+mn-cs"/>
              </a:rPr>
              <a:t>Today’s aircraft are often not flown close to their designed range which is inefficient. </a:t>
            </a:r>
          </a:p>
          <a:p>
            <a:pPr marL="171450" indent="-171450">
              <a:buFontTx/>
              <a:buChar char="-"/>
            </a:pPr>
            <a:r>
              <a:rPr lang="en-US" sz="1200" kern="1200" baseline="0" dirty="0" smtClean="0">
                <a:solidFill>
                  <a:schemeClr val="tx1"/>
                </a:solidFill>
                <a:effectLst/>
                <a:latin typeface="+mn-lt"/>
                <a:ea typeface="+mn-ea"/>
                <a:cs typeface="+mn-cs"/>
              </a:rPr>
              <a:t>Emirates flies a huge A380 between Dubai and Jeddah, a less than 2000km route with a plane that has a design range of 15000km.</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Definitely some room for improvement there</a:t>
            </a: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The beneficial impact form wingspan increase is more limited (8-13% CSR, ~1% WI)</a:t>
            </a:r>
            <a:endParaRPr lang="en-US" dirty="0"/>
          </a:p>
        </p:txBody>
      </p:sp>
      <p:sp>
        <p:nvSpPr>
          <p:cNvPr id="4" name="Slide Number Placeholder 3"/>
          <p:cNvSpPr>
            <a:spLocks noGrp="1"/>
          </p:cNvSpPr>
          <p:nvPr>
            <p:ph type="sldNum" sz="quarter" idx="10"/>
          </p:nvPr>
        </p:nvSpPr>
        <p:spPr/>
        <p:txBody>
          <a:bodyPr/>
          <a:lstStyle/>
          <a:p>
            <a:fld id="{F0D1983A-AD45-435A-A492-CA288D230B71}" type="slidenum">
              <a:rPr lang="en-US" smtClean="0"/>
              <a:t>9</a:t>
            </a:fld>
            <a:endParaRPr lang="en-US"/>
          </a:p>
        </p:txBody>
      </p:sp>
    </p:spTree>
    <p:extLst>
      <p:ext uri="{BB962C8B-B14F-4D97-AF65-F5344CB8AC3E}">
        <p14:creationId xmlns:p14="http://schemas.microsoft.com/office/powerpoint/2010/main" val="4267574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38800" y="5838825"/>
            <a:ext cx="32766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323530" y="638696"/>
            <a:ext cx="8712968" cy="54000"/>
          </a:xfrm>
          <a:prstGeom prst="rect">
            <a:avLst/>
          </a:prstGeom>
          <a:gradFill>
            <a:gsLst>
              <a:gs pos="50000">
                <a:srgbClr val="0099FF"/>
              </a:gs>
              <a:gs pos="0">
                <a:schemeClr val="bg1"/>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pic>
        <p:nvPicPr>
          <p:cNvPr id="8"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8001" y="6205595"/>
            <a:ext cx="1971200" cy="40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6200" y="6299284"/>
            <a:ext cx="6715601" cy="253916"/>
          </a:xfrm>
          <a:prstGeom prst="rect">
            <a:avLst/>
          </a:prstGeom>
          <a:noFill/>
        </p:spPr>
        <p:txBody>
          <a:bodyPr wrap="square" rtlCol="0">
            <a:spAutoFit/>
          </a:bodyPr>
          <a:lstStyle/>
          <a:p>
            <a:pPr algn="l"/>
            <a:r>
              <a:rPr lang="en-US" sz="1050" b="1" dirty="0" smtClean="0">
                <a:solidFill>
                  <a:srgbClr val="0099FF"/>
                </a:solidFill>
                <a:latin typeface="Cambria" pitchFamily="18" charset="0"/>
                <a:cs typeface="Calibri" pitchFamily="34" charset="0"/>
              </a:rPr>
              <a:t>Modeling Dynamic Transitions in the Global Air Transportation System </a:t>
            </a:r>
            <a:r>
              <a:rPr lang="hu-HU" sz="1050" b="1" dirty="0" smtClean="0">
                <a:solidFill>
                  <a:srgbClr val="0099FF"/>
                </a:solidFill>
                <a:latin typeface="Cambria" pitchFamily="18" charset="0"/>
                <a:cs typeface="Calibri" pitchFamily="34" charset="0"/>
              </a:rPr>
              <a:t>	</a:t>
            </a:r>
            <a:r>
              <a:rPr lang="hu-HU" sz="1050" b="1" baseline="0" dirty="0" smtClean="0">
                <a:solidFill>
                  <a:srgbClr val="0099FF"/>
                </a:solidFill>
                <a:latin typeface="Cambria" pitchFamily="18" charset="0"/>
                <a:cs typeface="Calibri" pitchFamily="34" charset="0"/>
              </a:rPr>
              <a:t>         </a:t>
            </a:r>
            <a:r>
              <a:rPr lang="en-US" sz="1050" b="1" dirty="0" smtClean="0">
                <a:solidFill>
                  <a:srgbClr val="0099FF"/>
                </a:solidFill>
                <a:latin typeface="Cambria" pitchFamily="18" charset="0"/>
                <a:cs typeface="Calibri" pitchFamily="34" charset="0"/>
              </a:rPr>
              <a:t>D</a:t>
            </a:r>
            <a:r>
              <a:rPr lang="hu-HU" sz="1050" b="1" dirty="0" smtClean="0">
                <a:solidFill>
                  <a:srgbClr val="0099FF"/>
                </a:solidFill>
                <a:latin typeface="Cambria" pitchFamily="18" charset="0"/>
                <a:cs typeface="Calibri" pitchFamily="34" charset="0"/>
              </a:rPr>
              <a:t>é</a:t>
            </a:r>
            <a:r>
              <a:rPr lang="en-US" sz="1050" b="1" dirty="0" err="1" smtClean="0">
                <a:solidFill>
                  <a:srgbClr val="0099FF"/>
                </a:solidFill>
                <a:latin typeface="Cambria" pitchFamily="18" charset="0"/>
                <a:cs typeface="Calibri" pitchFamily="34" charset="0"/>
              </a:rPr>
              <a:t>nes</a:t>
            </a:r>
            <a:r>
              <a:rPr lang="en-US" sz="1050" b="1" dirty="0" smtClean="0">
                <a:solidFill>
                  <a:srgbClr val="0099FF"/>
                </a:solidFill>
                <a:latin typeface="Cambria" pitchFamily="18" charset="0"/>
                <a:cs typeface="Calibri" pitchFamily="34" charset="0"/>
              </a:rPr>
              <a:t> C</a:t>
            </a:r>
            <a:r>
              <a:rPr lang="hu-HU" sz="1050" b="1" dirty="0" smtClean="0">
                <a:solidFill>
                  <a:srgbClr val="0099FF"/>
                </a:solidFill>
                <a:latin typeface="Cambria" pitchFamily="18" charset="0"/>
                <a:cs typeface="Calibri" pitchFamily="34" charset="0"/>
              </a:rPr>
              <a:t>SALA</a:t>
            </a:r>
            <a:r>
              <a:rPr lang="en-US" sz="1050" b="1" baseline="0" dirty="0" smtClean="0">
                <a:solidFill>
                  <a:srgbClr val="0099FF"/>
                </a:solidFill>
                <a:latin typeface="Cambria" pitchFamily="18" charset="0"/>
                <a:cs typeface="Calibri" pitchFamily="34" charset="0"/>
              </a:rPr>
              <a:t>                 </a:t>
            </a:r>
            <a:fld id="{0CFD3CBD-808A-459E-80C3-94735440A60C}" type="slidenum">
              <a:rPr lang="en-US" sz="1050" b="1" smtClean="0">
                <a:solidFill>
                  <a:srgbClr val="0099FF"/>
                </a:solidFill>
                <a:latin typeface="Cambria" pitchFamily="18" charset="0"/>
                <a:cs typeface="Calibri" pitchFamily="34" charset="0"/>
              </a:rPr>
              <a:pPr algn="l"/>
              <a:t>‹#›</a:t>
            </a:fld>
            <a:r>
              <a:rPr lang="en-US" sz="1050" b="1" dirty="0" smtClean="0">
                <a:solidFill>
                  <a:srgbClr val="0099FF"/>
                </a:solidFill>
                <a:latin typeface="Cambria" pitchFamily="18" charset="0"/>
                <a:cs typeface="Calibri" pitchFamily="34" charset="0"/>
              </a:rPr>
              <a:t>/27</a:t>
            </a:r>
            <a:endParaRPr lang="en-US" sz="1050" b="1" dirty="0">
              <a:solidFill>
                <a:srgbClr val="0099FF"/>
              </a:solidFill>
              <a:latin typeface="Cambria" pitchFamily="18" charset="0"/>
              <a:cs typeface="Calibri" pitchFamily="34" charset="0"/>
            </a:endParaRPr>
          </a:p>
        </p:txBody>
      </p:sp>
      <p:sp>
        <p:nvSpPr>
          <p:cNvPr id="10" name="Rectangle 9"/>
          <p:cNvSpPr/>
          <p:nvPr userDrawn="1"/>
        </p:nvSpPr>
        <p:spPr>
          <a:xfrm>
            <a:off x="228600" y="6172200"/>
            <a:ext cx="8712968" cy="18000"/>
          </a:xfrm>
          <a:prstGeom prst="rect">
            <a:avLst/>
          </a:prstGeom>
          <a:gradFill>
            <a:gsLst>
              <a:gs pos="78000">
                <a:srgbClr val="0099FF"/>
              </a:gs>
              <a:gs pos="0">
                <a:schemeClr val="bg1"/>
              </a:gs>
              <a:gs pos="100000">
                <a:srgbClr val="0099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13" name="Text Placeholder 12"/>
          <p:cNvSpPr>
            <a:spLocks noGrp="1"/>
          </p:cNvSpPr>
          <p:nvPr>
            <p:ph type="body" sz="quarter" idx="10"/>
          </p:nvPr>
        </p:nvSpPr>
        <p:spPr>
          <a:xfrm>
            <a:off x="656022" y="203696"/>
            <a:ext cx="7858124" cy="435000"/>
          </a:xfrm>
          <a:prstGeom prst="rect">
            <a:avLst/>
          </a:prstGeom>
        </p:spPr>
        <p:txBody>
          <a:bodyPr/>
          <a:lstStyle>
            <a:lvl1pPr marL="0" indent="0" algn="ctr">
              <a:buNone/>
              <a:defRPr b="1">
                <a:solidFill>
                  <a:srgbClr val="0099FF"/>
                </a:solidFill>
              </a:defRPr>
            </a:lvl1pPr>
            <a:lvl2pPr marL="342900" indent="0">
              <a:buNone/>
              <a:defRPr/>
            </a:lvl2pPr>
            <a:lvl3pPr marL="685800" indent="0">
              <a:buNone/>
              <a:defRPr/>
            </a:lvl3pPr>
            <a:lvl4pPr marL="1028700" indent="0">
              <a:buNone/>
              <a:defRPr/>
            </a:lvl4pPr>
            <a:lvl5pPr marL="1371600" indent="0">
              <a:buNone/>
              <a:defRPr/>
            </a:lvl5pPr>
          </a:lstStyle>
          <a:p>
            <a:pPr lvl="0"/>
            <a:endParaRPr lang="en-US" dirty="0" smtClean="0"/>
          </a:p>
        </p:txBody>
      </p:sp>
      <p:sp>
        <p:nvSpPr>
          <p:cNvPr id="18" name="Text Placeholder 17"/>
          <p:cNvSpPr>
            <a:spLocks noGrp="1"/>
          </p:cNvSpPr>
          <p:nvPr>
            <p:ph type="body" sz="quarter" idx="11"/>
          </p:nvPr>
        </p:nvSpPr>
        <p:spPr>
          <a:xfrm>
            <a:off x="646486" y="801780"/>
            <a:ext cx="7867659" cy="5138212"/>
          </a:xfrm>
          <a:prstGeom prst="rect">
            <a:avLst/>
          </a:prstGeom>
        </p:spPr>
        <p:txBody>
          <a:bodyPr/>
          <a:lstStyle>
            <a:lvl1pPr>
              <a:defRPr>
                <a:solidFill>
                  <a:srgbClr val="0099FF"/>
                </a:solidFill>
              </a:defRPr>
            </a:lvl1pPr>
            <a:lvl2pPr>
              <a:defRPr>
                <a:solidFill>
                  <a:srgbClr val="0099FF"/>
                </a:solidFill>
              </a:defRPr>
            </a:lvl2pPr>
            <a:lvl3pPr>
              <a:defRPr>
                <a:solidFill>
                  <a:srgbClr val="0099FF"/>
                </a:solidFill>
              </a:defRPr>
            </a:lvl3pPr>
            <a:lvl4pPr>
              <a:defRPr>
                <a:solidFill>
                  <a:srgbClr val="0099FF"/>
                </a:solidFill>
              </a:defRPr>
            </a:lvl4pPr>
            <a:lvl5pPr>
              <a:defRPr>
                <a:solidFill>
                  <a:srgbClr val="0099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Text Placeholder 20"/>
          <p:cNvSpPr>
            <a:spLocks noGrp="1"/>
          </p:cNvSpPr>
          <p:nvPr>
            <p:ph type="body" sz="quarter" idx="12" hasCustomPrompt="1"/>
          </p:nvPr>
        </p:nvSpPr>
        <p:spPr>
          <a:xfrm>
            <a:off x="152399" y="5948816"/>
            <a:ext cx="8686801" cy="228600"/>
          </a:xfrm>
          <a:prstGeom prst="rect">
            <a:avLst/>
          </a:prstGeom>
        </p:spPr>
        <p:txBody>
          <a:bodyPr/>
          <a:lstStyle>
            <a:lvl1pPr marL="0" indent="0">
              <a:buNone/>
              <a:defRPr sz="1000" baseline="0">
                <a:solidFill>
                  <a:srgbClr val="0099FF"/>
                </a:solidFill>
              </a:defRPr>
            </a:lvl1pPr>
          </a:lstStyle>
          <a:p>
            <a:pPr lvl="0"/>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 b="-1000"/>
          </a:stretch>
        </a:blipFill>
        <a:effectLst/>
      </p:bgPr>
    </p:bg>
    <p:spTree>
      <p:nvGrpSpPr>
        <p:cNvPr id="1" name=""/>
        <p:cNvGrpSpPr/>
        <p:nvPr/>
      </p:nvGrpSpPr>
      <p:grpSpPr>
        <a:xfrm>
          <a:off x="0" y="0"/>
          <a:ext cx="0" cy="0"/>
          <a:chOff x="0" y="0"/>
          <a:chExt cx="0" cy="0"/>
        </a:xfrm>
      </p:grpSpPr>
      <p:sp>
        <p:nvSpPr>
          <p:cNvPr id="9" name="Rectangle 8"/>
          <p:cNvSpPr/>
          <p:nvPr userDrawn="1"/>
        </p:nvSpPr>
        <p:spPr>
          <a:xfrm>
            <a:off x="8928496" y="116632"/>
            <a:ext cx="108000" cy="6624736"/>
          </a:xfrm>
          <a:prstGeom prst="rect">
            <a:avLst/>
          </a:prstGeom>
          <a:gradFill>
            <a:gsLst>
              <a:gs pos="0">
                <a:schemeClr val="bg1"/>
              </a:gs>
              <a:gs pos="100000">
                <a:srgbClr val="0099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10" name="Rectangle 9"/>
          <p:cNvSpPr/>
          <p:nvPr userDrawn="1"/>
        </p:nvSpPr>
        <p:spPr>
          <a:xfrm>
            <a:off x="251521" y="6633368"/>
            <a:ext cx="8712968" cy="108000"/>
          </a:xfrm>
          <a:prstGeom prst="rect">
            <a:avLst/>
          </a:prstGeom>
          <a:gradFill>
            <a:gsLst>
              <a:gs pos="0">
                <a:schemeClr val="bg1"/>
              </a:gs>
              <a:gs pos="100000">
                <a:srgbClr val="0099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gif"/></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gif"/></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377785"/>
            <a:ext cx="8915400" cy="1908215"/>
          </a:xfrm>
          <a:prstGeom prst="rect">
            <a:avLst/>
          </a:prstGeom>
          <a:noFill/>
        </p:spPr>
        <p:txBody>
          <a:bodyPr wrap="square" anchor="ctr" anchorCtr="0">
            <a:spAutoFit/>
          </a:bodyPr>
          <a:lstStyle/>
          <a:p>
            <a:pPr algn="ctr">
              <a:defRPr/>
            </a:pPr>
            <a:r>
              <a:rPr lang="en-US" sz="4200" b="1" dirty="0">
                <a:ln w="9525" cap="flat" cmpd="sng">
                  <a:solidFill>
                    <a:schemeClr val="tx1"/>
                  </a:solidFill>
                  <a:prstDash val="solid"/>
                  <a:miter lim="800000"/>
                </a:ln>
                <a:solidFill>
                  <a:srgbClr val="0099FF"/>
                </a:solidFill>
                <a:latin typeface="Calibri" panose="020F0502020204030204" pitchFamily="34" charset="0"/>
              </a:rPr>
              <a:t>Modeling Dynamic Transitions in the Global Air Transportation </a:t>
            </a:r>
            <a:r>
              <a:rPr lang="en-US" sz="4200" b="1" dirty="0" smtClean="0">
                <a:ln w="9525" cap="flat" cmpd="sng">
                  <a:solidFill>
                    <a:schemeClr val="tx1"/>
                  </a:solidFill>
                  <a:prstDash val="solid"/>
                  <a:miter lim="800000"/>
                </a:ln>
                <a:solidFill>
                  <a:srgbClr val="0099FF"/>
                </a:solidFill>
                <a:latin typeface="Calibri" panose="020F0502020204030204" pitchFamily="34" charset="0"/>
              </a:rPr>
              <a:t>System</a:t>
            </a:r>
          </a:p>
          <a:p>
            <a:pPr algn="ctr">
              <a:spcBef>
                <a:spcPts val="1200"/>
              </a:spcBef>
              <a:defRPr/>
            </a:pPr>
            <a:r>
              <a:rPr lang="en-US" sz="2400" b="1" i="1" dirty="0">
                <a:ln w="6350" cap="flat" cmpd="sng">
                  <a:solidFill>
                    <a:schemeClr val="tx1"/>
                  </a:solidFill>
                  <a:prstDash val="solid"/>
                  <a:miter lim="800000"/>
                </a:ln>
                <a:solidFill>
                  <a:srgbClr val="0099FF"/>
                </a:solidFill>
                <a:latin typeface="Calibri" panose="020F0502020204030204" pitchFamily="34" charset="0"/>
              </a:rPr>
              <a:t>A </a:t>
            </a:r>
            <a:r>
              <a:rPr lang="en-US" sz="2400" b="1" i="1" dirty="0" smtClean="0">
                <a:ln w="6350" cap="flat" cmpd="sng">
                  <a:solidFill>
                    <a:schemeClr val="tx1"/>
                  </a:solidFill>
                  <a:prstDash val="solid"/>
                  <a:miter lim="800000"/>
                </a:ln>
                <a:solidFill>
                  <a:srgbClr val="0099FF"/>
                </a:solidFill>
                <a:latin typeface="Calibri" panose="020F0502020204030204" pitchFamily="34" charset="0"/>
              </a:rPr>
              <a:t>System Dynamics Tool </a:t>
            </a:r>
            <a:r>
              <a:rPr lang="en-US" sz="2400" b="1" i="1" dirty="0">
                <a:ln w="6350" cap="flat" cmpd="sng">
                  <a:solidFill>
                    <a:schemeClr val="tx1"/>
                  </a:solidFill>
                  <a:prstDash val="solid"/>
                  <a:miter lim="800000"/>
                </a:ln>
                <a:solidFill>
                  <a:srgbClr val="0099FF"/>
                </a:solidFill>
                <a:latin typeface="Calibri" panose="020F0502020204030204" pitchFamily="34" charset="0"/>
              </a:rPr>
              <a:t>for Competitive Industry Assessment</a:t>
            </a:r>
          </a:p>
        </p:txBody>
      </p:sp>
      <p:sp>
        <p:nvSpPr>
          <p:cNvPr id="8" name="Rectangle 7"/>
          <p:cNvSpPr/>
          <p:nvPr/>
        </p:nvSpPr>
        <p:spPr>
          <a:xfrm>
            <a:off x="152400" y="4751963"/>
            <a:ext cx="4552950" cy="1877437"/>
          </a:xfrm>
          <a:prstGeom prst="rect">
            <a:avLst/>
          </a:prstGeom>
          <a:ln>
            <a:noFill/>
          </a:ln>
        </p:spPr>
        <p:txBody>
          <a:bodyPr wrap="square">
            <a:spAutoFit/>
          </a:bodyPr>
          <a:lstStyle/>
          <a:p>
            <a:pPr>
              <a:defRPr/>
            </a:pPr>
            <a:r>
              <a:rPr lang="en-US" b="1" dirty="0">
                <a:ln w="9525" cap="flat" cmpd="sng">
                  <a:noFill/>
                  <a:prstDash val="solid"/>
                  <a:miter lim="800000"/>
                </a:ln>
                <a:solidFill>
                  <a:srgbClr val="0099FF"/>
                </a:solidFill>
                <a:latin typeface="Calibri" pitchFamily="34" charset="0"/>
                <a:cs typeface="Calibri" pitchFamily="34" charset="0"/>
              </a:rPr>
              <a:t>Presented by:         	</a:t>
            </a:r>
            <a:r>
              <a:rPr lang="en-US" sz="2000" b="1" dirty="0">
                <a:ln w="9525" cap="flat" cmpd="sng">
                  <a:noFill/>
                  <a:prstDash val="solid"/>
                  <a:miter lim="800000"/>
                </a:ln>
                <a:solidFill>
                  <a:srgbClr val="0099FF"/>
                </a:solidFill>
                <a:latin typeface="Calibri" pitchFamily="34" charset="0"/>
                <a:cs typeface="Calibri" pitchFamily="34" charset="0"/>
              </a:rPr>
              <a:t>D</a:t>
            </a:r>
            <a:r>
              <a:rPr lang="hu-HU" sz="2000" b="1" dirty="0">
                <a:ln w="9525" cap="flat" cmpd="sng">
                  <a:noFill/>
                  <a:prstDash val="solid"/>
                  <a:miter lim="800000"/>
                </a:ln>
                <a:solidFill>
                  <a:srgbClr val="0099FF"/>
                </a:solidFill>
                <a:latin typeface="Calibri" pitchFamily="34" charset="0"/>
                <a:cs typeface="Calibri" pitchFamily="34" charset="0"/>
              </a:rPr>
              <a:t>énes CSALA</a:t>
            </a:r>
            <a:endParaRPr lang="en-US" b="1" dirty="0">
              <a:ln w="9525" cap="flat" cmpd="sng">
                <a:noFill/>
                <a:prstDash val="solid"/>
                <a:miter lim="800000"/>
              </a:ln>
              <a:solidFill>
                <a:srgbClr val="0099FF"/>
              </a:solidFill>
              <a:latin typeface="Calibri" pitchFamily="34" charset="0"/>
              <a:cs typeface="Calibri" pitchFamily="34" charset="0"/>
            </a:endParaRPr>
          </a:p>
          <a:p>
            <a:pPr>
              <a:defRPr/>
            </a:pPr>
            <a:r>
              <a:rPr lang="en-US" b="1" dirty="0">
                <a:ln w="9525" cap="flat" cmpd="sng">
                  <a:noFill/>
                  <a:prstDash val="solid"/>
                  <a:miter lim="800000"/>
                </a:ln>
                <a:solidFill>
                  <a:srgbClr val="0099FF"/>
                </a:solidFill>
                <a:latin typeface="Calibri" pitchFamily="34" charset="0"/>
                <a:cs typeface="Calibri" pitchFamily="34" charset="0"/>
              </a:rPr>
              <a:t>Advised by:         	</a:t>
            </a:r>
            <a:r>
              <a:rPr lang="en-US" sz="2000" b="1" dirty="0">
                <a:ln w="9525" cap="flat" cmpd="sng">
                  <a:noFill/>
                  <a:prstDash val="solid"/>
                  <a:miter lim="800000"/>
                </a:ln>
                <a:solidFill>
                  <a:srgbClr val="0099FF"/>
                </a:solidFill>
                <a:latin typeface="Calibri" pitchFamily="34" charset="0"/>
                <a:cs typeface="Calibri" pitchFamily="34" charset="0"/>
              </a:rPr>
              <a:t>Dr. Sgouris SGOURIDIS</a:t>
            </a:r>
            <a:endParaRPr lang="en-US" b="1" dirty="0">
              <a:ln w="9525" cap="flat" cmpd="sng">
                <a:noFill/>
                <a:prstDash val="solid"/>
                <a:miter lim="800000"/>
              </a:ln>
              <a:solidFill>
                <a:srgbClr val="0099FF"/>
              </a:solidFill>
              <a:latin typeface="Calibri" pitchFamily="34" charset="0"/>
              <a:cs typeface="Calibri" pitchFamily="34" charset="0"/>
            </a:endParaRPr>
          </a:p>
          <a:p>
            <a:pPr>
              <a:defRPr/>
            </a:pPr>
            <a:r>
              <a:rPr lang="en-US" b="1" dirty="0">
                <a:ln w="9525" cap="flat" cmpd="sng">
                  <a:noFill/>
                  <a:prstDash val="solid"/>
                  <a:miter lim="800000"/>
                </a:ln>
                <a:solidFill>
                  <a:srgbClr val="0099FF"/>
                </a:solidFill>
                <a:latin typeface="Calibri" pitchFamily="34" charset="0"/>
                <a:cs typeface="Calibri" pitchFamily="34" charset="0"/>
              </a:rPr>
              <a:t>Supervised by:       	</a:t>
            </a:r>
            <a:r>
              <a:rPr lang="en-US" sz="2000" b="1" dirty="0">
                <a:ln w="9525" cap="flat" cmpd="sng">
                  <a:noFill/>
                  <a:prstDash val="solid"/>
                  <a:miter lim="800000"/>
                </a:ln>
                <a:solidFill>
                  <a:srgbClr val="0099FF"/>
                </a:solidFill>
                <a:latin typeface="Calibri" pitchFamily="34" charset="0"/>
                <a:cs typeface="Calibri" pitchFamily="34" charset="0"/>
              </a:rPr>
              <a:t>Dr. Scott KENNEDY</a:t>
            </a:r>
            <a:endParaRPr lang="en-US" b="1" dirty="0">
              <a:ln w="9525" cap="flat" cmpd="sng">
                <a:noFill/>
                <a:prstDash val="solid"/>
                <a:miter lim="800000"/>
              </a:ln>
              <a:solidFill>
                <a:srgbClr val="0099FF"/>
              </a:solidFill>
              <a:latin typeface="Calibri" pitchFamily="34" charset="0"/>
              <a:cs typeface="Calibri" pitchFamily="34" charset="0"/>
            </a:endParaRPr>
          </a:p>
          <a:p>
            <a:pPr>
              <a:defRPr/>
            </a:pPr>
            <a:r>
              <a:rPr lang="en-US" sz="2000" b="1" dirty="0">
                <a:ln w="9525" cap="flat" cmpd="sng">
                  <a:noFill/>
                  <a:prstDash val="solid"/>
                  <a:miter lim="800000"/>
                </a:ln>
                <a:solidFill>
                  <a:srgbClr val="0099FF"/>
                </a:solidFill>
                <a:latin typeface="Calibri" pitchFamily="34" charset="0"/>
                <a:cs typeface="Calibri" pitchFamily="34" charset="0"/>
              </a:rPr>
              <a:t>		Dr. R. John HANSMAN</a:t>
            </a:r>
            <a:endParaRPr lang="en-US" b="1" dirty="0">
              <a:ln w="9525" cap="flat" cmpd="sng">
                <a:noFill/>
                <a:prstDash val="solid"/>
                <a:miter lim="800000"/>
              </a:ln>
              <a:solidFill>
                <a:srgbClr val="0099FF"/>
              </a:solidFill>
              <a:latin typeface="Calibri" pitchFamily="34" charset="0"/>
              <a:cs typeface="Calibri" pitchFamily="34" charset="0"/>
            </a:endParaRPr>
          </a:p>
          <a:p>
            <a:pPr>
              <a:defRPr/>
            </a:pPr>
            <a:endParaRPr lang="en-US" b="1" dirty="0">
              <a:ln w="9525" cap="flat" cmpd="sng">
                <a:noFill/>
                <a:prstDash val="solid"/>
                <a:miter lim="800000"/>
              </a:ln>
              <a:solidFill>
                <a:srgbClr val="0099FF"/>
              </a:solidFill>
              <a:latin typeface="Calibri" pitchFamily="34" charset="0"/>
              <a:cs typeface="Calibri" pitchFamily="34" charset="0"/>
            </a:endParaRPr>
          </a:p>
          <a:p>
            <a:pPr>
              <a:defRPr/>
            </a:pPr>
            <a:r>
              <a:rPr lang="en-US" b="1" dirty="0">
                <a:ln w="9525" cap="flat" cmpd="sng">
                  <a:noFill/>
                  <a:prstDash val="solid"/>
                  <a:miter lim="800000"/>
                </a:ln>
                <a:solidFill>
                  <a:srgbClr val="0099FF"/>
                </a:solidFill>
                <a:latin typeface="Calibri" pitchFamily="34" charset="0"/>
                <a:cs typeface="Calibri" pitchFamily="34" charset="0"/>
              </a:rPr>
              <a:t>Abu Dhabi, 23. 04. 2013</a:t>
            </a:r>
          </a:p>
        </p:txBody>
      </p:sp>
      <p:sp>
        <p:nvSpPr>
          <p:cNvPr id="9" name="Rectangle 8"/>
          <p:cNvSpPr/>
          <p:nvPr/>
        </p:nvSpPr>
        <p:spPr>
          <a:xfrm>
            <a:off x="533400" y="2753965"/>
            <a:ext cx="8153400" cy="1513235"/>
          </a:xfrm>
          <a:prstGeom prst="rect">
            <a:avLst/>
          </a:prstGeom>
          <a:noFill/>
          <a:ln>
            <a:noFill/>
          </a:ln>
        </p:spPr>
        <p:txBody>
          <a:bodyPr wrap="square" anchor="ctr" anchorCtr="0">
            <a:spAutoFit/>
          </a:bodyPr>
          <a:lstStyle/>
          <a:p>
            <a:pPr algn="ctr">
              <a:defRPr/>
            </a:pPr>
            <a:r>
              <a:rPr lang="en-US" sz="2100" b="1" dirty="0">
                <a:ln w="9525" cap="flat" cmpd="sng">
                  <a:noFill/>
                  <a:prstDash val="solid"/>
                  <a:miter lim="800000"/>
                </a:ln>
                <a:solidFill>
                  <a:srgbClr val="0099FF"/>
                </a:solidFill>
                <a:latin typeface="Calibri" panose="020F0502020204030204" pitchFamily="34" charset="0"/>
              </a:rPr>
              <a:t>A Thesis Presented to the Masdar Institute of Science and Technology in</a:t>
            </a:r>
          </a:p>
          <a:p>
            <a:pPr algn="ctr">
              <a:defRPr/>
            </a:pPr>
            <a:r>
              <a:rPr lang="en-US" sz="2100" b="1" dirty="0">
                <a:ln w="9525" cap="flat" cmpd="sng">
                  <a:noFill/>
                  <a:prstDash val="solid"/>
                  <a:miter lim="800000"/>
                </a:ln>
                <a:solidFill>
                  <a:srgbClr val="0099FF"/>
                </a:solidFill>
                <a:latin typeface="Calibri" panose="020F0502020204030204" pitchFamily="34" charset="0"/>
              </a:rPr>
              <a:t>Partial Fulfillment of the Requirements for the Degree of </a:t>
            </a:r>
          </a:p>
          <a:p>
            <a:pPr algn="ctr">
              <a:spcBef>
                <a:spcPts val="450"/>
              </a:spcBef>
              <a:defRPr/>
            </a:pPr>
            <a:r>
              <a:rPr lang="en-US" sz="2100" b="1" dirty="0">
                <a:ln w="9525" cap="flat" cmpd="sng">
                  <a:noFill/>
                  <a:prstDash val="solid"/>
                  <a:miter lim="800000"/>
                </a:ln>
                <a:solidFill>
                  <a:srgbClr val="0099FF"/>
                </a:solidFill>
                <a:latin typeface="Calibri" panose="020F0502020204030204" pitchFamily="34" charset="0"/>
              </a:rPr>
              <a:t>Master of Science in </a:t>
            </a:r>
          </a:p>
          <a:p>
            <a:pPr algn="ctr">
              <a:spcBef>
                <a:spcPts val="450"/>
              </a:spcBef>
              <a:defRPr/>
            </a:pPr>
            <a:r>
              <a:rPr lang="en-US" sz="2100" b="1" dirty="0">
                <a:ln w="9525" cap="flat" cmpd="sng">
                  <a:noFill/>
                  <a:prstDash val="solid"/>
                  <a:miter lim="800000"/>
                </a:ln>
                <a:solidFill>
                  <a:srgbClr val="0099FF"/>
                </a:solidFill>
                <a:latin typeface="Calibri" panose="020F0502020204030204" pitchFamily="34" charset="0"/>
              </a:rPr>
              <a:t>Engineering Systems and Management</a:t>
            </a:r>
            <a:endParaRPr lang="en-US" b="1" dirty="0">
              <a:ln w="9525" cap="flat" cmpd="sng">
                <a:noFill/>
                <a:prstDash val="solid"/>
                <a:miter lim="800000"/>
              </a:ln>
              <a:solidFill>
                <a:srgbClr val="0099FF"/>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c. Methodology</a:t>
            </a:r>
            <a:endParaRPr lang="en-US" dirty="0"/>
          </a:p>
        </p:txBody>
      </p:sp>
      <p:sp>
        <p:nvSpPr>
          <p:cNvPr id="3" name="Text Placeholder 2"/>
          <p:cNvSpPr>
            <a:spLocks noGrp="1"/>
          </p:cNvSpPr>
          <p:nvPr>
            <p:ph type="body" sz="quarter" idx="11"/>
          </p:nvPr>
        </p:nvSpPr>
        <p:spPr>
          <a:xfrm>
            <a:off x="228600" y="773122"/>
            <a:ext cx="7867659" cy="5138212"/>
          </a:xfrm>
        </p:spPr>
        <p:txBody>
          <a:bodyPr/>
          <a:lstStyle/>
          <a:p>
            <a:pPr lvl="0"/>
            <a:r>
              <a:rPr lang="en-US" sz="2000" dirty="0" smtClean="0"/>
              <a:t>Qualitative </a:t>
            </a:r>
            <a:r>
              <a:rPr lang="en-US" sz="2000" dirty="0"/>
              <a:t>Empirical Narratives</a:t>
            </a:r>
          </a:p>
          <a:p>
            <a:pPr lvl="0"/>
            <a:r>
              <a:rPr lang="en-US" sz="2000" dirty="0"/>
              <a:t>Theoretical Frameworks</a:t>
            </a:r>
          </a:p>
          <a:p>
            <a:pPr lvl="0"/>
            <a:r>
              <a:rPr lang="en-US" sz="2000" dirty="0"/>
              <a:t>Statistical Models (Econometric, Neural Network)</a:t>
            </a:r>
          </a:p>
          <a:p>
            <a:pPr lvl="0"/>
            <a:r>
              <a:rPr lang="en-US" sz="2000" dirty="0"/>
              <a:t>Game </a:t>
            </a:r>
            <a:r>
              <a:rPr lang="en-US" sz="2000" dirty="0" smtClean="0"/>
              <a:t>theory</a:t>
            </a:r>
            <a:endParaRPr lang="en-US" sz="2000" dirty="0"/>
          </a:p>
        </p:txBody>
      </p:sp>
      <p:sp>
        <p:nvSpPr>
          <p:cNvPr id="4" name="Text Placeholder 3"/>
          <p:cNvSpPr>
            <a:spLocks noGrp="1"/>
          </p:cNvSpPr>
          <p:nvPr>
            <p:ph type="body" sz="quarter" idx="12"/>
          </p:nvPr>
        </p:nvSpPr>
        <p:spPr/>
        <p:txBody>
          <a:bodyPr/>
          <a:lstStyle/>
          <a:p>
            <a:r>
              <a:rPr lang="en-US" dirty="0" smtClean="0"/>
              <a:t>Source: adapted from </a:t>
            </a:r>
            <a:r>
              <a:rPr lang="en-US" dirty="0" err="1" smtClean="0"/>
              <a:t>Borschev</a:t>
            </a:r>
            <a:r>
              <a:rPr lang="en-US" dirty="0" smtClean="0"/>
              <a:t> &amp; </a:t>
            </a:r>
            <a:r>
              <a:rPr lang="en-US" dirty="0" err="1" smtClean="0"/>
              <a:t>Filippov</a:t>
            </a:r>
            <a:r>
              <a:rPr lang="en-US" dirty="0" smtClean="0"/>
              <a:t>, 2004</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284786" y="2286000"/>
            <a:ext cx="6478214" cy="3429000"/>
          </a:xfrm>
          <a:prstGeom prst="rect">
            <a:avLst/>
          </a:prstGeom>
        </p:spPr>
      </p:pic>
      <p:grpSp>
        <p:nvGrpSpPr>
          <p:cNvPr id="7" name="Group 6"/>
          <p:cNvGrpSpPr/>
          <p:nvPr/>
        </p:nvGrpSpPr>
        <p:grpSpPr>
          <a:xfrm>
            <a:off x="3781424" y="2600325"/>
            <a:ext cx="4876801" cy="914400"/>
            <a:chOff x="2514600" y="1849582"/>
            <a:chExt cx="6030454" cy="1143000"/>
          </a:xfrm>
        </p:grpSpPr>
        <p:sp>
          <p:nvSpPr>
            <p:cNvPr id="6" name="Rounded Rectangle 5"/>
            <p:cNvSpPr/>
            <p:nvPr/>
          </p:nvSpPr>
          <p:spPr>
            <a:xfrm>
              <a:off x="6040582" y="1849582"/>
              <a:ext cx="2504472" cy="11430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514600" y="1849582"/>
              <a:ext cx="6030454" cy="1143000"/>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3810000" y="5726668"/>
            <a:ext cx="5029200" cy="369332"/>
          </a:xfrm>
          <a:prstGeom prst="rect">
            <a:avLst/>
          </a:prstGeom>
        </p:spPr>
        <p:txBody>
          <a:bodyPr wrap="square">
            <a:spAutoFit/>
          </a:bodyPr>
          <a:lstStyle/>
          <a:p>
            <a:pPr lvl="0" algn="ctr"/>
            <a:r>
              <a:rPr lang="en-US" dirty="0">
                <a:solidFill>
                  <a:srgbClr val="0099FF"/>
                </a:solidFill>
              </a:rPr>
              <a:t>Quantitative Simulation Modeling Methods Realm</a:t>
            </a:r>
          </a:p>
        </p:txBody>
      </p:sp>
      <p:sp>
        <p:nvSpPr>
          <p:cNvPr id="13" name="Text Placeholder 2"/>
          <p:cNvSpPr txBox="1">
            <a:spLocks/>
          </p:cNvSpPr>
          <p:nvPr/>
        </p:nvSpPr>
        <p:spPr>
          <a:xfrm>
            <a:off x="228600" y="2286000"/>
            <a:ext cx="2133600" cy="2819400"/>
          </a:xfrm>
          <a:prstGeom prst="rect">
            <a:avLst/>
          </a:prstGeom>
        </p:spPr>
        <p:txBody>
          <a:bodyPr/>
          <a:lstStyle>
            <a:lvl1pPr marL="257175" indent="-257175" algn="l" defTabSz="685800" rtl="0" eaLnBrk="1" latinLnBrk="0" hangingPunct="1">
              <a:spcBef>
                <a:spcPct val="20000"/>
              </a:spcBef>
              <a:buFont typeface="Arial" pitchFamily="34" charset="0"/>
              <a:buChar char="•"/>
              <a:defRPr sz="2400" kern="1200">
                <a:solidFill>
                  <a:srgbClr val="0099FF"/>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rgbClr val="0099FF"/>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rgbClr val="0099FF"/>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dirty="0" smtClean="0"/>
              <a:t>Quantitative Simulation Modeling Methods</a:t>
            </a:r>
          </a:p>
          <a:p>
            <a:endParaRPr lang="en-US" sz="1800" dirty="0" smtClean="0"/>
          </a:p>
          <a:p>
            <a:pPr lvl="1"/>
            <a:r>
              <a:rPr lang="en-US" sz="1400" dirty="0" smtClean="0"/>
              <a:t>System Dynamics</a:t>
            </a:r>
          </a:p>
          <a:p>
            <a:pPr lvl="1"/>
            <a:r>
              <a:rPr lang="en-US" sz="1400" dirty="0" smtClean="0"/>
              <a:t>Agent-Based</a:t>
            </a:r>
          </a:p>
          <a:p>
            <a:pPr lvl="1"/>
            <a:r>
              <a:rPr lang="en-US" sz="1400" dirty="0" smtClean="0"/>
              <a:t>Discrete Event</a:t>
            </a:r>
          </a:p>
          <a:p>
            <a:pPr lvl="1"/>
            <a:r>
              <a:rPr lang="en-US" sz="1400" dirty="0" smtClean="0"/>
              <a:t>Dynamic Systems</a:t>
            </a:r>
          </a:p>
          <a:p>
            <a:endParaRPr lang="en-US" sz="1800" dirty="0"/>
          </a:p>
        </p:txBody>
      </p:sp>
    </p:spTree>
    <p:extLst>
      <p:ext uri="{BB962C8B-B14F-4D97-AF65-F5344CB8AC3E}">
        <p14:creationId xmlns:p14="http://schemas.microsoft.com/office/powerpoint/2010/main" val="1942240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374340"/>
            <a:ext cx="8915400" cy="3323987"/>
          </a:xfrm>
          <a:prstGeom prst="rect">
            <a:avLst/>
          </a:prstGeom>
          <a:noFill/>
        </p:spPr>
        <p:txBody>
          <a:bodyPr wrap="square" anchor="ctr" anchorCtr="0">
            <a:spAutoFit/>
          </a:bodyPr>
          <a:lstStyle/>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2. Global Aviation Industry </a:t>
            </a:r>
          </a:p>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Dynamic Transition </a:t>
            </a:r>
          </a:p>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(GAIDT) </a:t>
            </a:r>
          </a:p>
          <a:p>
            <a:pPr algn="ctr">
              <a:defRPr/>
            </a:pPr>
            <a:endParaRPr lang="en-US" sz="4200" b="1" dirty="0" smtClean="0">
              <a:ln w="9525" cap="flat" cmpd="sng">
                <a:solidFill>
                  <a:schemeClr val="tx1"/>
                </a:solidFill>
                <a:prstDash val="solid"/>
                <a:miter lim="800000"/>
              </a:ln>
              <a:solidFill>
                <a:srgbClr val="0099FF"/>
              </a:solidFill>
              <a:latin typeface="Calibri" panose="020F0502020204030204" pitchFamily="34" charset="0"/>
            </a:endParaRPr>
          </a:p>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System Dynamics Model</a:t>
            </a:r>
            <a:endParaRPr lang="en-US" sz="2400" b="1" i="1" dirty="0">
              <a:ln w="6350" cap="flat" cmpd="sng">
                <a:solidFill>
                  <a:schemeClr val="tx1"/>
                </a:solidFill>
                <a:prstDash val="solid"/>
                <a:miter lim="800000"/>
              </a:ln>
              <a:solidFill>
                <a:srgbClr val="0099FF"/>
              </a:solidFill>
              <a:latin typeface="Calibri" panose="020F0502020204030204" pitchFamily="34" charset="0"/>
            </a:endParaRPr>
          </a:p>
        </p:txBody>
      </p:sp>
    </p:spTree>
    <p:extLst>
      <p:ext uri="{BB962C8B-B14F-4D97-AF65-F5344CB8AC3E}">
        <p14:creationId xmlns:p14="http://schemas.microsoft.com/office/powerpoint/2010/main" val="103797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 a. Description</a:t>
            </a:r>
            <a:endParaRPr lang="en-US" dirty="0"/>
          </a:p>
        </p:txBody>
      </p:sp>
      <p:sp>
        <p:nvSpPr>
          <p:cNvPr id="3" name="Text Placeholder 2"/>
          <p:cNvSpPr>
            <a:spLocks noGrp="1"/>
          </p:cNvSpPr>
          <p:nvPr>
            <p:ph type="body" sz="quarter" idx="11"/>
          </p:nvPr>
        </p:nvSpPr>
        <p:spPr/>
        <p:txBody>
          <a:bodyPr/>
          <a:lstStyle/>
          <a:p>
            <a:r>
              <a:rPr lang="en-US" dirty="0" smtClean="0"/>
              <a:t>Built upon </a:t>
            </a:r>
            <a:r>
              <a:rPr lang="en-US" dirty="0" err="1" smtClean="0"/>
              <a:t>Sgouridis</a:t>
            </a:r>
            <a:r>
              <a:rPr lang="en-US" dirty="0" smtClean="0"/>
              <a:t>’ GAID model</a:t>
            </a:r>
          </a:p>
          <a:p>
            <a:r>
              <a:rPr lang="en-US" dirty="0" smtClean="0"/>
              <a:t>Dynamic structure to remove some of SD limitations</a:t>
            </a:r>
          </a:p>
          <a:p>
            <a:r>
              <a:rPr lang="en-US" dirty="0" smtClean="0"/>
              <a:t>Modular to allow for future expansion</a:t>
            </a:r>
          </a:p>
          <a:p>
            <a:endParaRPr lang="en-US" dirty="0" smtClean="0"/>
          </a:p>
          <a:p>
            <a:endParaRPr lang="en-US" dirty="0" smtClean="0"/>
          </a:p>
          <a:p>
            <a:r>
              <a:rPr lang="en-US" dirty="0" smtClean="0"/>
              <a:t>Model </a:t>
            </a:r>
            <a:r>
              <a:rPr lang="en-US" dirty="0"/>
              <a:t>Dimensions</a:t>
            </a:r>
          </a:p>
          <a:p>
            <a:pPr lvl="1"/>
            <a:r>
              <a:rPr lang="en-US" dirty="0"/>
              <a:t>Aircraft Type </a:t>
            </a:r>
            <a:r>
              <a:rPr lang="en-US" sz="1400" dirty="0"/>
              <a:t>(Narrow Body, Wide Body)</a:t>
            </a:r>
          </a:p>
          <a:p>
            <a:pPr lvl="1"/>
            <a:r>
              <a:rPr lang="en-US" dirty="0"/>
              <a:t>Manufacturer Type </a:t>
            </a:r>
            <a:r>
              <a:rPr lang="en-US" sz="1400" dirty="0"/>
              <a:t>(Boeing, Airbus)</a:t>
            </a:r>
          </a:p>
          <a:p>
            <a:pPr lvl="1"/>
            <a:r>
              <a:rPr lang="en-US" dirty="0"/>
              <a:t>Airline Type </a:t>
            </a:r>
            <a:r>
              <a:rPr lang="en-US" dirty="0">
                <a:solidFill>
                  <a:schemeClr val="bg1">
                    <a:lumMod val="65000"/>
                  </a:schemeClr>
                </a:solidFill>
              </a:rPr>
              <a:t>(only one)</a:t>
            </a:r>
          </a:p>
          <a:p>
            <a:pPr lvl="1"/>
            <a:r>
              <a:rPr lang="en-US" dirty="0"/>
              <a:t>Passenger Type </a:t>
            </a:r>
            <a:r>
              <a:rPr lang="en-US" dirty="0">
                <a:solidFill>
                  <a:schemeClr val="bg1">
                    <a:lumMod val="65000"/>
                  </a:schemeClr>
                </a:solidFill>
              </a:rPr>
              <a:t>(only one)</a:t>
            </a:r>
          </a:p>
          <a:p>
            <a:pPr lvl="1"/>
            <a:r>
              <a:rPr lang="en-US" dirty="0"/>
              <a:t>Destination Type </a:t>
            </a:r>
            <a:r>
              <a:rPr lang="en-US" dirty="0">
                <a:solidFill>
                  <a:schemeClr val="bg1">
                    <a:lumMod val="65000"/>
                  </a:schemeClr>
                </a:solidFill>
              </a:rPr>
              <a:t>(only one)</a:t>
            </a:r>
          </a:p>
          <a:p>
            <a:endParaRPr lang="en-US" dirty="0"/>
          </a:p>
          <a:p>
            <a:endParaRPr lang="en-US" dirty="0" smtClean="0"/>
          </a:p>
        </p:txBody>
      </p:sp>
      <p:sp>
        <p:nvSpPr>
          <p:cNvPr id="4" name="Text Placeholder 3"/>
          <p:cNvSpPr>
            <a:spLocks noGrp="1"/>
          </p:cNvSpPr>
          <p:nvPr>
            <p:ph type="body" sz="quarter" idx="12"/>
          </p:nvPr>
        </p:nvSpPr>
        <p:spPr/>
        <p:txBody>
          <a:bodyPr/>
          <a:lstStyle/>
          <a:p>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932218" y="2284887"/>
            <a:ext cx="3886200" cy="3778229"/>
          </a:xfrm>
          <a:prstGeom prst="rect">
            <a:avLst/>
          </a:prstGeom>
        </p:spPr>
      </p:pic>
    </p:spTree>
    <p:extLst>
      <p:ext uri="{BB962C8B-B14F-4D97-AF65-F5344CB8AC3E}">
        <p14:creationId xmlns:p14="http://schemas.microsoft.com/office/powerpoint/2010/main" val="2018244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 b. Structure</a:t>
            </a:r>
            <a:endParaRPr lang="en-US" dirty="0"/>
          </a:p>
        </p:txBody>
      </p:sp>
      <p:sp>
        <p:nvSpPr>
          <p:cNvPr id="3" name="Text Placeholder 2"/>
          <p:cNvSpPr>
            <a:spLocks noGrp="1"/>
          </p:cNvSpPr>
          <p:nvPr>
            <p:ph type="body" sz="quarter" idx="11"/>
          </p:nvPr>
        </p:nvSpPr>
        <p:spPr/>
        <p:txBody>
          <a:bodyPr/>
          <a:lstStyle/>
          <a:p>
            <a:endParaRPr lang="en-US" dirty="0" smtClean="0"/>
          </a:p>
        </p:txBody>
      </p:sp>
      <p:sp>
        <p:nvSpPr>
          <p:cNvPr id="4" name="Text Placeholder 3"/>
          <p:cNvSpPr>
            <a:spLocks noGrp="1"/>
          </p:cNvSpPr>
          <p:nvPr>
            <p:ph type="body" sz="quarter" idx="12"/>
          </p:nvPr>
        </p:nvSpPr>
        <p:spPr/>
        <p:txBody>
          <a:bodyPr/>
          <a:lstStyle/>
          <a:p>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914400" y="798316"/>
            <a:ext cx="7421178" cy="530698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914400" y="798316"/>
            <a:ext cx="7421178" cy="5306983"/>
          </a:xfrm>
          <a:prstGeom prst="rect">
            <a:avLst/>
          </a:prstGeom>
          <a:noFill/>
          <a:ln>
            <a:noFill/>
          </a:ln>
        </p:spPr>
      </p:pic>
    </p:spTree>
    <p:extLst>
      <p:ext uri="{BB962C8B-B14F-4D97-AF65-F5344CB8AC3E}">
        <p14:creationId xmlns:p14="http://schemas.microsoft.com/office/powerpoint/2010/main" val="1072842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 b. Structure</a:t>
            </a:r>
            <a:endParaRPr lang="en-US" dirty="0"/>
          </a:p>
        </p:txBody>
      </p:sp>
      <p:sp>
        <p:nvSpPr>
          <p:cNvPr id="3" name="Text Placeholder 2"/>
          <p:cNvSpPr>
            <a:spLocks noGrp="1"/>
          </p:cNvSpPr>
          <p:nvPr>
            <p:ph type="body" sz="quarter" idx="11"/>
          </p:nvPr>
        </p:nvSpPr>
        <p:spPr/>
        <p:txBody>
          <a:bodyPr/>
          <a:lstStyle/>
          <a:p>
            <a:endParaRPr lang="en-US" dirty="0" smtClean="0"/>
          </a:p>
        </p:txBody>
      </p:sp>
      <p:sp>
        <p:nvSpPr>
          <p:cNvPr id="4" name="Text Placeholder 3"/>
          <p:cNvSpPr>
            <a:spLocks noGrp="1"/>
          </p:cNvSpPr>
          <p:nvPr>
            <p:ph type="body" sz="quarter" idx="12"/>
          </p:nvPr>
        </p:nvSpPr>
        <p:spPr/>
        <p:txBody>
          <a:bodyPr/>
          <a:lstStyle/>
          <a:p>
            <a:endParaRPr lang="en-US"/>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898140" y="801780"/>
            <a:ext cx="7347720" cy="525444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898354" y="801780"/>
            <a:ext cx="7347292" cy="525444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898342" y="801781"/>
            <a:ext cx="7347316" cy="5254438"/>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898149" y="801781"/>
            <a:ext cx="7347702" cy="5254438"/>
          </a:xfrm>
          <a:prstGeom prst="rect">
            <a:avLst/>
          </a:prstGeom>
          <a:noFill/>
          <a:ln>
            <a:noFill/>
          </a:ln>
        </p:spPr>
      </p:pic>
      <p:pic>
        <p:nvPicPr>
          <p:cNvPr id="11" name="Picture 10"/>
          <p:cNvPicPr/>
          <p:nvPr/>
        </p:nvPicPr>
        <p:blipFill>
          <a:blip r:embed="rId7">
            <a:extLst>
              <a:ext uri="{28A0092B-C50C-407E-A947-70E740481C1C}">
                <a14:useLocalDpi xmlns:a14="http://schemas.microsoft.com/office/drawing/2010/main" val="0"/>
              </a:ext>
            </a:extLst>
          </a:blip>
          <a:srcRect/>
          <a:stretch>
            <a:fillRect/>
          </a:stretch>
        </p:blipFill>
        <p:spPr bwMode="auto">
          <a:xfrm>
            <a:off x="897926" y="801779"/>
            <a:ext cx="7347720" cy="5254440"/>
          </a:xfrm>
          <a:prstGeom prst="rect">
            <a:avLst/>
          </a:prstGeom>
          <a:noFill/>
          <a:ln>
            <a:noFill/>
          </a:ln>
        </p:spPr>
      </p:pic>
    </p:spTree>
    <p:extLst>
      <p:ext uri="{BB962C8B-B14F-4D97-AF65-F5344CB8AC3E}">
        <p14:creationId xmlns:p14="http://schemas.microsoft.com/office/powerpoint/2010/main" val="1638627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932218" y="2284887"/>
            <a:ext cx="3886200" cy="3778229"/>
          </a:xfrm>
          <a:prstGeom prst="rect">
            <a:avLst/>
          </a:prstGeom>
        </p:spPr>
      </p:pic>
      <p:sp>
        <p:nvSpPr>
          <p:cNvPr id="2" name="Text Placeholder 1"/>
          <p:cNvSpPr>
            <a:spLocks noGrp="1"/>
          </p:cNvSpPr>
          <p:nvPr>
            <p:ph type="body" sz="quarter" idx="10"/>
          </p:nvPr>
        </p:nvSpPr>
        <p:spPr/>
        <p:txBody>
          <a:bodyPr/>
          <a:lstStyle/>
          <a:p>
            <a:r>
              <a:rPr lang="en-US" dirty="0" smtClean="0"/>
              <a:t>Calibration</a:t>
            </a:r>
            <a:endParaRPr lang="en-US" dirty="0"/>
          </a:p>
        </p:txBody>
      </p:sp>
      <p:sp>
        <p:nvSpPr>
          <p:cNvPr id="3" name="Text Placeholder 2"/>
          <p:cNvSpPr>
            <a:spLocks noGrp="1"/>
          </p:cNvSpPr>
          <p:nvPr>
            <p:ph type="body" sz="quarter" idx="11"/>
          </p:nvPr>
        </p:nvSpPr>
        <p:spPr>
          <a:xfrm>
            <a:off x="646487" y="801780"/>
            <a:ext cx="3544514" cy="5138212"/>
          </a:xfrm>
        </p:spPr>
        <p:txBody>
          <a:bodyPr/>
          <a:lstStyle/>
          <a:p>
            <a:r>
              <a:rPr lang="en-US" dirty="0" smtClean="0"/>
              <a:t>Calibrated against:</a:t>
            </a:r>
          </a:p>
          <a:p>
            <a:pPr lvl="1"/>
            <a:r>
              <a:rPr lang="en-US" dirty="0"/>
              <a:t>Passenger </a:t>
            </a:r>
            <a:r>
              <a:rPr lang="en-US" dirty="0" smtClean="0"/>
              <a:t>Demand</a:t>
            </a:r>
            <a:endParaRPr lang="en-US" dirty="0"/>
          </a:p>
          <a:p>
            <a:pPr lvl="1"/>
            <a:r>
              <a:rPr lang="en-US" dirty="0"/>
              <a:t>Airline </a:t>
            </a:r>
            <a:r>
              <a:rPr lang="en-US" dirty="0" smtClean="0"/>
              <a:t>Profit</a:t>
            </a:r>
            <a:endParaRPr lang="en-US" dirty="0"/>
          </a:p>
          <a:p>
            <a:pPr lvl="1"/>
            <a:r>
              <a:rPr lang="en-US" dirty="0"/>
              <a:t>Airline Profit </a:t>
            </a:r>
            <a:r>
              <a:rPr lang="en-US" dirty="0" smtClean="0"/>
              <a:t>Margin</a:t>
            </a:r>
            <a:endParaRPr lang="en-US" dirty="0"/>
          </a:p>
          <a:p>
            <a:pPr lvl="1"/>
            <a:r>
              <a:rPr lang="en-US" dirty="0" smtClean="0"/>
              <a:t>Fare</a:t>
            </a:r>
            <a:endParaRPr lang="en-US" dirty="0"/>
          </a:p>
          <a:p>
            <a:pPr lvl="1"/>
            <a:r>
              <a:rPr lang="en-US" dirty="0"/>
              <a:t>Load </a:t>
            </a:r>
            <a:r>
              <a:rPr lang="en-US" dirty="0" smtClean="0"/>
              <a:t>Factor</a:t>
            </a:r>
            <a:endParaRPr lang="en-US" dirty="0"/>
          </a:p>
          <a:p>
            <a:pPr lvl="1"/>
            <a:r>
              <a:rPr lang="en-US" dirty="0"/>
              <a:t>Capacity Order  </a:t>
            </a:r>
            <a:r>
              <a:rPr lang="en-US" dirty="0" smtClean="0"/>
              <a:t>Rate</a:t>
            </a:r>
            <a:endParaRPr lang="en-US" dirty="0"/>
          </a:p>
          <a:p>
            <a:pPr lvl="1"/>
            <a:r>
              <a:rPr lang="en-US" dirty="0"/>
              <a:t>Capacity Order </a:t>
            </a:r>
            <a:r>
              <a:rPr lang="en-US" dirty="0" smtClean="0"/>
              <a:t>Backlog</a:t>
            </a:r>
            <a:endParaRPr lang="en-US" dirty="0"/>
          </a:p>
          <a:p>
            <a:pPr lvl="1"/>
            <a:r>
              <a:rPr lang="en-US" dirty="0"/>
              <a:t>CO2 Emission </a:t>
            </a:r>
            <a:r>
              <a:rPr lang="en-US" dirty="0" smtClean="0"/>
              <a:t>Rate</a:t>
            </a:r>
          </a:p>
        </p:txBody>
      </p:sp>
      <p:sp>
        <p:nvSpPr>
          <p:cNvPr id="4" name="Text Placeholder 3"/>
          <p:cNvSpPr>
            <a:spLocks noGrp="1"/>
          </p:cNvSpPr>
          <p:nvPr>
            <p:ph type="body" sz="quarter" idx="12"/>
          </p:nvPr>
        </p:nvSpPr>
        <p:spPr/>
        <p:txBody>
          <a:bodyPr/>
          <a:lstStyle/>
          <a:p>
            <a:endParaRPr lang="en-US"/>
          </a:p>
        </p:txBody>
      </p:sp>
      <p:sp>
        <p:nvSpPr>
          <p:cNvPr id="7" name="Text Placeholder 2"/>
          <p:cNvSpPr txBox="1">
            <a:spLocks/>
          </p:cNvSpPr>
          <p:nvPr/>
        </p:nvSpPr>
        <p:spPr>
          <a:xfrm>
            <a:off x="4761286" y="801780"/>
            <a:ext cx="3544514" cy="5138212"/>
          </a:xfrm>
          <a:prstGeom prst="rect">
            <a:avLst/>
          </a:prstGeom>
        </p:spPr>
        <p:txBody>
          <a:bodyPr/>
          <a:lstStyle>
            <a:lvl1pPr marL="257175" indent="-257175" algn="l" defTabSz="685800" rtl="0" eaLnBrk="1" latinLnBrk="0" hangingPunct="1">
              <a:spcBef>
                <a:spcPct val="20000"/>
              </a:spcBef>
              <a:buFont typeface="Arial" pitchFamily="34" charset="0"/>
              <a:buChar char="•"/>
              <a:defRPr sz="2400" kern="1200">
                <a:solidFill>
                  <a:srgbClr val="0099FF"/>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rgbClr val="0099FF"/>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rgbClr val="0099FF"/>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US" dirty="0" smtClean="0"/>
          </a:p>
          <a:p>
            <a:r>
              <a:rPr lang="en-US" dirty="0" smtClean="0"/>
              <a:t>Autocalibration</a:t>
            </a:r>
            <a:endParaRPr lang="en-US" dirty="0"/>
          </a:p>
          <a:p>
            <a:endParaRPr lang="en-US" dirty="0"/>
          </a:p>
          <a:p>
            <a:pPr lvl="2"/>
            <a:endParaRPr lang="en-US" dirty="0" smtClean="0"/>
          </a:p>
          <a:p>
            <a:endParaRPr lang="en-US" dirty="0" smtClean="0"/>
          </a:p>
        </p:txBody>
      </p:sp>
      <p:pic>
        <p:nvPicPr>
          <p:cNvPr id="8" name="Picture 7"/>
          <p:cNvPicPr>
            <a:picLocks noChangeAspect="1"/>
          </p:cNvPicPr>
          <p:nvPr/>
        </p:nvPicPr>
        <p:blipFill>
          <a:blip r:embed="rId4"/>
          <a:stretch>
            <a:fillRect/>
          </a:stretch>
        </p:blipFill>
        <p:spPr>
          <a:xfrm>
            <a:off x="742344" y="4417911"/>
            <a:ext cx="3733800" cy="1645205"/>
          </a:xfrm>
          <a:prstGeom prst="rect">
            <a:avLst/>
          </a:prstGeom>
        </p:spPr>
      </p:pic>
    </p:spTree>
    <p:extLst>
      <p:ext uri="{BB962C8B-B14F-4D97-AF65-F5344CB8AC3E}">
        <p14:creationId xmlns:p14="http://schemas.microsoft.com/office/powerpoint/2010/main" val="3723692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 c. Calibration</a:t>
            </a:r>
            <a:endParaRPr lang="en-US" dirty="0"/>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a:xfrm>
            <a:off x="51653" y="935182"/>
            <a:ext cx="4227933" cy="1691173"/>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 name="Rectangle 6"/>
          <p:cNvSpPr/>
          <p:nvPr/>
        </p:nvSpPr>
        <p:spPr>
          <a:xfrm>
            <a:off x="4333706" y="947283"/>
            <a:ext cx="4227933" cy="1691173"/>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Rectangle 8"/>
          <p:cNvSpPr/>
          <p:nvPr/>
        </p:nvSpPr>
        <p:spPr>
          <a:xfrm>
            <a:off x="4401267" y="4176227"/>
            <a:ext cx="4227933" cy="1691173"/>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1" name="Rectangle 10"/>
          <p:cNvSpPr/>
          <p:nvPr/>
        </p:nvSpPr>
        <p:spPr>
          <a:xfrm>
            <a:off x="38211" y="2644426"/>
            <a:ext cx="4227933" cy="1691173"/>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 name="Rectangle 12"/>
          <p:cNvSpPr/>
          <p:nvPr/>
        </p:nvSpPr>
        <p:spPr>
          <a:xfrm>
            <a:off x="38211" y="4176227"/>
            <a:ext cx="4227933" cy="1691173"/>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5" name="Rectangle 14"/>
          <p:cNvSpPr/>
          <p:nvPr/>
        </p:nvSpPr>
        <p:spPr>
          <a:xfrm>
            <a:off x="4360590" y="2638457"/>
            <a:ext cx="4227933" cy="1691173"/>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 name="TextBox 15"/>
          <p:cNvSpPr txBox="1"/>
          <p:nvPr/>
        </p:nvSpPr>
        <p:spPr>
          <a:xfrm>
            <a:off x="5105400" y="4349493"/>
            <a:ext cx="2133600" cy="338554"/>
          </a:xfrm>
          <a:prstGeom prst="rect">
            <a:avLst/>
          </a:prstGeom>
          <a:noFill/>
        </p:spPr>
        <p:txBody>
          <a:bodyPr wrap="square" rtlCol="0">
            <a:spAutoFit/>
          </a:bodyPr>
          <a:lstStyle/>
          <a:p>
            <a:r>
              <a:rPr lang="en-US" sz="1600" b="1" dirty="0" smtClean="0"/>
              <a:t>Emissions [tCO2]</a:t>
            </a:r>
            <a:endParaRPr lang="en-US" sz="1600" b="1" dirty="0"/>
          </a:p>
        </p:txBody>
      </p:sp>
      <p:sp>
        <p:nvSpPr>
          <p:cNvPr id="18" name="TextBox 17"/>
          <p:cNvSpPr txBox="1"/>
          <p:nvPr/>
        </p:nvSpPr>
        <p:spPr>
          <a:xfrm>
            <a:off x="5029200" y="3628816"/>
            <a:ext cx="2286000" cy="338554"/>
          </a:xfrm>
          <a:prstGeom prst="rect">
            <a:avLst/>
          </a:prstGeom>
          <a:noFill/>
        </p:spPr>
        <p:txBody>
          <a:bodyPr wrap="square" rtlCol="0">
            <a:spAutoFit/>
          </a:bodyPr>
          <a:lstStyle/>
          <a:p>
            <a:r>
              <a:rPr lang="en-US" sz="1600" b="1" dirty="0" smtClean="0"/>
              <a:t>Capacity Load Factor [%]</a:t>
            </a:r>
            <a:endParaRPr lang="en-US" sz="1600" b="1" dirty="0"/>
          </a:p>
        </p:txBody>
      </p:sp>
      <p:sp>
        <p:nvSpPr>
          <p:cNvPr id="19" name="TextBox 18"/>
          <p:cNvSpPr txBox="1"/>
          <p:nvPr/>
        </p:nvSpPr>
        <p:spPr>
          <a:xfrm>
            <a:off x="761999" y="4349493"/>
            <a:ext cx="3068255" cy="338554"/>
          </a:xfrm>
          <a:prstGeom prst="rect">
            <a:avLst/>
          </a:prstGeom>
          <a:noFill/>
        </p:spPr>
        <p:txBody>
          <a:bodyPr wrap="square" rtlCol="0">
            <a:spAutoFit/>
          </a:bodyPr>
          <a:lstStyle/>
          <a:p>
            <a:r>
              <a:rPr lang="en-US" sz="1600" b="1" dirty="0" smtClean="0"/>
              <a:t>Total Capacity Order Rate [ASM]</a:t>
            </a:r>
            <a:endParaRPr lang="en-US" sz="1600" b="1" dirty="0"/>
          </a:p>
        </p:txBody>
      </p:sp>
      <p:sp>
        <p:nvSpPr>
          <p:cNvPr id="20" name="TextBox 19"/>
          <p:cNvSpPr txBox="1"/>
          <p:nvPr/>
        </p:nvSpPr>
        <p:spPr>
          <a:xfrm>
            <a:off x="761999" y="3586854"/>
            <a:ext cx="3068255" cy="338554"/>
          </a:xfrm>
          <a:prstGeom prst="rect">
            <a:avLst/>
          </a:prstGeom>
          <a:noFill/>
        </p:spPr>
        <p:txBody>
          <a:bodyPr wrap="square" rtlCol="0">
            <a:spAutoFit/>
          </a:bodyPr>
          <a:lstStyle/>
          <a:p>
            <a:r>
              <a:rPr lang="en-US" sz="1600" b="1" dirty="0" smtClean="0"/>
              <a:t>Fare [$ / ASM]</a:t>
            </a:r>
            <a:endParaRPr lang="en-US" sz="1600" b="1" dirty="0"/>
          </a:p>
        </p:txBody>
      </p:sp>
      <p:sp>
        <p:nvSpPr>
          <p:cNvPr id="21" name="TextBox 20"/>
          <p:cNvSpPr txBox="1"/>
          <p:nvPr/>
        </p:nvSpPr>
        <p:spPr>
          <a:xfrm>
            <a:off x="761999" y="1143000"/>
            <a:ext cx="3068255" cy="338554"/>
          </a:xfrm>
          <a:prstGeom prst="rect">
            <a:avLst/>
          </a:prstGeom>
          <a:noFill/>
        </p:spPr>
        <p:txBody>
          <a:bodyPr wrap="square" rtlCol="0">
            <a:spAutoFit/>
          </a:bodyPr>
          <a:lstStyle/>
          <a:p>
            <a:r>
              <a:rPr lang="en-US" sz="1600" b="1" dirty="0" smtClean="0"/>
              <a:t>Demand [RPM]</a:t>
            </a:r>
            <a:endParaRPr lang="en-US" sz="1600" b="1" dirty="0"/>
          </a:p>
        </p:txBody>
      </p:sp>
      <p:sp>
        <p:nvSpPr>
          <p:cNvPr id="22" name="TextBox 21"/>
          <p:cNvSpPr txBox="1"/>
          <p:nvPr/>
        </p:nvSpPr>
        <p:spPr>
          <a:xfrm>
            <a:off x="4981105" y="1950909"/>
            <a:ext cx="3068255" cy="338554"/>
          </a:xfrm>
          <a:prstGeom prst="rect">
            <a:avLst/>
          </a:prstGeom>
          <a:noFill/>
        </p:spPr>
        <p:txBody>
          <a:bodyPr wrap="square" rtlCol="0">
            <a:spAutoFit/>
          </a:bodyPr>
          <a:lstStyle/>
          <a:p>
            <a:r>
              <a:rPr lang="en-US" sz="1600" b="1" dirty="0" smtClean="0"/>
              <a:t>Airline Profit Margin [%]</a:t>
            </a:r>
            <a:endParaRPr lang="en-US" sz="1600" b="1" dirty="0"/>
          </a:p>
        </p:txBody>
      </p:sp>
      <p:grpSp>
        <p:nvGrpSpPr>
          <p:cNvPr id="28" name="Group 27"/>
          <p:cNvGrpSpPr/>
          <p:nvPr/>
        </p:nvGrpSpPr>
        <p:grpSpPr>
          <a:xfrm>
            <a:off x="2286601" y="1270582"/>
            <a:ext cx="1768177" cy="752407"/>
            <a:chOff x="2286601" y="1270582"/>
            <a:chExt cx="1768177" cy="752407"/>
          </a:xfrm>
        </p:grpSpPr>
        <p:sp>
          <p:nvSpPr>
            <p:cNvPr id="23" name="TextBox 22"/>
            <p:cNvSpPr txBox="1"/>
            <p:nvPr/>
          </p:nvSpPr>
          <p:spPr>
            <a:xfrm>
              <a:off x="3140377" y="1684435"/>
              <a:ext cx="914401" cy="338554"/>
            </a:xfrm>
            <a:prstGeom prst="rect">
              <a:avLst/>
            </a:prstGeom>
            <a:noFill/>
          </p:spPr>
          <p:txBody>
            <a:bodyPr wrap="square" rtlCol="0">
              <a:spAutoFit/>
            </a:bodyPr>
            <a:lstStyle/>
            <a:p>
              <a:pPr algn="r"/>
              <a:r>
                <a:rPr lang="en-US" sz="1600" b="1" dirty="0" smtClean="0">
                  <a:solidFill>
                    <a:srgbClr val="0099FF"/>
                  </a:solidFill>
                </a:rPr>
                <a:t>Output</a:t>
              </a:r>
              <a:endParaRPr lang="en-US" sz="1600" b="1" dirty="0">
                <a:solidFill>
                  <a:srgbClr val="0099FF"/>
                </a:solidFill>
              </a:endParaRPr>
            </a:p>
          </p:txBody>
        </p:sp>
        <p:sp>
          <p:nvSpPr>
            <p:cNvPr id="24" name="TextBox 23"/>
            <p:cNvSpPr txBox="1"/>
            <p:nvPr/>
          </p:nvSpPr>
          <p:spPr>
            <a:xfrm>
              <a:off x="2286601" y="1270582"/>
              <a:ext cx="914401" cy="338554"/>
            </a:xfrm>
            <a:prstGeom prst="rect">
              <a:avLst/>
            </a:prstGeom>
            <a:noFill/>
          </p:spPr>
          <p:txBody>
            <a:bodyPr wrap="square" rtlCol="0">
              <a:spAutoFit/>
            </a:bodyPr>
            <a:lstStyle/>
            <a:p>
              <a:pPr algn="r"/>
              <a:r>
                <a:rPr lang="en-US" sz="1600" b="1" dirty="0" smtClean="0">
                  <a:solidFill>
                    <a:srgbClr val="C00000"/>
                  </a:solidFill>
                </a:rPr>
                <a:t>Actual</a:t>
              </a:r>
            </a:p>
          </p:txBody>
        </p:sp>
        <p:cxnSp>
          <p:nvCxnSpPr>
            <p:cNvPr id="25" name="Straight Arrow Connector 24"/>
            <p:cNvCxnSpPr/>
            <p:nvPr/>
          </p:nvCxnSpPr>
          <p:spPr>
            <a:xfrm>
              <a:off x="3201002" y="1411284"/>
              <a:ext cx="227998" cy="416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895600" y="1752600"/>
              <a:ext cx="372964" cy="152400"/>
            </a:xfrm>
            <a:prstGeom prst="straightConnector1">
              <a:avLst/>
            </a:prstGeom>
            <a:ln>
              <a:solidFill>
                <a:srgbClr val="0099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342459" y="1118247"/>
            <a:ext cx="1903180" cy="419970"/>
            <a:chOff x="1297822" y="1270582"/>
            <a:chExt cx="1903180" cy="419970"/>
          </a:xfrm>
        </p:grpSpPr>
        <p:sp>
          <p:nvSpPr>
            <p:cNvPr id="30" name="TextBox 29"/>
            <p:cNvSpPr txBox="1"/>
            <p:nvPr/>
          </p:nvSpPr>
          <p:spPr>
            <a:xfrm>
              <a:off x="1297822" y="1295335"/>
              <a:ext cx="914401" cy="338554"/>
            </a:xfrm>
            <a:prstGeom prst="rect">
              <a:avLst/>
            </a:prstGeom>
            <a:noFill/>
          </p:spPr>
          <p:txBody>
            <a:bodyPr wrap="square" rtlCol="0">
              <a:spAutoFit/>
            </a:bodyPr>
            <a:lstStyle/>
            <a:p>
              <a:pPr algn="r"/>
              <a:r>
                <a:rPr lang="en-US" sz="1600" b="1" dirty="0" smtClean="0">
                  <a:solidFill>
                    <a:srgbClr val="0099FF"/>
                  </a:solidFill>
                </a:rPr>
                <a:t>Output</a:t>
              </a:r>
              <a:endParaRPr lang="en-US" sz="1600" b="1" dirty="0">
                <a:solidFill>
                  <a:srgbClr val="0099FF"/>
                </a:solidFill>
              </a:endParaRPr>
            </a:p>
          </p:txBody>
        </p:sp>
        <p:sp>
          <p:nvSpPr>
            <p:cNvPr id="31" name="TextBox 30"/>
            <p:cNvSpPr txBox="1"/>
            <p:nvPr/>
          </p:nvSpPr>
          <p:spPr>
            <a:xfrm>
              <a:off x="2286601" y="1270582"/>
              <a:ext cx="914401" cy="338554"/>
            </a:xfrm>
            <a:prstGeom prst="rect">
              <a:avLst/>
            </a:prstGeom>
            <a:noFill/>
          </p:spPr>
          <p:txBody>
            <a:bodyPr wrap="square" rtlCol="0">
              <a:spAutoFit/>
            </a:bodyPr>
            <a:lstStyle/>
            <a:p>
              <a:pPr algn="r"/>
              <a:r>
                <a:rPr lang="en-US" sz="1600" b="1" dirty="0" smtClean="0">
                  <a:solidFill>
                    <a:srgbClr val="C00000"/>
                  </a:solidFill>
                </a:rPr>
                <a:t>Actual</a:t>
              </a:r>
            </a:p>
          </p:txBody>
        </p:sp>
        <p:cxnSp>
          <p:nvCxnSpPr>
            <p:cNvPr id="32" name="Straight Arrow Connector 31"/>
            <p:cNvCxnSpPr/>
            <p:nvPr/>
          </p:nvCxnSpPr>
          <p:spPr>
            <a:xfrm flipH="1">
              <a:off x="2362784" y="1464613"/>
              <a:ext cx="110053" cy="1692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484065" y="1592194"/>
              <a:ext cx="150554" cy="98358"/>
            </a:xfrm>
            <a:prstGeom prst="straightConnector1">
              <a:avLst/>
            </a:prstGeom>
            <a:ln>
              <a:solidFill>
                <a:srgbClr val="0099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354163" y="2876409"/>
            <a:ext cx="1565453" cy="1016935"/>
            <a:chOff x="1635549" y="1270582"/>
            <a:chExt cx="1565453" cy="1016935"/>
          </a:xfrm>
        </p:grpSpPr>
        <p:sp>
          <p:nvSpPr>
            <p:cNvPr id="40" name="TextBox 39"/>
            <p:cNvSpPr txBox="1"/>
            <p:nvPr/>
          </p:nvSpPr>
          <p:spPr>
            <a:xfrm>
              <a:off x="1635549" y="1948963"/>
              <a:ext cx="914401" cy="338554"/>
            </a:xfrm>
            <a:prstGeom prst="rect">
              <a:avLst/>
            </a:prstGeom>
            <a:noFill/>
          </p:spPr>
          <p:txBody>
            <a:bodyPr wrap="square" rtlCol="0">
              <a:spAutoFit/>
            </a:bodyPr>
            <a:lstStyle/>
            <a:p>
              <a:pPr algn="r"/>
              <a:r>
                <a:rPr lang="en-US" sz="1600" b="1" dirty="0" smtClean="0">
                  <a:solidFill>
                    <a:srgbClr val="0099FF"/>
                  </a:solidFill>
                </a:rPr>
                <a:t>Output</a:t>
              </a:r>
              <a:endParaRPr lang="en-US" sz="1600" b="1" dirty="0">
                <a:solidFill>
                  <a:srgbClr val="0099FF"/>
                </a:solidFill>
              </a:endParaRPr>
            </a:p>
          </p:txBody>
        </p:sp>
        <p:sp>
          <p:nvSpPr>
            <p:cNvPr id="41" name="TextBox 40"/>
            <p:cNvSpPr txBox="1"/>
            <p:nvPr/>
          </p:nvSpPr>
          <p:spPr>
            <a:xfrm>
              <a:off x="2286601" y="1270582"/>
              <a:ext cx="914401" cy="338554"/>
            </a:xfrm>
            <a:prstGeom prst="rect">
              <a:avLst/>
            </a:prstGeom>
            <a:noFill/>
          </p:spPr>
          <p:txBody>
            <a:bodyPr wrap="square" rtlCol="0">
              <a:spAutoFit/>
            </a:bodyPr>
            <a:lstStyle/>
            <a:p>
              <a:pPr algn="r"/>
              <a:r>
                <a:rPr lang="en-US" sz="1600" b="1" dirty="0" smtClean="0">
                  <a:solidFill>
                    <a:srgbClr val="C00000"/>
                  </a:solidFill>
                </a:rPr>
                <a:t>Actual</a:t>
              </a:r>
            </a:p>
          </p:txBody>
        </p:sp>
        <p:cxnSp>
          <p:nvCxnSpPr>
            <p:cNvPr id="42" name="Straight Arrow Connector 41"/>
            <p:cNvCxnSpPr>
              <a:stCxn id="41" idx="2"/>
            </p:cNvCxnSpPr>
            <p:nvPr/>
          </p:nvCxnSpPr>
          <p:spPr>
            <a:xfrm flipH="1">
              <a:off x="2549950" y="1609136"/>
              <a:ext cx="193852" cy="2319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0"/>
            </p:cNvCxnSpPr>
            <p:nvPr/>
          </p:nvCxnSpPr>
          <p:spPr>
            <a:xfrm flipH="1" flipV="1">
              <a:off x="1719786" y="1534004"/>
              <a:ext cx="372964" cy="414959"/>
            </a:xfrm>
            <a:prstGeom prst="straightConnector1">
              <a:avLst/>
            </a:prstGeom>
            <a:ln>
              <a:solidFill>
                <a:srgbClr val="0099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5029200" y="2832570"/>
            <a:ext cx="2759238" cy="376469"/>
            <a:chOff x="810132" y="1232667"/>
            <a:chExt cx="2759238" cy="376469"/>
          </a:xfrm>
        </p:grpSpPr>
        <p:sp>
          <p:nvSpPr>
            <p:cNvPr id="49" name="TextBox 48"/>
            <p:cNvSpPr txBox="1"/>
            <p:nvPr/>
          </p:nvSpPr>
          <p:spPr>
            <a:xfrm>
              <a:off x="810132" y="1232667"/>
              <a:ext cx="914401" cy="338554"/>
            </a:xfrm>
            <a:prstGeom prst="rect">
              <a:avLst/>
            </a:prstGeom>
            <a:noFill/>
          </p:spPr>
          <p:txBody>
            <a:bodyPr wrap="square" rtlCol="0">
              <a:spAutoFit/>
            </a:bodyPr>
            <a:lstStyle/>
            <a:p>
              <a:pPr algn="r"/>
              <a:r>
                <a:rPr lang="en-US" sz="1600" b="1" dirty="0" smtClean="0">
                  <a:solidFill>
                    <a:srgbClr val="0099FF"/>
                  </a:solidFill>
                </a:rPr>
                <a:t>Output</a:t>
              </a:r>
              <a:endParaRPr lang="en-US" sz="1600" b="1" dirty="0">
                <a:solidFill>
                  <a:srgbClr val="0099FF"/>
                </a:solidFill>
              </a:endParaRPr>
            </a:p>
          </p:txBody>
        </p:sp>
        <p:sp>
          <p:nvSpPr>
            <p:cNvPr id="50" name="TextBox 49"/>
            <p:cNvSpPr txBox="1"/>
            <p:nvPr/>
          </p:nvSpPr>
          <p:spPr>
            <a:xfrm>
              <a:off x="2286601" y="1270582"/>
              <a:ext cx="914401" cy="338554"/>
            </a:xfrm>
            <a:prstGeom prst="rect">
              <a:avLst/>
            </a:prstGeom>
            <a:noFill/>
          </p:spPr>
          <p:txBody>
            <a:bodyPr wrap="square" rtlCol="0">
              <a:spAutoFit/>
            </a:bodyPr>
            <a:lstStyle/>
            <a:p>
              <a:pPr algn="r"/>
              <a:r>
                <a:rPr lang="en-US" sz="1600" b="1" dirty="0" smtClean="0">
                  <a:solidFill>
                    <a:srgbClr val="C00000"/>
                  </a:solidFill>
                </a:rPr>
                <a:t>Actual</a:t>
              </a:r>
            </a:p>
          </p:txBody>
        </p:sp>
        <p:cxnSp>
          <p:nvCxnSpPr>
            <p:cNvPr id="51" name="Straight Arrow Connector 50"/>
            <p:cNvCxnSpPr>
              <a:stCxn id="50" idx="3"/>
            </p:cNvCxnSpPr>
            <p:nvPr/>
          </p:nvCxnSpPr>
          <p:spPr>
            <a:xfrm>
              <a:off x="3201002" y="1439859"/>
              <a:ext cx="368368" cy="928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495932" y="1507908"/>
              <a:ext cx="343058" cy="62329"/>
            </a:xfrm>
            <a:prstGeom prst="straightConnector1">
              <a:avLst/>
            </a:prstGeom>
            <a:ln>
              <a:solidFill>
                <a:srgbClr val="0099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603979" y="4596269"/>
            <a:ext cx="1768177" cy="752407"/>
            <a:chOff x="2286601" y="1270582"/>
            <a:chExt cx="1768177" cy="752407"/>
          </a:xfrm>
        </p:grpSpPr>
        <p:sp>
          <p:nvSpPr>
            <p:cNvPr id="58" name="TextBox 57"/>
            <p:cNvSpPr txBox="1"/>
            <p:nvPr/>
          </p:nvSpPr>
          <p:spPr>
            <a:xfrm>
              <a:off x="3140377" y="1684435"/>
              <a:ext cx="914401" cy="338554"/>
            </a:xfrm>
            <a:prstGeom prst="rect">
              <a:avLst/>
            </a:prstGeom>
            <a:noFill/>
          </p:spPr>
          <p:txBody>
            <a:bodyPr wrap="square" rtlCol="0">
              <a:spAutoFit/>
            </a:bodyPr>
            <a:lstStyle/>
            <a:p>
              <a:pPr algn="r"/>
              <a:r>
                <a:rPr lang="en-US" sz="1600" b="1" dirty="0" smtClean="0">
                  <a:solidFill>
                    <a:srgbClr val="0099FF"/>
                  </a:solidFill>
                </a:rPr>
                <a:t>Output</a:t>
              </a:r>
              <a:endParaRPr lang="en-US" sz="1600" b="1" dirty="0">
                <a:solidFill>
                  <a:srgbClr val="0099FF"/>
                </a:solidFill>
              </a:endParaRPr>
            </a:p>
          </p:txBody>
        </p:sp>
        <p:sp>
          <p:nvSpPr>
            <p:cNvPr id="59" name="TextBox 58"/>
            <p:cNvSpPr txBox="1"/>
            <p:nvPr/>
          </p:nvSpPr>
          <p:spPr>
            <a:xfrm>
              <a:off x="2286601" y="1270582"/>
              <a:ext cx="914401" cy="338554"/>
            </a:xfrm>
            <a:prstGeom prst="rect">
              <a:avLst/>
            </a:prstGeom>
            <a:noFill/>
          </p:spPr>
          <p:txBody>
            <a:bodyPr wrap="square" rtlCol="0">
              <a:spAutoFit/>
            </a:bodyPr>
            <a:lstStyle/>
            <a:p>
              <a:pPr algn="r"/>
              <a:r>
                <a:rPr lang="en-US" sz="1600" b="1" dirty="0" smtClean="0">
                  <a:solidFill>
                    <a:srgbClr val="C00000"/>
                  </a:solidFill>
                </a:rPr>
                <a:t>Actual</a:t>
              </a:r>
            </a:p>
          </p:txBody>
        </p:sp>
        <p:cxnSp>
          <p:nvCxnSpPr>
            <p:cNvPr id="60" name="Straight Arrow Connector 59"/>
            <p:cNvCxnSpPr/>
            <p:nvPr/>
          </p:nvCxnSpPr>
          <p:spPr>
            <a:xfrm>
              <a:off x="3201002" y="1411284"/>
              <a:ext cx="227998" cy="416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895600" y="1752600"/>
              <a:ext cx="372964" cy="152400"/>
            </a:xfrm>
            <a:prstGeom prst="straightConnector1">
              <a:avLst/>
            </a:prstGeom>
            <a:ln>
              <a:solidFill>
                <a:srgbClr val="0099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687621" y="4585141"/>
            <a:ext cx="2420113" cy="389529"/>
            <a:chOff x="912183" y="1270582"/>
            <a:chExt cx="2420113" cy="389529"/>
          </a:xfrm>
        </p:grpSpPr>
        <p:sp>
          <p:nvSpPr>
            <p:cNvPr id="63" name="TextBox 62"/>
            <p:cNvSpPr txBox="1"/>
            <p:nvPr/>
          </p:nvSpPr>
          <p:spPr>
            <a:xfrm>
              <a:off x="912183" y="1321557"/>
              <a:ext cx="914401" cy="338554"/>
            </a:xfrm>
            <a:prstGeom prst="rect">
              <a:avLst/>
            </a:prstGeom>
            <a:noFill/>
          </p:spPr>
          <p:txBody>
            <a:bodyPr wrap="square" rtlCol="0">
              <a:spAutoFit/>
            </a:bodyPr>
            <a:lstStyle/>
            <a:p>
              <a:pPr algn="r"/>
              <a:r>
                <a:rPr lang="en-US" sz="1600" b="1" dirty="0" smtClean="0">
                  <a:solidFill>
                    <a:srgbClr val="0099FF"/>
                  </a:solidFill>
                </a:rPr>
                <a:t>Output</a:t>
              </a:r>
              <a:endParaRPr lang="en-US" sz="1600" b="1" dirty="0">
                <a:solidFill>
                  <a:srgbClr val="0099FF"/>
                </a:solidFill>
              </a:endParaRPr>
            </a:p>
          </p:txBody>
        </p:sp>
        <p:sp>
          <p:nvSpPr>
            <p:cNvPr id="64" name="TextBox 63"/>
            <p:cNvSpPr txBox="1"/>
            <p:nvPr/>
          </p:nvSpPr>
          <p:spPr>
            <a:xfrm>
              <a:off x="2286601" y="1270582"/>
              <a:ext cx="914401" cy="338554"/>
            </a:xfrm>
            <a:prstGeom prst="rect">
              <a:avLst/>
            </a:prstGeom>
            <a:noFill/>
          </p:spPr>
          <p:txBody>
            <a:bodyPr wrap="square" rtlCol="0">
              <a:spAutoFit/>
            </a:bodyPr>
            <a:lstStyle/>
            <a:p>
              <a:pPr algn="r"/>
              <a:r>
                <a:rPr lang="en-US" sz="1600" b="1" dirty="0" smtClean="0">
                  <a:solidFill>
                    <a:srgbClr val="C00000"/>
                  </a:solidFill>
                </a:rPr>
                <a:t>Actual</a:t>
              </a:r>
            </a:p>
          </p:txBody>
        </p:sp>
        <p:cxnSp>
          <p:nvCxnSpPr>
            <p:cNvPr id="65" name="Straight Arrow Connector 64"/>
            <p:cNvCxnSpPr/>
            <p:nvPr/>
          </p:nvCxnSpPr>
          <p:spPr>
            <a:xfrm>
              <a:off x="3044646" y="1422412"/>
              <a:ext cx="287650" cy="1867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748562" y="1536572"/>
              <a:ext cx="118699" cy="119485"/>
            </a:xfrm>
            <a:prstGeom prst="straightConnector1">
              <a:avLst/>
            </a:prstGeom>
            <a:ln>
              <a:solidFill>
                <a:srgbClr val="0099FF"/>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1642699" y="2457450"/>
            <a:ext cx="56710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880571" y="2486057"/>
            <a:ext cx="56710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966708" y="4170472"/>
            <a:ext cx="56710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583349" y="5735854"/>
            <a:ext cx="56710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967371" y="5722303"/>
            <a:ext cx="56710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814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343836"/>
            <a:ext cx="8915400" cy="1384995"/>
          </a:xfrm>
          <a:prstGeom prst="rect">
            <a:avLst/>
          </a:prstGeom>
          <a:noFill/>
        </p:spPr>
        <p:txBody>
          <a:bodyPr wrap="square" anchor="ctr" anchorCtr="0">
            <a:spAutoFit/>
          </a:bodyPr>
          <a:lstStyle/>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3. Global Aviation</a:t>
            </a:r>
          </a:p>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Dynamic Transitions </a:t>
            </a:r>
          </a:p>
        </p:txBody>
      </p:sp>
    </p:spTree>
    <p:extLst>
      <p:ext uri="{BB962C8B-B14F-4D97-AF65-F5344CB8AC3E}">
        <p14:creationId xmlns:p14="http://schemas.microsoft.com/office/powerpoint/2010/main" val="419737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a. Experiment Design</a:t>
            </a:r>
            <a:endParaRPr lang="en-US" dirty="0"/>
          </a:p>
        </p:txBody>
      </p:sp>
      <p:sp>
        <p:nvSpPr>
          <p:cNvPr id="3" name="Text Placeholder 2"/>
          <p:cNvSpPr>
            <a:spLocks noGrp="1"/>
          </p:cNvSpPr>
          <p:nvPr>
            <p:ph type="body" sz="quarter" idx="11"/>
          </p:nvPr>
        </p:nvSpPr>
        <p:spPr/>
        <p:txBody>
          <a:bodyPr/>
          <a:lstStyle/>
          <a:p>
            <a:r>
              <a:rPr lang="en-US" dirty="0" smtClean="0"/>
              <a:t>Manufacturer strategy options</a:t>
            </a:r>
          </a:p>
          <a:p>
            <a:endParaRPr lang="en-US" dirty="0"/>
          </a:p>
          <a:p>
            <a:endParaRPr lang="en-US" dirty="0" smtClean="0"/>
          </a:p>
          <a:p>
            <a:endParaRPr lang="en-US" dirty="0"/>
          </a:p>
          <a:p>
            <a:endParaRPr lang="en-US" dirty="0" smtClean="0"/>
          </a:p>
          <a:p>
            <a:endParaRPr lang="en-US" sz="1400" dirty="0"/>
          </a:p>
          <a:p>
            <a:pPr lvl="1"/>
            <a:r>
              <a:rPr lang="en-US" b="1" dirty="0" smtClean="0"/>
              <a:t>2020 &amp; 2030 → 11</a:t>
            </a:r>
            <a:r>
              <a:rPr lang="en-US" dirty="0" smtClean="0"/>
              <a:t> experiments</a:t>
            </a:r>
          </a:p>
          <a:p>
            <a:endParaRPr lang="en-US" dirty="0" smtClean="0"/>
          </a:p>
          <a:p>
            <a:endParaRPr lang="en-US" dirty="0" smtClean="0"/>
          </a:p>
          <a:p>
            <a:r>
              <a:rPr lang="en-US" dirty="0" smtClean="0"/>
              <a:t>In </a:t>
            </a:r>
            <a:r>
              <a:rPr lang="en-US" dirty="0"/>
              <a:t>addition </a:t>
            </a:r>
            <a:r>
              <a:rPr lang="en-US" b="1" dirty="0"/>
              <a:t>TS-SQ</a:t>
            </a:r>
            <a:r>
              <a:rPr lang="en-US" dirty="0"/>
              <a:t> &amp; </a:t>
            </a:r>
            <a:r>
              <a:rPr lang="en-US" b="1" dirty="0"/>
              <a:t>TS BAU</a:t>
            </a:r>
          </a:p>
          <a:p>
            <a:endParaRPr lang="en-US" dirty="0"/>
          </a:p>
        </p:txBody>
      </p:sp>
      <p:sp>
        <p:nvSpPr>
          <p:cNvPr id="4" name="Text Placeholder 3"/>
          <p:cNvSpPr>
            <a:spLocks noGrp="1"/>
          </p:cNvSpPr>
          <p:nvPr>
            <p:ph type="body" sz="quarter" idx="12"/>
          </p:nvPr>
        </p:nvSpPr>
        <p:spPr/>
        <p:txBody>
          <a:bodyPr/>
          <a:lstStyle/>
          <a:p>
            <a:r>
              <a:rPr lang="en-US" dirty="0" smtClean="0"/>
              <a:t>Source: Airbus 2013, Boeing 2013</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56907038"/>
              </p:ext>
            </p:extLst>
          </p:nvPr>
        </p:nvGraphicFramePr>
        <p:xfrm>
          <a:off x="762000" y="1524000"/>
          <a:ext cx="7867659" cy="1463040"/>
        </p:xfrm>
        <a:graphic>
          <a:graphicData uri="http://schemas.openxmlformats.org/drawingml/2006/table">
            <a:tbl>
              <a:tblPr firstRow="1" firstCol="1" bandRow="1">
                <a:tableStyleId>{5C22544A-7EE6-4342-B048-85BDC9FD1C3A}</a:tableStyleId>
              </a:tblPr>
              <a:tblGrid>
                <a:gridCol w="1546605"/>
                <a:gridCol w="2107018"/>
                <a:gridCol w="2107018"/>
                <a:gridCol w="2107018"/>
              </a:tblGrid>
              <a:tr h="266700">
                <a:tc>
                  <a:txBody>
                    <a:bodyPr/>
                    <a:lstStyle/>
                    <a:p>
                      <a:pPr algn="ctr">
                        <a:lnSpc>
                          <a:spcPct val="150000"/>
                        </a:lnSpc>
                        <a:spcBef>
                          <a:spcPts val="600"/>
                        </a:spcBef>
                        <a:spcAft>
                          <a:spcPts val="0"/>
                        </a:spcAft>
                      </a:pPr>
                      <a:r>
                        <a:rPr lang="en-US" sz="1600" dirty="0">
                          <a:effectLst/>
                        </a:rPr>
                        <a:t>Airbus      Boeing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TlToBr w="19050" cap="flat" cmpd="sng" algn="ctr">
                      <a:solidFill>
                        <a:schemeClr val="bg1"/>
                      </a:solidFill>
                      <a:prstDash val="solid"/>
                      <a:round/>
                      <a:headEnd type="none" w="med" len="med"/>
                      <a:tailEnd type="none" w="med" len="med"/>
                    </a:lnTlToBr>
                  </a:tcPr>
                </a:tc>
                <a:tc>
                  <a:txBody>
                    <a:bodyPr/>
                    <a:lstStyle/>
                    <a:p>
                      <a:pPr algn="ctr">
                        <a:lnSpc>
                          <a:spcPct val="150000"/>
                        </a:lnSpc>
                        <a:spcBef>
                          <a:spcPts val="600"/>
                        </a:spcBef>
                        <a:spcAft>
                          <a:spcPts val="0"/>
                        </a:spcAft>
                      </a:pPr>
                      <a:r>
                        <a:rPr lang="en-US" sz="1600">
                          <a:effectLst/>
                        </a:rPr>
                        <a:t>BAU</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dirty="0">
                          <a:effectLst/>
                        </a:rPr>
                        <a:t>INNOVATE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a:effectLst/>
                        </a:rPr>
                        <a:t>FOLLOW</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266700">
                <a:tc>
                  <a:txBody>
                    <a:bodyPr/>
                    <a:lstStyle/>
                    <a:p>
                      <a:pPr algn="ctr">
                        <a:lnSpc>
                          <a:spcPct val="150000"/>
                        </a:lnSpc>
                        <a:spcBef>
                          <a:spcPts val="600"/>
                        </a:spcBef>
                        <a:spcAft>
                          <a:spcPts val="0"/>
                        </a:spcAft>
                      </a:pPr>
                      <a:r>
                        <a:rPr lang="en-US" sz="1600">
                          <a:effectLst/>
                        </a:rPr>
                        <a:t>BAU</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effectLst/>
                        </a:rPr>
                        <a:t>BAU</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solidFill>
                            <a:srgbClr val="FF0000"/>
                          </a:solidFill>
                          <a:effectLst/>
                        </a:rPr>
                        <a:t>INNOVATES</a:t>
                      </a:r>
                      <a:endPar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a:effectLst/>
                        </a:rPr>
                        <a:t>–</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266700">
                <a:tc>
                  <a:txBody>
                    <a:bodyPr/>
                    <a:lstStyle/>
                    <a:p>
                      <a:pPr algn="ctr">
                        <a:lnSpc>
                          <a:spcPct val="150000"/>
                        </a:lnSpc>
                        <a:spcBef>
                          <a:spcPts val="600"/>
                        </a:spcBef>
                        <a:spcAft>
                          <a:spcPts val="0"/>
                        </a:spcAft>
                      </a:pPr>
                      <a:r>
                        <a:rPr lang="en-US" sz="1600">
                          <a:effectLst/>
                        </a:rPr>
                        <a:t>INNOVATE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solidFill>
                            <a:srgbClr val="FF0000"/>
                          </a:solidFill>
                          <a:effectLst/>
                        </a:rPr>
                        <a:t>INNOVATES</a:t>
                      </a:r>
                      <a:endPar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solidFill>
                            <a:srgbClr val="0070C0"/>
                          </a:solidFill>
                          <a:effectLst/>
                        </a:rPr>
                        <a:t>BOTH INNOVATE</a:t>
                      </a:r>
                      <a:endParaRPr lang="en-US" sz="24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solidFill>
                            <a:srgbClr val="00B050"/>
                          </a:solidFill>
                          <a:effectLst/>
                        </a:rPr>
                        <a:t>FOLLOWS</a:t>
                      </a:r>
                      <a:endParaRPr lang="en-US" sz="24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266700">
                <a:tc>
                  <a:txBody>
                    <a:bodyPr/>
                    <a:lstStyle/>
                    <a:p>
                      <a:pPr algn="ctr">
                        <a:lnSpc>
                          <a:spcPct val="150000"/>
                        </a:lnSpc>
                        <a:spcBef>
                          <a:spcPts val="600"/>
                        </a:spcBef>
                        <a:spcAft>
                          <a:spcPts val="0"/>
                        </a:spcAft>
                      </a:pPr>
                      <a:r>
                        <a:rPr lang="en-US" sz="1600" dirty="0">
                          <a:effectLst/>
                        </a:rPr>
                        <a:t>FOLLOW</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effectLst/>
                        </a:rPr>
                        <a:t>–</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solidFill>
                            <a:srgbClr val="00B050"/>
                          </a:solidFill>
                          <a:effectLst/>
                        </a:rPr>
                        <a:t>FOLLOWS</a:t>
                      </a:r>
                      <a:endParaRPr lang="en-US" sz="24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600" b="1" dirty="0">
                          <a:effectLst/>
                        </a:rPr>
                        <a:t>–</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71316914"/>
              </p:ext>
            </p:extLst>
          </p:nvPr>
        </p:nvGraphicFramePr>
        <p:xfrm>
          <a:off x="4724400" y="3810000"/>
          <a:ext cx="3961130" cy="1645920"/>
        </p:xfrm>
        <a:graphic>
          <a:graphicData uri="http://schemas.openxmlformats.org/drawingml/2006/table">
            <a:tbl>
              <a:tblPr firstRow="1" firstCol="1" bandRow="1">
                <a:tableStyleId>{5C22544A-7EE6-4342-B048-85BDC9FD1C3A}</a:tableStyleId>
              </a:tblPr>
              <a:tblGrid>
                <a:gridCol w="1257300"/>
                <a:gridCol w="1019810"/>
                <a:gridCol w="1684020"/>
              </a:tblGrid>
              <a:tr h="0">
                <a:tc>
                  <a:txBody>
                    <a:bodyPr/>
                    <a:lstStyle/>
                    <a:p>
                      <a:pPr algn="ctr">
                        <a:lnSpc>
                          <a:spcPct val="150000"/>
                        </a:lnSpc>
                        <a:spcBef>
                          <a:spcPts val="600"/>
                        </a:spcBef>
                        <a:spcAft>
                          <a:spcPts val="0"/>
                        </a:spcAft>
                      </a:pPr>
                      <a:r>
                        <a:rPr lang="en-US" sz="1200" dirty="0">
                          <a:effectLst/>
                        </a:rPr>
                        <a:t>Aircraft Type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Introduction (EIS)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Family average fuel-burn improvement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Airbus A320neo</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2015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15 % over A320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Boeing 737MAX</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2017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16.25% over B737NG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Airbus A350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2017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17.33% over A340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Boeing B787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2011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dirty="0">
                          <a:effectLst/>
                        </a:rPr>
                        <a:t>20% over 767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56308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a. Experiment Design</a:t>
            </a:r>
            <a:endParaRPr lang="en-US" dirty="0"/>
          </a:p>
        </p:txBody>
      </p:sp>
      <p:sp>
        <p:nvSpPr>
          <p:cNvPr id="3" name="Text Placeholder 2"/>
          <p:cNvSpPr>
            <a:spLocks noGrp="1"/>
          </p:cNvSpPr>
          <p:nvPr>
            <p:ph type="body" sz="quarter" idx="11"/>
          </p:nvPr>
        </p:nvSpPr>
        <p:spPr/>
        <p:txBody>
          <a:bodyPr/>
          <a:lstStyle/>
          <a:p>
            <a:r>
              <a:rPr lang="en-US" dirty="0" smtClean="0"/>
              <a:t>All strategies are played for 3 different fuel-price scenarios:</a:t>
            </a:r>
          </a:p>
          <a:p>
            <a:pPr lvl="1"/>
            <a:r>
              <a:rPr lang="en-US" dirty="0" smtClean="0"/>
              <a:t>Current, high fuel price (stays at 2012 levels until 2040 – on par with Airbus and FAA predictions)</a:t>
            </a:r>
          </a:p>
          <a:p>
            <a:pPr lvl="1"/>
            <a:r>
              <a:rPr lang="en-US" dirty="0" smtClean="0"/>
              <a:t>High fuel price (fuel doubles by 2020, then stagnates)</a:t>
            </a:r>
          </a:p>
          <a:p>
            <a:pPr lvl="1"/>
            <a:r>
              <a:rPr lang="en-US" dirty="0" smtClean="0"/>
              <a:t>Low fuel price (fuel drops by 20% by 2020, then stagnates)</a:t>
            </a:r>
          </a:p>
          <a:p>
            <a:pPr lvl="1"/>
            <a:endParaRPr lang="en-US" dirty="0"/>
          </a:p>
          <a:p>
            <a:r>
              <a:rPr lang="en-US" dirty="0" smtClean="0"/>
              <a:t>Transition strategies and system dimensions</a:t>
            </a:r>
          </a:p>
          <a:p>
            <a:pPr lvl="1"/>
            <a:r>
              <a:rPr lang="en-US" dirty="0" smtClean="0"/>
              <a:t>One-dimensional transition</a:t>
            </a:r>
          </a:p>
          <a:p>
            <a:pPr lvl="2"/>
            <a:r>
              <a:rPr lang="en-US" dirty="0" smtClean="0"/>
              <a:t>Narrow Body only</a:t>
            </a:r>
          </a:p>
          <a:p>
            <a:pPr lvl="2"/>
            <a:r>
              <a:rPr lang="en-US" dirty="0" smtClean="0"/>
              <a:t>Wide Body only</a:t>
            </a:r>
          </a:p>
          <a:p>
            <a:pPr lvl="1"/>
            <a:r>
              <a:rPr lang="en-US" dirty="0" smtClean="0"/>
              <a:t>Multi-dimensional transition</a:t>
            </a:r>
          </a:p>
          <a:p>
            <a:pPr lvl="2"/>
            <a:r>
              <a:rPr lang="en-US" dirty="0" smtClean="0"/>
              <a:t>Both Narrow Body and Wide Body</a:t>
            </a:r>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059282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Outline</a:t>
            </a:r>
            <a:endParaRPr lang="en-US" dirty="0"/>
          </a:p>
        </p:txBody>
      </p:sp>
      <p:sp>
        <p:nvSpPr>
          <p:cNvPr id="3" name="Text Placeholder 2"/>
          <p:cNvSpPr>
            <a:spLocks noGrp="1"/>
          </p:cNvSpPr>
          <p:nvPr>
            <p:ph type="body" sz="quarter" idx="11"/>
          </p:nvPr>
        </p:nvSpPr>
        <p:spPr/>
        <p:txBody>
          <a:bodyPr/>
          <a:lstStyle/>
          <a:p>
            <a:pPr marL="457200" indent="-457200">
              <a:spcBef>
                <a:spcPts val="1200"/>
              </a:spcBef>
              <a:buFont typeface="+mj-lt"/>
              <a:buAutoNum type="arabicPeriod"/>
            </a:pPr>
            <a:r>
              <a:rPr lang="en-US" dirty="0" smtClean="0"/>
              <a:t>Introduction</a:t>
            </a:r>
          </a:p>
          <a:p>
            <a:pPr marL="800100" lvl="1" indent="-457200">
              <a:buFont typeface="+mj-lt"/>
              <a:buAutoNum type="alphaLcPeriod"/>
            </a:pPr>
            <a:r>
              <a:rPr lang="en-US" dirty="0" smtClean="0"/>
              <a:t>Background</a:t>
            </a:r>
          </a:p>
          <a:p>
            <a:pPr marL="800100" lvl="1" indent="-457200">
              <a:buFont typeface="+mj-lt"/>
              <a:buAutoNum type="alphaLcPeriod"/>
            </a:pPr>
            <a:r>
              <a:rPr lang="en-US" dirty="0" smtClean="0"/>
              <a:t>Problem definition</a:t>
            </a:r>
          </a:p>
          <a:p>
            <a:pPr marL="800100" lvl="1" indent="-457200">
              <a:buFont typeface="+mj-lt"/>
              <a:buAutoNum type="alphaLcPeriod"/>
            </a:pPr>
            <a:r>
              <a:rPr lang="en-US" dirty="0" smtClean="0"/>
              <a:t>Methodology</a:t>
            </a:r>
          </a:p>
          <a:p>
            <a:pPr marL="457200" indent="-457200">
              <a:spcBef>
                <a:spcPts val="1200"/>
              </a:spcBef>
              <a:buFont typeface="+mj-lt"/>
              <a:buAutoNum type="arabicPeriod"/>
            </a:pPr>
            <a:r>
              <a:rPr lang="en-US" dirty="0" smtClean="0"/>
              <a:t>GAIDT System Dynamics Model</a:t>
            </a:r>
          </a:p>
          <a:p>
            <a:pPr marL="800100" lvl="1" indent="-457200">
              <a:buFont typeface="+mj-lt"/>
              <a:buAutoNum type="alphaLcPeriod"/>
            </a:pPr>
            <a:r>
              <a:rPr lang="en-US" dirty="0" smtClean="0"/>
              <a:t>Description</a:t>
            </a:r>
          </a:p>
          <a:p>
            <a:pPr marL="800100" lvl="1" indent="-457200">
              <a:buFont typeface="+mj-lt"/>
              <a:buAutoNum type="alphaLcPeriod"/>
            </a:pPr>
            <a:r>
              <a:rPr lang="en-US" dirty="0" smtClean="0"/>
              <a:t>Structure</a:t>
            </a:r>
          </a:p>
          <a:p>
            <a:pPr marL="800100" lvl="1" indent="-457200">
              <a:buFont typeface="+mj-lt"/>
              <a:buAutoNum type="alphaLcPeriod"/>
            </a:pPr>
            <a:r>
              <a:rPr lang="en-US" dirty="0" smtClean="0"/>
              <a:t>Calibration</a:t>
            </a:r>
          </a:p>
          <a:p>
            <a:pPr marL="457200" indent="-457200">
              <a:spcBef>
                <a:spcPts val="1200"/>
              </a:spcBef>
              <a:buFont typeface="+mj-lt"/>
              <a:buAutoNum type="arabicPeriod"/>
            </a:pPr>
            <a:r>
              <a:rPr lang="en-US" dirty="0" smtClean="0"/>
              <a:t>Global Aviation Dynamic Transitions</a:t>
            </a:r>
          </a:p>
          <a:p>
            <a:pPr marL="800100" lvl="1" indent="-457200">
              <a:buFont typeface="+mj-lt"/>
              <a:buAutoNum type="alphaLcPeriod"/>
            </a:pPr>
            <a:r>
              <a:rPr lang="en-US" dirty="0" smtClean="0"/>
              <a:t>Experiment Design</a:t>
            </a:r>
          </a:p>
          <a:p>
            <a:pPr marL="800100" lvl="1" indent="-457200">
              <a:buFont typeface="+mj-lt"/>
              <a:buAutoNum type="alphaLcPeriod"/>
            </a:pPr>
            <a:r>
              <a:rPr lang="en-US" dirty="0" smtClean="0"/>
              <a:t>Simulation Results</a:t>
            </a:r>
          </a:p>
          <a:p>
            <a:pPr marL="457200" indent="-457200">
              <a:spcBef>
                <a:spcPts val="1200"/>
              </a:spcBef>
              <a:buFont typeface="+mj-lt"/>
              <a:buAutoNum type="arabicPeriod"/>
            </a:pPr>
            <a:r>
              <a:rPr lang="en-US" dirty="0" smtClean="0"/>
              <a:t>Conclusions</a:t>
            </a:r>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8809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3. a. Experiment Design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sz="2000" dirty="0" smtClean="0"/>
                  <a:t>Indicator variables:</a:t>
                </a:r>
              </a:p>
              <a:p>
                <a:pPr lvl="1"/>
                <a:r>
                  <a:rPr lang="en-US" sz="1700" dirty="0" smtClean="0"/>
                  <a:t>Cumulative Per Unit Industry Profits ($ / RPM)</a:t>
                </a:r>
              </a:p>
              <a:p>
                <a:pPr lvl="1"/>
                <a:r>
                  <a:rPr lang="en-US" sz="1700" dirty="0" smtClean="0"/>
                  <a:t>Cumulative Per Unit Emissions ( tCO2 / RPM)</a:t>
                </a:r>
              </a:p>
              <a:p>
                <a:endParaRPr lang="en-US" sz="2000" dirty="0" smtClean="0"/>
              </a:p>
              <a:p>
                <a:r>
                  <a:rPr lang="en-US" sz="2000" dirty="0" smtClean="0"/>
                  <a:t>Strategy value	 </a:t>
                </a:r>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ad>
                      <m:radPr>
                        <m:ctrlPr>
                          <a:rPr lang="en-US" sz="2000" i="1">
                            <a:latin typeface="Cambria Math" panose="02040503050406030204" pitchFamily="18" charset="0"/>
                          </a:rPr>
                        </m:ctrlPr>
                      </m:radPr>
                      <m:deg>
                        <m:r>
                          <a:rPr lang="en-US" sz="2000" i="1">
                            <a:latin typeface="Cambria Math" panose="02040503050406030204" pitchFamily="18" charset="0"/>
                          </a:rPr>
                          <m:t>(</m:t>
                        </m:r>
                        <m:r>
                          <a:rPr lang="en-US" sz="2000" i="1">
                            <a:latin typeface="Cambria Math" panose="02040503050406030204" pitchFamily="18" charset="0"/>
                          </a:rPr>
                          <m:t>𝛼</m:t>
                        </m:r>
                        <m:r>
                          <a:rPr lang="en-US" sz="2000" i="1">
                            <a:latin typeface="Cambria Math" panose="02040503050406030204" pitchFamily="18" charset="0"/>
                          </a:rPr>
                          <m:t>+</m:t>
                        </m:r>
                        <m:r>
                          <a:rPr lang="en-US" sz="2000" i="1">
                            <a:latin typeface="Cambria Math" panose="02040503050406030204" pitchFamily="18" charset="0"/>
                          </a:rPr>
                          <m:t>𝛽</m:t>
                        </m:r>
                        <m:r>
                          <a:rPr lang="en-US" sz="2000" i="1">
                            <a:latin typeface="Cambria Math" panose="02040503050406030204" pitchFamily="18" charset="0"/>
                          </a:rPr>
                          <m:t>)</m:t>
                        </m:r>
                      </m:deg>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𝑢</m:t>
                                </m:r>
                              </m:sub>
                            </m:sSub>
                          </m:e>
                          <m:sup>
                            <m:r>
                              <a:rPr lang="en-US" sz="2000" i="1">
                                <a:latin typeface="Cambria Math" panose="02040503050406030204" pitchFamily="18" charset="0"/>
                              </a:rPr>
                              <m:t>𝛼</m:t>
                            </m:r>
                          </m:sup>
                        </m:sSup>
                        <m:r>
                          <a:rPr lang="en-US" sz="2000" i="1">
                            <a:latin typeface="Cambria Math" panose="02040503050406030204" pitchFamily="18" charset="0"/>
                          </a:rPr>
                          <m:t>· </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𝑢</m:t>
                                        </m:r>
                                      </m:sub>
                                    </m:sSub>
                                  </m:den>
                                </m:f>
                              </m:e>
                            </m:d>
                          </m:e>
                          <m:sup>
                            <m:r>
                              <a:rPr lang="en-US" sz="2000" i="1">
                                <a:latin typeface="Cambria Math" panose="02040503050406030204" pitchFamily="18" charset="0"/>
                              </a:rPr>
                              <m:t>𝛽</m:t>
                            </m:r>
                          </m:sup>
                        </m:sSup>
                      </m:e>
                    </m:rad>
                  </m:oMath>
                </a14:m>
                <a:endParaRPr lang="en-US" sz="2000" dirty="0" smtClean="0"/>
              </a:p>
              <a:p>
                <a:endParaRPr lang="en-US" sz="2000" dirty="0" smtClean="0"/>
              </a:p>
              <a:p>
                <a:pPr marL="0" indent="0">
                  <a:buNone/>
                </a:pPr>
                <a:r>
                  <a:rPr lang="en-US" sz="2000" dirty="0"/>
                  <a:t> </a:t>
                </a:r>
                <a:r>
                  <a:rPr lang="en-US" sz="2000" dirty="0" smtClean="0"/>
                  <a:t>    where</a:t>
                </a:r>
                <a:r>
                  <a:rPr lang="en-US" sz="2000" dirty="0"/>
                  <a:t>: 	</a:t>
                </a:r>
                <a:r>
                  <a:rPr lang="en-US" sz="2000" i="1" dirty="0" err="1"/>
                  <a:t>P</a:t>
                </a:r>
                <a:r>
                  <a:rPr lang="en-US" sz="2000" i="1" baseline="-25000" dirty="0" err="1"/>
                  <a:t>u</a:t>
                </a:r>
                <a:r>
                  <a:rPr lang="en-US" sz="2000" dirty="0"/>
                  <a:t> is the per unit industry profit, desired to be high </a:t>
                </a:r>
                <a:r>
                  <a:rPr lang="en-US" sz="2000" dirty="0" smtClean="0"/>
                  <a:t/>
                </a:r>
                <a:br>
                  <a:rPr lang="en-US" sz="2000" dirty="0" smtClean="0"/>
                </a:br>
                <a:r>
                  <a:rPr lang="en-US" sz="2000" dirty="0" smtClean="0"/>
                  <a:t>		</a:t>
                </a:r>
                <a:r>
                  <a:rPr lang="en-US" sz="2000" i="1" dirty="0" err="1" smtClean="0"/>
                  <a:t>E</a:t>
                </a:r>
                <a:r>
                  <a:rPr lang="en-US" sz="2000" i="1" baseline="-25000" dirty="0" err="1" smtClean="0"/>
                  <a:t>u</a:t>
                </a:r>
                <a:r>
                  <a:rPr lang="en-US" sz="2000" dirty="0" smtClean="0"/>
                  <a:t> </a:t>
                </a:r>
                <a:r>
                  <a:rPr lang="en-US" sz="2000" dirty="0"/>
                  <a:t>is the per unit CO2 emissions, desired to be </a:t>
                </a:r>
                <a:r>
                  <a:rPr lang="en-US" sz="2000" dirty="0" smtClean="0"/>
                  <a:t>low</a:t>
                </a:r>
                <a:br>
                  <a:rPr lang="en-US" sz="2000" dirty="0" smtClean="0"/>
                </a:br>
                <a:r>
                  <a:rPr lang="en-US" sz="2000" dirty="0" smtClean="0"/>
                  <a:t>		α </a:t>
                </a:r>
                <a:r>
                  <a:rPr lang="en-US" sz="2000" dirty="0"/>
                  <a:t>= β = 1.</a:t>
                </a:r>
              </a:p>
              <a:p>
                <a:endParaRPr lang="en-US" sz="2000" dirty="0" smtClean="0"/>
              </a:p>
              <a:p>
                <a:r>
                  <a:rPr lang="en-US" b="1" dirty="0" smtClean="0"/>
                  <a:t>Normalized</a:t>
                </a:r>
                <a:r>
                  <a:rPr lang="en-US" dirty="0" smtClean="0"/>
                  <a:t> </a:t>
                </a:r>
                <a:r>
                  <a:rPr lang="en-US" sz="2000" dirty="0" smtClean="0"/>
                  <a:t>(against TS-BAU) </a:t>
                </a:r>
                <a:r>
                  <a:rPr lang="en-US" b="1" dirty="0" smtClean="0"/>
                  <a:t>Strategy</a:t>
                </a:r>
                <a:r>
                  <a:rPr lang="en-US" dirty="0" smtClean="0"/>
                  <a:t> </a:t>
                </a:r>
                <a:r>
                  <a:rPr lang="en-US" b="1" dirty="0" smtClean="0"/>
                  <a:t>Value</a:t>
                </a: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b="1"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𝑢</m:t>
                                    </m:r>
                                  </m:sub>
                                </m:sSub>
                              </m:e>
                            </m:acc>
                          </m:num>
                          <m:den>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𝑢</m:t>
                                    </m:r>
                                  </m:sub>
                                </m:sSub>
                              </m:e>
                            </m:acc>
                          </m:den>
                        </m:f>
                      </m:e>
                    </m:rad>
                  </m:oMath>
                </a14:m>
                <a:endParaRPr lang="en-US" dirty="0"/>
              </a:p>
              <a:p>
                <a:pPr marL="342900" lvl="1" indent="0">
                  <a:buNone/>
                </a:pPr>
                <a:endParaRPr lang="en-US" sz="1700"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3"/>
                <a:stretch>
                  <a:fillRect l="-1007" t="-713"/>
                </a:stretch>
              </a:blipFill>
            </p:spPr>
            <p:txBody>
              <a:bodyPr/>
              <a:lstStyle/>
              <a:p>
                <a:r>
                  <a:rPr lang="en-US">
                    <a:noFill/>
                  </a:rPr>
                  <a:t> </a:t>
                </a:r>
              </a:p>
            </p:txBody>
          </p:sp>
        </mc:Fallback>
      </mc:AlternateContent>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16275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b. Simulation </a:t>
            </a:r>
            <a:r>
              <a:rPr lang="en-US" dirty="0"/>
              <a:t>Results</a:t>
            </a:r>
          </a:p>
        </p:txBody>
      </p:sp>
      <p:sp>
        <p:nvSpPr>
          <p:cNvPr id="8" name="Text Placeholder 7"/>
          <p:cNvSpPr>
            <a:spLocks noGrp="1"/>
          </p:cNvSpPr>
          <p:nvPr>
            <p:ph type="body" sz="quarter" idx="12"/>
          </p:nvPr>
        </p:nvSpPr>
        <p:spPr/>
        <p:txBody>
          <a:bodyPr/>
          <a:lstStyle/>
          <a:p>
            <a:endParaRPr lang="en-US"/>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943840363"/>
                  </p:ext>
                </p:extLst>
              </p:nvPr>
            </p:nvGraphicFramePr>
            <p:xfrm>
              <a:off x="88232" y="725905"/>
              <a:ext cx="8750972" cy="5381244"/>
            </p:xfrm>
            <a:graphic>
              <a:graphicData uri="http://schemas.openxmlformats.org/drawingml/2006/table">
                <a:tbl>
                  <a:tblPr>
                    <a:tableStyleId>{5C22544A-7EE6-4342-B048-85BDC9FD1C3A}</a:tableStyleId>
                  </a:tblPr>
                  <a:tblGrid>
                    <a:gridCol w="618399"/>
                    <a:gridCol w="812537"/>
                    <a:gridCol w="2352318"/>
                    <a:gridCol w="384238"/>
                    <a:gridCol w="384238"/>
                    <a:gridCol w="384238"/>
                    <a:gridCol w="384238"/>
                    <a:gridCol w="384238"/>
                    <a:gridCol w="384238"/>
                    <a:gridCol w="384238"/>
                    <a:gridCol w="384238"/>
                    <a:gridCol w="384238"/>
                    <a:gridCol w="384238"/>
                    <a:gridCol w="384238"/>
                    <a:gridCol w="384238"/>
                    <a:gridCol w="356862"/>
                  </a:tblGrid>
                  <a:tr h="155188">
                    <a:tc rowSpan="3">
                      <a:txBody>
                        <a:bodyPr/>
                        <a:lstStyle/>
                        <a:p>
                          <a:pPr algn="ctr"/>
                          <a:r>
                            <a:rPr lang="en-US" sz="1100" b="1" dirty="0" smtClean="0"/>
                            <a:t>Strategy</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Manufacturer</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Aircraft  </a:t>
                          </a:r>
                          <a:r>
                            <a:rPr lang="en-US" sz="1100" b="1" dirty="0" smtClean="0">
                              <a:sym typeface="Wingdings" panose="05000000000000000000" pitchFamily="2" charset="2"/>
                            </a:rPr>
                            <a:t> </a:t>
                          </a:r>
                          <a:r>
                            <a:rPr lang="en-US" sz="1100" b="1" dirty="0" smtClean="0">
                              <a:sym typeface="Webdings" panose="05030102010509060703" pitchFamily="18" charset="2"/>
                            </a:rPr>
                            <a:t> </a:t>
                          </a:r>
                          <a:r>
                            <a:rPr lang="en-US" sz="1100" b="1" baseline="0" dirty="0" smtClean="0"/>
                            <a:t> </a:t>
                          </a:r>
                          <a:r>
                            <a:rPr lang="en-US" sz="900" b="1" baseline="0" dirty="0" smtClean="0"/>
                            <a:t>(</a:t>
                          </a:r>
                          <a:r>
                            <a:rPr lang="en-US" sz="900" b="1" baseline="0" dirty="0" smtClean="0">
                              <a:solidFill>
                                <a:srgbClr val="00B050"/>
                              </a:solidFill>
                            </a:rPr>
                            <a:t>current</a:t>
                          </a:r>
                          <a:r>
                            <a:rPr lang="en-US" sz="900" b="1" baseline="0" dirty="0" smtClean="0"/>
                            <a:t>, </a:t>
                          </a:r>
                          <a:r>
                            <a:rPr lang="en-US" sz="900" b="1" baseline="0" dirty="0" smtClean="0">
                              <a:solidFill>
                                <a:srgbClr val="FFC000"/>
                              </a:solidFill>
                            </a:rPr>
                            <a:t>incremental</a:t>
                          </a:r>
                          <a:r>
                            <a:rPr lang="en-US" sz="900" b="1" baseline="0" dirty="0" smtClean="0"/>
                            <a:t>, </a:t>
                          </a:r>
                          <a:r>
                            <a:rPr lang="en-US" sz="900" b="1" baseline="0" dirty="0" smtClean="0">
                              <a:solidFill>
                                <a:srgbClr val="FF0000"/>
                              </a:solidFill>
                            </a:rPr>
                            <a:t>radical</a:t>
                          </a:r>
                          <a:r>
                            <a:rPr lang="en-US" sz="900" b="1" baseline="0" dirty="0" smtClean="0"/>
                            <a:t>)</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12">
                      <a:txBody>
                        <a:bodyPr/>
                        <a:lstStyle/>
                        <a:p>
                          <a:pPr algn="ctr"/>
                          <a:r>
                            <a:rPr lang="en-US" sz="1070" b="1" dirty="0" smtClean="0"/>
                            <a:t>Winner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3">
                      <a:txBody>
                        <a:bodyPr/>
                        <a:lstStyle/>
                        <a:p>
                          <a:pPr algn="ctr"/>
                          <a:r>
                            <a:rPr lang="en-US" sz="1070" b="1" dirty="0" smtClean="0"/>
                            <a:t>Fuel</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5518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Narrow </a:t>
                          </a:r>
                          <a:r>
                            <a:rPr lang="en-US" sz="1070" b="1" dirty="0" smtClean="0">
                              <a:sym typeface="Wingdings" panose="05000000000000000000" pitchFamily="2"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oMath>
                            </m:oMathPara>
                          </a14:m>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Wide </a:t>
                          </a:r>
                          <a:r>
                            <a:rPr lang="en-US" sz="1070" b="1" dirty="0" smtClean="0">
                              <a:sym typeface="Webdings" panose="05030102010509060703" pitchFamily="18"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oMath>
                            </m:oMathPara>
                          </a14:m>
                          <a:endParaRPr lang="en-US" sz="160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1070" b="1" dirty="0" smtClean="0"/>
                            <a:t>All </a:t>
                          </a:r>
                          <a:r>
                            <a:rPr lang="en-US" sz="1070" b="1" dirty="0" smtClean="0">
                              <a:sym typeface="Wingdings" panose="05000000000000000000" pitchFamily="2" charset="2"/>
                            </a:rPr>
                            <a:t></a:t>
                          </a:r>
                          <a:r>
                            <a:rPr lang="en-US" sz="1070" b="1" dirty="0" smtClean="0">
                              <a:sym typeface="Webdings" panose="05030102010509060703" pitchFamily="18" charset="2"/>
                            </a:rPr>
                            <a: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oMath>
                            </m:oMathPara>
                          </a14:m>
                          <a:endParaRPr lang="en-US" sz="160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S1</a:t>
                          </a:r>
                        </a:p>
                        <a:p>
                          <a:pPr algn="ctr"/>
                          <a:endParaRPr lang="en-US" sz="1100" b="1" dirty="0" smtClean="0"/>
                        </a:p>
                        <a:p>
                          <a:pPr algn="ctr"/>
                          <a:r>
                            <a:rPr lang="en-US" sz="1100" b="1" dirty="0" smtClean="0"/>
                            <a:t>Business </a:t>
                          </a:r>
                          <a:br>
                            <a:rPr lang="en-US" sz="1100" b="1" dirty="0" smtClean="0"/>
                          </a:br>
                          <a:r>
                            <a:rPr lang="en-US" sz="1100" b="1" dirty="0" smtClean="0"/>
                            <a:t>as </a:t>
                          </a:r>
                          <a:br>
                            <a:rPr lang="en-US" sz="1100" b="1" dirty="0" smtClean="0"/>
                          </a:br>
                          <a:r>
                            <a:rPr lang="en-US" sz="1100" b="1" dirty="0" smtClean="0"/>
                            <a:t>Usual</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solidFill>
                              <a:schemeClr val="bg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hu-HU" sz="1070" dirty="0" smtClean="0"/>
                            <a:t>1.</a:t>
                          </a:r>
                          <a:r>
                            <a:rPr lang="en-US" sz="1070" dirty="0" smtClean="0"/>
                            <a:t>489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1.379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dirty="0" smtClean="0"/>
                            <a:t>54.7%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1.517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2.620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a:p>
                      </a:txBody>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a:txBody>
                        <a:bodyPr/>
                        <a:lstStyle/>
                        <a:p>
                          <a:pPr algn="ctr"/>
                          <a:r>
                            <a:rPr lang="hu-HU" sz="1070" dirty="0" smtClean="0"/>
                            <a:t>1.</a:t>
                          </a:r>
                          <a:r>
                            <a:rPr lang="en-US" sz="1070" dirty="0" smtClean="0"/>
                            <a:t>247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1.601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2.815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1.821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3.112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S2</a:t>
                          </a:r>
                        </a:p>
                        <a:p>
                          <a:pPr algn="ctr"/>
                          <a:endParaRPr lang="en-US" sz="1100" b="1" dirty="0" smtClean="0"/>
                        </a:p>
                        <a:p>
                          <a:pPr algn="ctr"/>
                          <a:r>
                            <a:rPr lang="en-US" sz="1100" b="1" dirty="0" smtClean="0"/>
                            <a:t>Boeing</a:t>
                          </a:r>
                          <a:endParaRPr lang="en-US" sz="1100" b="1" baseline="0" dirty="0" smtClean="0"/>
                        </a:p>
                        <a:p>
                          <a:pPr algn="ctr"/>
                          <a:r>
                            <a:rPr lang="en-US" sz="1100" b="1" baseline="0" dirty="0" smtClean="0"/>
                            <a:t>Innovates</a:t>
                          </a:r>
                        </a:p>
                        <a:p>
                          <a:pPr algn="ctr"/>
                          <a:r>
                            <a:rPr lang="en-US" sz="1100" b="1" baseline="0"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2.196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0.974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0.982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3.392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0.788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0.726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0.337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0.988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0.994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1.628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49.2%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S3</a:t>
                          </a:r>
                        </a:p>
                        <a:p>
                          <a:pPr algn="ctr"/>
                          <a:endParaRPr lang="en-US" sz="1100" b="1" dirty="0" smtClean="0"/>
                        </a:p>
                        <a:p>
                          <a:pPr algn="ctr"/>
                          <a:r>
                            <a:rPr lang="en-US" sz="1100" b="1" dirty="0" smtClean="0"/>
                            <a:t>Boeing Innovates </a:t>
                          </a:r>
                        </a:p>
                        <a:p>
                          <a:pPr algn="ctr"/>
                          <a:r>
                            <a:rPr lang="en-US" sz="1100" b="1"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0.966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0.998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3.082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0.780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0.658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0.999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2.245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S4</a:t>
                          </a:r>
                        </a:p>
                        <a:p>
                          <a:pPr algn="ctr"/>
                          <a:endParaRPr lang="en-US" sz="1100" b="1" dirty="0" smtClean="0"/>
                        </a:p>
                        <a:p>
                          <a:pPr algn="ctr"/>
                          <a:r>
                            <a:rPr lang="en-US" sz="1100" b="1" dirty="0" smtClean="0"/>
                            <a:t>Airbus Innovates </a:t>
                          </a:r>
                        </a:p>
                        <a:p>
                          <a:pPr algn="ct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0.284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1.342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1.133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1.365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1.149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2.278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1.570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1.060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3.829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5.652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1.1173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S5</a:t>
                          </a:r>
                        </a:p>
                        <a:p>
                          <a:pPr algn="ctr"/>
                          <a:endParaRPr lang="en-US" sz="1100" b="1" dirty="0" smtClean="0"/>
                        </a:p>
                        <a:p>
                          <a:pPr algn="ctr"/>
                          <a:r>
                            <a:rPr lang="en-US" sz="1100" b="1" dirty="0" smtClean="0"/>
                            <a:t>Airbus Innovates </a:t>
                          </a:r>
                        </a:p>
                        <a:p>
                          <a:pPr algn="ctr"/>
                          <a:r>
                            <a:rPr lang="en-US" sz="1100" b="1"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0.519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1.136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1.149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1.095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1.370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1.074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49.5%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943840363"/>
                  </p:ext>
                </p:extLst>
              </p:nvPr>
            </p:nvGraphicFramePr>
            <p:xfrm>
              <a:off x="88232" y="725905"/>
              <a:ext cx="8750972" cy="5381244"/>
            </p:xfrm>
            <a:graphic>
              <a:graphicData uri="http://schemas.openxmlformats.org/drawingml/2006/table">
                <a:tbl>
                  <a:tblPr>
                    <a:tableStyleId>{5C22544A-7EE6-4342-B048-85BDC9FD1C3A}</a:tableStyleId>
                  </a:tblPr>
                  <a:tblGrid>
                    <a:gridCol w="618399"/>
                    <a:gridCol w="812537"/>
                    <a:gridCol w="2352318"/>
                    <a:gridCol w="384238"/>
                    <a:gridCol w="384238"/>
                    <a:gridCol w="384238"/>
                    <a:gridCol w="384238"/>
                    <a:gridCol w="384238"/>
                    <a:gridCol w="384238"/>
                    <a:gridCol w="384238"/>
                    <a:gridCol w="384238"/>
                    <a:gridCol w="384238"/>
                    <a:gridCol w="384238"/>
                    <a:gridCol w="384238"/>
                    <a:gridCol w="384238"/>
                    <a:gridCol w="356862"/>
                  </a:tblGrid>
                  <a:tr h="163068">
                    <a:tc rowSpan="3">
                      <a:txBody>
                        <a:bodyPr/>
                        <a:lstStyle/>
                        <a:p>
                          <a:pPr algn="ctr"/>
                          <a:r>
                            <a:rPr lang="en-US" sz="1100" b="1" dirty="0" smtClean="0"/>
                            <a:t>Strategy</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Manufacturer</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Aircraft  </a:t>
                          </a:r>
                          <a:r>
                            <a:rPr lang="en-US" sz="1100" b="1" dirty="0" smtClean="0">
                              <a:sym typeface="Wingdings" panose="05000000000000000000" pitchFamily="2" charset="2"/>
                            </a:rPr>
                            <a:t> </a:t>
                          </a:r>
                          <a:r>
                            <a:rPr lang="en-US" sz="1100" b="1" dirty="0" smtClean="0">
                              <a:sym typeface="Webdings" panose="05030102010509060703" pitchFamily="18" charset="2"/>
                            </a:rPr>
                            <a:t> </a:t>
                          </a:r>
                          <a:r>
                            <a:rPr lang="en-US" sz="1100" b="1" baseline="0" dirty="0" smtClean="0"/>
                            <a:t> </a:t>
                          </a:r>
                          <a:r>
                            <a:rPr lang="en-US" sz="900" b="1" baseline="0" dirty="0" smtClean="0"/>
                            <a:t>(</a:t>
                          </a:r>
                          <a:r>
                            <a:rPr lang="en-US" sz="900" b="1" baseline="0" dirty="0" smtClean="0">
                              <a:solidFill>
                                <a:srgbClr val="00B050"/>
                              </a:solidFill>
                            </a:rPr>
                            <a:t>current</a:t>
                          </a:r>
                          <a:r>
                            <a:rPr lang="en-US" sz="900" b="1" baseline="0" dirty="0" smtClean="0"/>
                            <a:t>, </a:t>
                          </a:r>
                          <a:r>
                            <a:rPr lang="en-US" sz="900" b="1" baseline="0" dirty="0" smtClean="0">
                              <a:solidFill>
                                <a:srgbClr val="FFC000"/>
                              </a:solidFill>
                            </a:rPr>
                            <a:t>incremental</a:t>
                          </a:r>
                          <a:r>
                            <a:rPr lang="en-US" sz="900" b="1" baseline="0" dirty="0" smtClean="0"/>
                            <a:t>, </a:t>
                          </a:r>
                          <a:r>
                            <a:rPr lang="en-US" sz="900" b="1" baseline="0" dirty="0" smtClean="0">
                              <a:solidFill>
                                <a:srgbClr val="FF0000"/>
                              </a:solidFill>
                            </a:rPr>
                            <a:t>radical</a:t>
                          </a:r>
                          <a:r>
                            <a:rPr lang="en-US" sz="900" b="1" baseline="0" dirty="0" smtClean="0"/>
                            <a:t>)</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12">
                      <a:txBody>
                        <a:bodyPr/>
                        <a:lstStyle/>
                        <a:p>
                          <a:pPr algn="ctr"/>
                          <a:r>
                            <a:rPr lang="en-US" sz="1070" b="1" dirty="0" smtClean="0"/>
                            <a:t>Winner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3">
                      <a:txBody>
                        <a:bodyPr/>
                        <a:lstStyle/>
                        <a:p>
                          <a:pPr algn="ctr"/>
                          <a:r>
                            <a:rPr lang="en-US" sz="1070" b="1" dirty="0" smtClean="0"/>
                            <a:t>Fuel</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Narrow </a:t>
                          </a:r>
                          <a:r>
                            <a:rPr lang="en-US" sz="1070" b="1" dirty="0" smtClean="0">
                              <a:sym typeface="Wingdings" panose="05000000000000000000" pitchFamily="2"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88976" t="-62264" r="-445669" b="-1541509"/>
                          </a:stretch>
                        </a:blipFill>
                      </a:tcPr>
                    </a:tc>
                    <a:tc rowSpan="2"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Wide </a:t>
                          </a:r>
                          <a:r>
                            <a:rPr lang="en-US" sz="1070" b="1" dirty="0" smtClean="0">
                              <a:sym typeface="Webdings" panose="05030102010509060703" pitchFamily="18"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794444" t="-62264" r="-249206" b="-1541509"/>
                          </a:stretch>
                        </a:blip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1070" b="1" dirty="0" smtClean="0"/>
                            <a:t>All </a:t>
                          </a:r>
                          <a:r>
                            <a:rPr lang="en-US" sz="1070" b="1" dirty="0" smtClean="0">
                              <a:sym typeface="Wingdings" panose="05000000000000000000" pitchFamily="2" charset="2"/>
                            </a:rPr>
                            <a:t></a:t>
                          </a:r>
                          <a:r>
                            <a:rPr lang="en-US" sz="1070" b="1" dirty="0" smtClean="0">
                              <a:sym typeface="Webdings" panose="05030102010509060703" pitchFamily="18" charset="2"/>
                            </a:rPr>
                            <a: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994444" t="-62264" r="-49206" b="-1541509"/>
                          </a:stretch>
                        </a:blip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S1</a:t>
                          </a:r>
                        </a:p>
                        <a:p>
                          <a:pPr algn="ctr"/>
                          <a:endParaRPr lang="en-US" sz="1100" b="1" dirty="0" smtClean="0"/>
                        </a:p>
                        <a:p>
                          <a:pPr algn="ctr"/>
                          <a:r>
                            <a:rPr lang="en-US" sz="1100" b="1" dirty="0" smtClean="0"/>
                            <a:t>Business </a:t>
                          </a:r>
                          <a:br>
                            <a:rPr lang="en-US" sz="1100" b="1" dirty="0" smtClean="0"/>
                          </a:br>
                          <a:r>
                            <a:rPr lang="en-US" sz="1100" b="1" dirty="0" smtClean="0"/>
                            <a:t>as </a:t>
                          </a:r>
                          <a:br>
                            <a:rPr lang="en-US" sz="1100" b="1" dirty="0" smtClean="0"/>
                          </a:br>
                          <a:r>
                            <a:rPr lang="en-US" sz="1100" b="1" dirty="0" smtClean="0"/>
                            <a:t>Usual</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solidFill>
                              <a:schemeClr val="bg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hu-HU" sz="1070" dirty="0" smtClean="0"/>
                            <a:t>1.</a:t>
                          </a:r>
                          <a:r>
                            <a:rPr lang="en-US" sz="1070" dirty="0" smtClean="0"/>
                            <a:t>489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1.379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dirty="0" smtClean="0"/>
                            <a:t>54.7%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1.517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2.620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a:p>
                      </a:txBody>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a:txBody>
                        <a:bodyPr/>
                        <a:lstStyle/>
                        <a:p>
                          <a:pPr algn="ctr"/>
                          <a:r>
                            <a:rPr lang="hu-HU" sz="1070" dirty="0" smtClean="0"/>
                            <a:t>1.</a:t>
                          </a:r>
                          <a:r>
                            <a:rPr lang="en-US" sz="1070" dirty="0" smtClean="0"/>
                            <a:t>247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1.601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2.815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1.821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3.112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S2</a:t>
                          </a:r>
                        </a:p>
                        <a:p>
                          <a:pPr algn="ctr"/>
                          <a:endParaRPr lang="en-US" sz="1100" b="1" dirty="0" smtClean="0"/>
                        </a:p>
                        <a:p>
                          <a:pPr algn="ctr"/>
                          <a:r>
                            <a:rPr lang="en-US" sz="1100" b="1" dirty="0" smtClean="0"/>
                            <a:t>Boeing</a:t>
                          </a:r>
                          <a:endParaRPr lang="en-US" sz="1100" b="1" baseline="0" dirty="0" smtClean="0"/>
                        </a:p>
                        <a:p>
                          <a:pPr algn="ctr"/>
                          <a:r>
                            <a:rPr lang="en-US" sz="1100" b="1" baseline="0" dirty="0" smtClean="0"/>
                            <a:t>Innovates</a:t>
                          </a:r>
                        </a:p>
                        <a:p>
                          <a:pPr algn="ctr"/>
                          <a:r>
                            <a:rPr lang="en-US" sz="1100" b="1" baseline="0"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2.196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0.974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0.982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3.392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0.788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0.726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0.337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0.988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0.994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1.628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49.2%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S3</a:t>
                          </a:r>
                        </a:p>
                        <a:p>
                          <a:pPr algn="ctr"/>
                          <a:endParaRPr lang="en-US" sz="1100" b="1" dirty="0" smtClean="0"/>
                        </a:p>
                        <a:p>
                          <a:pPr algn="ctr"/>
                          <a:r>
                            <a:rPr lang="en-US" sz="1100" b="1" dirty="0" smtClean="0"/>
                            <a:t>Boeing Innovates </a:t>
                          </a:r>
                        </a:p>
                        <a:p>
                          <a:pPr algn="ctr"/>
                          <a:r>
                            <a:rPr lang="en-US" sz="1100" b="1"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0.966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0.998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0.987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3.082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0.994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0.780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0.658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0.999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2.245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S4</a:t>
                          </a:r>
                        </a:p>
                        <a:p>
                          <a:pPr algn="ctr"/>
                          <a:endParaRPr lang="en-US" sz="1100" b="1" dirty="0" smtClean="0"/>
                        </a:p>
                        <a:p>
                          <a:pPr algn="ctr"/>
                          <a:r>
                            <a:rPr lang="en-US" sz="1100" b="1" dirty="0" smtClean="0"/>
                            <a:t>Airbus Innovates </a:t>
                          </a:r>
                        </a:p>
                        <a:p>
                          <a:pPr algn="ct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0.284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1.342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1.133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1.365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1.149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2.278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1.570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1.060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3.829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5.652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60.9%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1.1173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S5</a:t>
                          </a:r>
                        </a:p>
                        <a:p>
                          <a:pPr algn="ctr"/>
                          <a:endParaRPr lang="en-US" sz="1100" b="1" dirty="0" smtClean="0"/>
                        </a:p>
                        <a:p>
                          <a:pPr algn="ctr"/>
                          <a:r>
                            <a:rPr lang="en-US" sz="1100" b="1" dirty="0" smtClean="0"/>
                            <a:t>Airbus Innovates </a:t>
                          </a:r>
                        </a:p>
                        <a:p>
                          <a:pPr algn="ctr"/>
                          <a:r>
                            <a:rPr lang="en-US" sz="1100" b="1"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0.519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1.136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1.149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1.095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1.370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1.074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49.5%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4.002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pic>
        <p:nvPicPr>
          <p:cNvPr id="13" name="Picture 12"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950" y="1295400"/>
            <a:ext cx="730250" cy="356936"/>
          </a:xfrm>
          <a:prstGeom prst="rect">
            <a:avLst/>
          </a:prstGeom>
          <a:noFill/>
          <a:ln>
            <a:noFill/>
          </a:ln>
        </p:spPr>
      </p:pic>
      <p:pic>
        <p:nvPicPr>
          <p:cNvPr id="6" name="Picture 5"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950" y="2276956"/>
            <a:ext cx="730250" cy="356936"/>
          </a:xfrm>
          <a:prstGeom prst="rect">
            <a:avLst/>
          </a:prstGeom>
          <a:noFill/>
          <a:ln>
            <a:noFill/>
          </a:ln>
        </p:spPr>
      </p:pic>
      <p:pic>
        <p:nvPicPr>
          <p:cNvPr id="7" name="Picture 6"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950" y="3258512"/>
            <a:ext cx="730250" cy="356936"/>
          </a:xfrm>
          <a:prstGeom prst="rect">
            <a:avLst/>
          </a:prstGeom>
          <a:noFill/>
          <a:ln>
            <a:noFill/>
          </a:ln>
        </p:spPr>
      </p:pic>
      <p:pic>
        <p:nvPicPr>
          <p:cNvPr id="9" name="Picture 8"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950" y="4246728"/>
            <a:ext cx="730250" cy="356936"/>
          </a:xfrm>
          <a:prstGeom prst="rect">
            <a:avLst/>
          </a:prstGeom>
          <a:noFill/>
          <a:ln>
            <a:noFill/>
          </a:ln>
        </p:spPr>
      </p:pic>
      <p:pic>
        <p:nvPicPr>
          <p:cNvPr id="10" name="Picture 9"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950" y="5234944"/>
            <a:ext cx="730250" cy="356936"/>
          </a:xfrm>
          <a:prstGeom prst="rect">
            <a:avLst/>
          </a:prstGeom>
          <a:noFill/>
          <a:ln>
            <a:noFill/>
          </a:ln>
        </p:spPr>
      </p:pic>
      <p:pic>
        <p:nvPicPr>
          <p:cNvPr id="11" name="Picture 10"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2950" y="1782544"/>
            <a:ext cx="707937" cy="314960"/>
          </a:xfrm>
          <a:prstGeom prst="rect">
            <a:avLst/>
          </a:prstGeom>
          <a:noFill/>
          <a:ln>
            <a:noFill/>
          </a:ln>
        </p:spPr>
      </p:pic>
      <p:pic>
        <p:nvPicPr>
          <p:cNvPr id="12" name="Picture 11"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2950" y="2790009"/>
            <a:ext cx="707937" cy="314960"/>
          </a:xfrm>
          <a:prstGeom prst="rect">
            <a:avLst/>
          </a:prstGeom>
          <a:noFill/>
          <a:ln>
            <a:noFill/>
          </a:ln>
        </p:spPr>
      </p:pic>
      <p:pic>
        <p:nvPicPr>
          <p:cNvPr id="14" name="Picture 13"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2950" y="3753300"/>
            <a:ext cx="707937" cy="314960"/>
          </a:xfrm>
          <a:prstGeom prst="rect">
            <a:avLst/>
          </a:prstGeom>
          <a:noFill/>
          <a:ln>
            <a:noFill/>
          </a:ln>
        </p:spPr>
      </p:pic>
      <p:pic>
        <p:nvPicPr>
          <p:cNvPr id="15" name="Picture 14"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2950" y="4761824"/>
            <a:ext cx="707937" cy="314960"/>
          </a:xfrm>
          <a:prstGeom prst="rect">
            <a:avLst/>
          </a:prstGeom>
          <a:noFill/>
          <a:ln>
            <a:noFill/>
          </a:ln>
        </p:spPr>
      </p:pic>
      <p:pic>
        <p:nvPicPr>
          <p:cNvPr id="16" name="Picture 15"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2950" y="5738456"/>
            <a:ext cx="707937" cy="314960"/>
          </a:xfrm>
          <a:prstGeom prst="rect">
            <a:avLst/>
          </a:prstGeom>
          <a:noFill/>
          <a:ln>
            <a:noFill/>
          </a:ln>
        </p:spPr>
      </p:pic>
      <p:grpSp>
        <p:nvGrpSpPr>
          <p:cNvPr id="38" name="Group 37"/>
          <p:cNvGrpSpPr/>
          <p:nvPr/>
        </p:nvGrpSpPr>
        <p:grpSpPr>
          <a:xfrm>
            <a:off x="1600200" y="1277263"/>
            <a:ext cx="2209800" cy="959494"/>
            <a:chOff x="1905000" y="1277263"/>
            <a:chExt cx="2743200" cy="959494"/>
          </a:xfrm>
        </p:grpSpPr>
        <p:sp>
          <p:nvSpPr>
            <p:cNvPr id="17" name="Right Arrow 16"/>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4" name="TextBox 3"/>
            <p:cNvSpPr txBox="1"/>
            <p:nvPr/>
          </p:nvSpPr>
          <p:spPr>
            <a:xfrm>
              <a:off x="2016792" y="1277263"/>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endParaRPr lang="en-US" sz="2000" dirty="0">
                <a:solidFill>
                  <a:srgbClr val="FFC000"/>
                </a:solidFill>
              </a:endParaRPr>
            </a:p>
          </p:txBody>
        </p:sp>
        <p:sp>
          <p:nvSpPr>
            <p:cNvPr id="37" name="TextBox 36"/>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endParaRPr lang="en-US" sz="2000" dirty="0">
                <a:solidFill>
                  <a:srgbClr val="FFC000"/>
                </a:solidFill>
              </a:endParaRPr>
            </a:p>
          </p:txBody>
        </p:sp>
      </p:grpSp>
      <p:grpSp>
        <p:nvGrpSpPr>
          <p:cNvPr id="39" name="Group 38"/>
          <p:cNvGrpSpPr/>
          <p:nvPr/>
        </p:nvGrpSpPr>
        <p:grpSpPr>
          <a:xfrm>
            <a:off x="1600200" y="2266950"/>
            <a:ext cx="2209800" cy="959494"/>
            <a:chOff x="1905000" y="1277263"/>
            <a:chExt cx="2743200" cy="959494"/>
          </a:xfrm>
        </p:grpSpPr>
        <p:sp>
          <p:nvSpPr>
            <p:cNvPr id="40" name="Right Arrow 39"/>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41" name="TextBox 40"/>
            <p:cNvSpPr txBox="1"/>
            <p:nvPr/>
          </p:nvSpPr>
          <p:spPr>
            <a:xfrm>
              <a:off x="2016792" y="1277263"/>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    </a:t>
              </a:r>
              <a:r>
                <a:rPr lang="en-US" sz="1000" dirty="0" smtClean="0">
                  <a:sym typeface="Webdings" panose="05030102010509060703" pitchFamily="18" charset="2"/>
                </a:rPr>
                <a:t> </a:t>
              </a:r>
              <a:r>
                <a:rPr lang="en-US" sz="20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42" name="TextBox 41"/>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endParaRPr lang="en-US" sz="2000" dirty="0">
                <a:solidFill>
                  <a:srgbClr val="FFC000"/>
                </a:solidFill>
              </a:endParaRPr>
            </a:p>
          </p:txBody>
        </p:sp>
      </p:grpSp>
      <p:grpSp>
        <p:nvGrpSpPr>
          <p:cNvPr id="43" name="Group 42"/>
          <p:cNvGrpSpPr/>
          <p:nvPr/>
        </p:nvGrpSpPr>
        <p:grpSpPr>
          <a:xfrm>
            <a:off x="1600200" y="3226858"/>
            <a:ext cx="2209800" cy="959494"/>
            <a:chOff x="1905000" y="1277263"/>
            <a:chExt cx="2743200" cy="959494"/>
          </a:xfrm>
        </p:grpSpPr>
        <p:sp>
          <p:nvSpPr>
            <p:cNvPr id="44" name="Right Arrow 43"/>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45" name="TextBox 44"/>
            <p:cNvSpPr txBox="1"/>
            <p:nvPr/>
          </p:nvSpPr>
          <p:spPr>
            <a:xfrm>
              <a:off x="2016792" y="1277263"/>
              <a:ext cx="1828800" cy="400110"/>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46" name="TextBox 45"/>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 </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p>
            <a:p>
              <a:pPr>
                <a:lnSpc>
                  <a:spcPct val="65000"/>
                </a:lnSpc>
              </a:pPr>
              <a:r>
                <a:rPr lang="en-US" sz="2000" dirty="0" smtClean="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endParaRPr lang="en-US" sz="2000" dirty="0">
                <a:solidFill>
                  <a:srgbClr val="FFC000"/>
                </a:solidFill>
              </a:endParaRPr>
            </a:p>
          </p:txBody>
        </p:sp>
      </p:grpSp>
      <p:grpSp>
        <p:nvGrpSpPr>
          <p:cNvPr id="47" name="Group 46"/>
          <p:cNvGrpSpPr/>
          <p:nvPr/>
        </p:nvGrpSpPr>
        <p:grpSpPr>
          <a:xfrm>
            <a:off x="1600200" y="4215145"/>
            <a:ext cx="2209800" cy="959494"/>
            <a:chOff x="1905000" y="1277263"/>
            <a:chExt cx="2743200" cy="959494"/>
          </a:xfrm>
        </p:grpSpPr>
        <p:sp>
          <p:nvSpPr>
            <p:cNvPr id="48" name="Right Arrow 47"/>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49" name="TextBox 48"/>
            <p:cNvSpPr txBox="1"/>
            <p:nvPr/>
          </p:nvSpPr>
          <p:spPr>
            <a:xfrm>
              <a:off x="2016792" y="1277263"/>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endParaRPr lang="en-US" sz="2000" dirty="0">
                <a:solidFill>
                  <a:srgbClr val="FFC000"/>
                </a:solidFill>
              </a:endParaRPr>
            </a:p>
          </p:txBody>
        </p:sp>
        <p:sp>
          <p:nvSpPr>
            <p:cNvPr id="50" name="TextBox 49"/>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1000" dirty="0" smtClean="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grpSp>
        <p:nvGrpSpPr>
          <p:cNvPr id="51" name="Group 50"/>
          <p:cNvGrpSpPr/>
          <p:nvPr/>
        </p:nvGrpSpPr>
        <p:grpSpPr>
          <a:xfrm>
            <a:off x="1600200" y="5196345"/>
            <a:ext cx="2209800" cy="943785"/>
            <a:chOff x="1905000" y="1277263"/>
            <a:chExt cx="2743200" cy="943785"/>
          </a:xfrm>
        </p:grpSpPr>
        <p:sp>
          <p:nvSpPr>
            <p:cNvPr id="52" name="Right Arrow 51"/>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53" name="TextBox 52"/>
            <p:cNvSpPr txBox="1"/>
            <p:nvPr/>
          </p:nvSpPr>
          <p:spPr>
            <a:xfrm>
              <a:off x="2016792" y="1277263"/>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endParaRPr lang="en-US" sz="2000" dirty="0">
                <a:solidFill>
                  <a:srgbClr val="FFC000"/>
                </a:solidFill>
              </a:endParaRPr>
            </a:p>
          </p:txBody>
        </p:sp>
        <p:sp>
          <p:nvSpPr>
            <p:cNvPr id="54" name="TextBox 53"/>
            <p:cNvSpPr txBox="1"/>
            <p:nvPr/>
          </p:nvSpPr>
          <p:spPr>
            <a:xfrm>
              <a:off x="2016792" y="1820938"/>
              <a:ext cx="1828800" cy="400110"/>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r>
                <a:rPr lang="en-US" sz="2000" dirty="0">
                  <a:solidFill>
                    <a:srgbClr val="FFC000"/>
                  </a:solidFill>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smtClean="0">
                  <a:solidFill>
                    <a:srgbClr val="00B050"/>
                  </a:solidFill>
                  <a:sym typeface="Wingdings" panose="05000000000000000000" pitchFamily="2" charset="2"/>
                </a:rPr>
                <a:t> </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grpSp>
        <p:nvGrpSpPr>
          <p:cNvPr id="19" name="Group 18"/>
          <p:cNvGrpSpPr/>
          <p:nvPr/>
        </p:nvGrpSpPr>
        <p:grpSpPr>
          <a:xfrm>
            <a:off x="3890529" y="2174790"/>
            <a:ext cx="4922203" cy="3924957"/>
            <a:chOff x="3890529" y="2174790"/>
            <a:chExt cx="4922203" cy="3924957"/>
          </a:xfrm>
        </p:grpSpPr>
        <p:sp>
          <p:nvSpPr>
            <p:cNvPr id="5" name="Rectangle 4"/>
            <p:cNvSpPr/>
            <p:nvPr/>
          </p:nvSpPr>
          <p:spPr>
            <a:xfrm>
              <a:off x="3890529" y="5612164"/>
              <a:ext cx="4922203" cy="4875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0529" y="4641194"/>
              <a:ext cx="4922203" cy="4875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0529" y="3165076"/>
              <a:ext cx="4922203" cy="4875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0529" y="2174790"/>
              <a:ext cx="4922203" cy="4875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029200" y="2182350"/>
            <a:ext cx="1905000" cy="3917397"/>
            <a:chOff x="5029200" y="2182350"/>
            <a:chExt cx="1905000" cy="3917397"/>
          </a:xfrm>
        </p:grpSpPr>
        <p:sp>
          <p:nvSpPr>
            <p:cNvPr id="58" name="Rectangle 57"/>
            <p:cNvSpPr/>
            <p:nvPr/>
          </p:nvSpPr>
          <p:spPr>
            <a:xfrm>
              <a:off x="5029200" y="2182350"/>
              <a:ext cx="381000" cy="3917397"/>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553200" y="2182350"/>
              <a:ext cx="381000" cy="3917397"/>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5051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b. Simulation </a:t>
            </a:r>
            <a:r>
              <a:rPr lang="en-US" dirty="0"/>
              <a:t>Results</a:t>
            </a:r>
          </a:p>
        </p:txBody>
      </p:sp>
      <p:sp>
        <p:nvSpPr>
          <p:cNvPr id="8" name="Text Placeholder 7"/>
          <p:cNvSpPr>
            <a:spLocks noGrp="1"/>
          </p:cNvSpPr>
          <p:nvPr>
            <p:ph type="body" sz="quarter" idx="12"/>
          </p:nvPr>
        </p:nvSpPr>
        <p:spPr/>
        <p:txBody>
          <a:bodyPr/>
          <a:lstStyle/>
          <a:p>
            <a:endParaRPr lang="en-US"/>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33117310"/>
                  </p:ext>
                </p:extLst>
              </p:nvPr>
            </p:nvGraphicFramePr>
            <p:xfrm>
              <a:off x="126332" y="222123"/>
              <a:ext cx="8750972" cy="6359652"/>
            </p:xfrm>
            <a:graphic>
              <a:graphicData uri="http://schemas.openxmlformats.org/drawingml/2006/table">
                <a:tbl>
                  <a:tblPr>
                    <a:tableStyleId>{5C22544A-7EE6-4342-B048-85BDC9FD1C3A}</a:tableStyleId>
                  </a:tblPr>
                  <a:tblGrid>
                    <a:gridCol w="618399"/>
                    <a:gridCol w="812537"/>
                    <a:gridCol w="2352318"/>
                    <a:gridCol w="384238"/>
                    <a:gridCol w="384238"/>
                    <a:gridCol w="384238"/>
                    <a:gridCol w="384238"/>
                    <a:gridCol w="384238"/>
                    <a:gridCol w="384238"/>
                    <a:gridCol w="384238"/>
                    <a:gridCol w="384238"/>
                    <a:gridCol w="384238"/>
                    <a:gridCol w="384238"/>
                    <a:gridCol w="384238"/>
                    <a:gridCol w="384238"/>
                    <a:gridCol w="356862"/>
                  </a:tblGrid>
                  <a:tr h="155188">
                    <a:tc rowSpan="3">
                      <a:txBody>
                        <a:bodyPr/>
                        <a:lstStyle/>
                        <a:p>
                          <a:pPr algn="ctr"/>
                          <a:r>
                            <a:rPr lang="en-US" sz="1100" b="1" dirty="0" smtClean="0"/>
                            <a:t>Strategy</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Manufacturer</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Aircraft  </a:t>
                          </a:r>
                          <a:r>
                            <a:rPr lang="en-US" sz="1100" b="1" dirty="0" smtClean="0">
                              <a:sym typeface="Wingdings" panose="05000000000000000000" pitchFamily="2" charset="2"/>
                            </a:rPr>
                            <a:t> </a:t>
                          </a:r>
                          <a:r>
                            <a:rPr lang="en-US" sz="1100" b="1" dirty="0" smtClean="0">
                              <a:sym typeface="Webdings" panose="05030102010509060703" pitchFamily="18" charset="2"/>
                            </a:rPr>
                            <a:t> </a:t>
                          </a:r>
                          <a:r>
                            <a:rPr lang="en-US" sz="1100" b="1" baseline="0" dirty="0" smtClean="0"/>
                            <a:t> </a:t>
                          </a:r>
                          <a:r>
                            <a:rPr lang="en-US" sz="900" b="1" baseline="0" dirty="0" smtClean="0"/>
                            <a:t>(</a:t>
                          </a:r>
                          <a:r>
                            <a:rPr lang="en-US" sz="900" b="1" baseline="0" dirty="0" smtClean="0">
                              <a:solidFill>
                                <a:srgbClr val="00B050"/>
                              </a:solidFill>
                            </a:rPr>
                            <a:t>current</a:t>
                          </a:r>
                          <a:r>
                            <a:rPr lang="en-US" sz="900" b="1" baseline="0" dirty="0" smtClean="0"/>
                            <a:t>, </a:t>
                          </a:r>
                          <a:r>
                            <a:rPr lang="en-US" sz="900" b="1" baseline="0" dirty="0" smtClean="0">
                              <a:solidFill>
                                <a:srgbClr val="FFC000"/>
                              </a:solidFill>
                            </a:rPr>
                            <a:t>incremental</a:t>
                          </a:r>
                          <a:r>
                            <a:rPr lang="en-US" sz="900" b="1" baseline="0" dirty="0" smtClean="0"/>
                            <a:t>, </a:t>
                          </a:r>
                          <a:r>
                            <a:rPr lang="en-US" sz="900" b="1" baseline="0" dirty="0" smtClean="0">
                              <a:solidFill>
                                <a:srgbClr val="FF0000"/>
                              </a:solidFill>
                            </a:rPr>
                            <a:t>radical</a:t>
                          </a:r>
                          <a:r>
                            <a:rPr lang="en-US" sz="900" b="1" baseline="0" dirty="0" smtClean="0"/>
                            <a:t>)</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12">
                      <a:txBody>
                        <a:bodyPr/>
                        <a:lstStyle/>
                        <a:p>
                          <a:pPr algn="ctr"/>
                          <a:r>
                            <a:rPr lang="en-US" sz="1070" b="1" dirty="0" smtClean="0"/>
                            <a:t>Winner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3">
                      <a:txBody>
                        <a:bodyPr/>
                        <a:lstStyle/>
                        <a:p>
                          <a:pPr algn="ctr"/>
                          <a:r>
                            <a:rPr lang="en-US" sz="1070" b="1" dirty="0" smtClean="0"/>
                            <a:t>Fuel</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5518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Narrow </a:t>
                          </a:r>
                          <a:r>
                            <a:rPr lang="en-US" sz="1070" b="1" dirty="0" smtClean="0">
                              <a:sym typeface="Wingdings" panose="05000000000000000000" pitchFamily="2"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oMath>
                            </m:oMathPara>
                          </a14:m>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Wide </a:t>
                          </a:r>
                          <a:r>
                            <a:rPr lang="en-US" sz="1070" b="1" dirty="0" smtClean="0">
                              <a:sym typeface="Webdings" panose="05030102010509060703" pitchFamily="18"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oMath>
                            </m:oMathPara>
                          </a14:m>
                          <a:endParaRPr lang="en-US" sz="160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1070" b="1" dirty="0" smtClean="0"/>
                            <a:t>All </a:t>
                          </a:r>
                          <a:r>
                            <a:rPr lang="en-US" sz="1070" b="1" dirty="0" smtClean="0">
                              <a:sym typeface="Wingdings" panose="05000000000000000000" pitchFamily="2" charset="2"/>
                            </a:rPr>
                            <a:t></a:t>
                          </a:r>
                          <a:r>
                            <a:rPr lang="en-US" sz="1070" b="1" dirty="0" smtClean="0">
                              <a:sym typeface="Webdings" panose="05030102010509060703" pitchFamily="18" charset="2"/>
                            </a:rPr>
                            <a: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oMath>
                            </m:oMathPara>
                          </a14:m>
                          <a:endParaRPr lang="en-US" sz="160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S6</a:t>
                          </a:r>
                        </a:p>
                        <a:p>
                          <a:pPr algn="ctr"/>
                          <a:endParaRPr lang="en-US" sz="1100" b="1" dirty="0" smtClean="0"/>
                        </a:p>
                        <a:p>
                          <a:pPr algn="ctr"/>
                          <a:r>
                            <a:rPr lang="en-US" sz="1100" b="1" dirty="0" smtClean="0"/>
                            <a:t>Boeing</a:t>
                          </a:r>
                          <a:br>
                            <a:rPr lang="en-US" sz="1100" b="1" dirty="0" smtClean="0"/>
                          </a:br>
                          <a:r>
                            <a:rPr lang="en-US" sz="1100" b="1" dirty="0" smtClean="0"/>
                            <a:t>Follows</a:t>
                          </a:r>
                          <a:br>
                            <a:rPr lang="en-US" sz="1100" b="1" dirty="0" smtClean="0"/>
                          </a:b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solidFill>
                              <a:schemeClr val="bg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1.613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0.674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1.739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a:p>
                      </a:txBody>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a:txBody>
                        <a:bodyPr/>
                        <a:lstStyle/>
                        <a:p>
                          <a:pPr algn="ctr"/>
                          <a:r>
                            <a:rPr lang="en-US" sz="1070" dirty="0" smtClean="0"/>
                            <a:t>1.839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1.267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3.134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1.902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1.877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S7</a:t>
                          </a:r>
                        </a:p>
                        <a:p>
                          <a:pPr algn="ctr"/>
                          <a:endParaRPr lang="en-US" sz="1100" b="1" dirty="0" smtClean="0"/>
                        </a:p>
                        <a:p>
                          <a:pPr algn="ctr"/>
                          <a:r>
                            <a:rPr lang="en-US" sz="1100" b="1" dirty="0" smtClean="0"/>
                            <a:t>Boeing</a:t>
                          </a:r>
                          <a:endParaRPr lang="en-US" sz="1100" b="1" baseline="0" dirty="0" smtClean="0"/>
                        </a:p>
                        <a:p>
                          <a:pPr algn="ctr"/>
                          <a:r>
                            <a:rPr lang="en-US" sz="1100" b="1" baseline="0" dirty="0" smtClean="0"/>
                            <a:t>Follows</a:t>
                          </a:r>
                        </a:p>
                        <a:p>
                          <a:pPr algn="ctr"/>
                          <a:r>
                            <a:rPr lang="en-US" sz="1100" b="1" baseline="0"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1.171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55.0%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0.997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3.178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1.056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1.266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3.426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S8</a:t>
                          </a:r>
                        </a:p>
                        <a:p>
                          <a:pPr algn="ctr"/>
                          <a:endParaRPr lang="en-US" sz="1100" b="1" dirty="0" smtClean="0"/>
                        </a:p>
                        <a:p>
                          <a:pPr algn="ctr"/>
                          <a:r>
                            <a:rPr lang="en-US" sz="1100" b="1" dirty="0" smtClean="0"/>
                            <a:t>Airbus</a:t>
                          </a:r>
                        </a:p>
                        <a:p>
                          <a:pPr algn="ctr"/>
                          <a:r>
                            <a:rPr lang="en-US" sz="1100" b="1" dirty="0" smtClean="0"/>
                            <a:t>Follows</a:t>
                          </a:r>
                        </a:p>
                        <a:p>
                          <a:pPr algn="ct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2.838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0.9050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1.871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S9</a:t>
                          </a:r>
                        </a:p>
                        <a:p>
                          <a:pPr algn="ctr"/>
                          <a:endParaRPr lang="en-US" sz="1100" b="1" dirty="0" smtClean="0"/>
                        </a:p>
                        <a:p>
                          <a:pPr algn="ctr"/>
                          <a:r>
                            <a:rPr lang="en-US" sz="1100" b="1" dirty="0" smtClean="0"/>
                            <a:t>Airbus Follows</a:t>
                          </a:r>
                        </a:p>
                        <a:p>
                          <a:pPr algn="ctr"/>
                          <a:r>
                            <a:rPr lang="en-US" sz="1100" b="1"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1.700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2.390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3.245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S10</a:t>
                          </a:r>
                        </a:p>
                        <a:p>
                          <a:pPr algn="ctr"/>
                          <a:endParaRPr lang="en-US" sz="1100" b="1" dirty="0" smtClean="0"/>
                        </a:p>
                        <a:p>
                          <a:pPr algn="ctr"/>
                          <a:r>
                            <a:rPr lang="en-US" sz="1100" b="1" dirty="0" smtClean="0"/>
                            <a:t>All</a:t>
                          </a:r>
                        </a:p>
                        <a:p>
                          <a:pPr algn="ctr"/>
                          <a:r>
                            <a:rPr lang="en-US" sz="1100" b="1" dirty="0" smtClean="0"/>
                            <a:t>Innovate</a:t>
                          </a:r>
                        </a:p>
                        <a:p>
                          <a:pPr algn="ct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1.280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3.445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1.052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3.734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rowSpan="6">
                      <a:txBody>
                        <a:bodyPr/>
                        <a:lstStyle/>
                        <a:p>
                          <a:pPr algn="ctr"/>
                          <a:r>
                            <a:rPr lang="en-US" sz="1400" b="1" dirty="0" smtClean="0"/>
                            <a:t>S11</a:t>
                          </a:r>
                        </a:p>
                        <a:p>
                          <a:pPr algn="ctr"/>
                          <a:endParaRPr lang="en-US" sz="1100" b="1" dirty="0" smtClean="0"/>
                        </a:p>
                        <a:p>
                          <a:pPr algn="ctr"/>
                          <a:r>
                            <a:rPr lang="en-US" sz="1100" b="1" dirty="0" smtClean="0"/>
                            <a:t>All</a:t>
                          </a:r>
                        </a:p>
                        <a:p>
                          <a:pPr algn="ctr"/>
                          <a:r>
                            <a:rPr lang="en-US" sz="1100" b="1" dirty="0" smtClean="0"/>
                            <a:t>Innovate</a:t>
                          </a:r>
                        </a:p>
                        <a:p>
                          <a:pPr algn="ctr"/>
                          <a:r>
                            <a:rPr lang="en-US" sz="1100" b="1" dirty="0" smtClean="0"/>
                            <a:t>Late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323">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33117310"/>
                  </p:ext>
                </p:extLst>
              </p:nvPr>
            </p:nvGraphicFramePr>
            <p:xfrm>
              <a:off x="126332" y="222123"/>
              <a:ext cx="8750972" cy="6359652"/>
            </p:xfrm>
            <a:graphic>
              <a:graphicData uri="http://schemas.openxmlformats.org/drawingml/2006/table">
                <a:tbl>
                  <a:tblPr>
                    <a:tableStyleId>{5C22544A-7EE6-4342-B048-85BDC9FD1C3A}</a:tableStyleId>
                  </a:tblPr>
                  <a:tblGrid>
                    <a:gridCol w="618399"/>
                    <a:gridCol w="812537"/>
                    <a:gridCol w="2352318"/>
                    <a:gridCol w="384238"/>
                    <a:gridCol w="384238"/>
                    <a:gridCol w="384238"/>
                    <a:gridCol w="384238"/>
                    <a:gridCol w="384238"/>
                    <a:gridCol w="384238"/>
                    <a:gridCol w="384238"/>
                    <a:gridCol w="384238"/>
                    <a:gridCol w="384238"/>
                    <a:gridCol w="384238"/>
                    <a:gridCol w="384238"/>
                    <a:gridCol w="384238"/>
                    <a:gridCol w="356862"/>
                  </a:tblGrid>
                  <a:tr h="163068">
                    <a:tc rowSpan="3">
                      <a:txBody>
                        <a:bodyPr/>
                        <a:lstStyle/>
                        <a:p>
                          <a:pPr algn="ctr"/>
                          <a:r>
                            <a:rPr lang="en-US" sz="1100" b="1" dirty="0" smtClean="0"/>
                            <a:t>Strategy</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Manufacturer</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r>
                            <a:rPr lang="en-US" sz="1100" b="1" dirty="0" smtClean="0"/>
                            <a:t>Aircraft  </a:t>
                          </a:r>
                          <a:r>
                            <a:rPr lang="en-US" sz="1100" b="1" dirty="0" smtClean="0">
                              <a:sym typeface="Wingdings" panose="05000000000000000000" pitchFamily="2" charset="2"/>
                            </a:rPr>
                            <a:t> </a:t>
                          </a:r>
                          <a:r>
                            <a:rPr lang="en-US" sz="1100" b="1" dirty="0" smtClean="0">
                              <a:sym typeface="Webdings" panose="05030102010509060703" pitchFamily="18" charset="2"/>
                            </a:rPr>
                            <a:t> </a:t>
                          </a:r>
                          <a:r>
                            <a:rPr lang="en-US" sz="1100" b="1" baseline="0" dirty="0" smtClean="0"/>
                            <a:t> </a:t>
                          </a:r>
                          <a:r>
                            <a:rPr lang="en-US" sz="900" b="1" baseline="0" dirty="0" smtClean="0"/>
                            <a:t>(</a:t>
                          </a:r>
                          <a:r>
                            <a:rPr lang="en-US" sz="900" b="1" baseline="0" dirty="0" smtClean="0">
                              <a:solidFill>
                                <a:srgbClr val="00B050"/>
                              </a:solidFill>
                            </a:rPr>
                            <a:t>current</a:t>
                          </a:r>
                          <a:r>
                            <a:rPr lang="en-US" sz="900" b="1" baseline="0" dirty="0" smtClean="0"/>
                            <a:t>, </a:t>
                          </a:r>
                          <a:r>
                            <a:rPr lang="en-US" sz="900" b="1" baseline="0" dirty="0" smtClean="0">
                              <a:solidFill>
                                <a:srgbClr val="FFC000"/>
                              </a:solidFill>
                            </a:rPr>
                            <a:t>incremental</a:t>
                          </a:r>
                          <a:r>
                            <a:rPr lang="en-US" sz="900" b="1" baseline="0" dirty="0" smtClean="0"/>
                            <a:t>, </a:t>
                          </a:r>
                          <a:r>
                            <a:rPr lang="en-US" sz="900" b="1" baseline="0" dirty="0" smtClean="0">
                              <a:solidFill>
                                <a:srgbClr val="FF0000"/>
                              </a:solidFill>
                            </a:rPr>
                            <a:t>radical</a:t>
                          </a:r>
                          <a:r>
                            <a:rPr lang="en-US" sz="900" b="1" baseline="0" dirty="0" smtClean="0"/>
                            <a:t>)</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12">
                      <a:txBody>
                        <a:bodyPr/>
                        <a:lstStyle/>
                        <a:p>
                          <a:pPr algn="ctr"/>
                          <a:r>
                            <a:rPr lang="en-US" sz="1070" b="1" dirty="0" smtClean="0"/>
                            <a:t>Winner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endParaRPr lang="en-US"/>
                        </a:p>
                      </a:txBody>
                      <a:tcPr/>
                    </a:tc>
                    <a:tc hMerge="1">
                      <a:txBody>
                        <a:bodyPr/>
                        <a:lstStyle/>
                        <a:p>
                          <a:endParaRPr lang="en-US"/>
                        </a:p>
                      </a:txBody>
                      <a:tcPr/>
                    </a:tc>
                    <a:tc hMerge="1">
                      <a:txBody>
                        <a:bodyPr/>
                        <a:lstStyle/>
                        <a:p>
                          <a:endParaRPr lang="en-US" sz="1900" dirty="0"/>
                        </a:p>
                      </a:txBody>
                      <a:tcPr marL="130808" marR="130808" marT="65404" marB="65404"/>
                    </a:tc>
                    <a:tc hMerge="1">
                      <a:txBody>
                        <a:bodyPr/>
                        <a:lstStyle/>
                        <a:p>
                          <a:endParaRPr lang="en-US" sz="1900" dirty="0"/>
                        </a:p>
                      </a:txBody>
                      <a:tcPr marL="130808" marR="130808" marT="65404" marB="65404"/>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3">
                      <a:txBody>
                        <a:bodyPr/>
                        <a:lstStyle/>
                        <a:p>
                          <a:pPr algn="ctr"/>
                          <a:r>
                            <a:rPr lang="en-US" sz="1070" b="1" dirty="0" smtClean="0"/>
                            <a:t>Fuel</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Narrow </a:t>
                          </a:r>
                          <a:r>
                            <a:rPr lang="en-US" sz="1070" b="1" dirty="0" smtClean="0">
                              <a:sym typeface="Wingdings" panose="05000000000000000000" pitchFamily="2"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88976" t="-62264" r="-445669" b="-1843396"/>
                          </a:stretch>
                        </a:blipFill>
                      </a:tcPr>
                    </a:tc>
                    <a:tc rowSpan="2"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t>Wide </a:t>
                          </a:r>
                          <a:r>
                            <a:rPr lang="en-US" sz="1070" b="1" dirty="0" smtClean="0">
                              <a:sym typeface="Webdings" panose="05030102010509060703" pitchFamily="18" charset="2"/>
                            </a:rPr>
                            <a:t></a:t>
                          </a:r>
                          <a:endParaRPr lang="en-US" sz="107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794444" t="-62264" r="-249206" b="-1843396"/>
                          </a:stretch>
                        </a:blip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1070" b="1" dirty="0" smtClean="0"/>
                            <a:t>All </a:t>
                          </a:r>
                          <a:r>
                            <a:rPr lang="en-US" sz="1070" b="1" dirty="0" smtClean="0">
                              <a:sym typeface="Wingdings" panose="05000000000000000000" pitchFamily="2" charset="2"/>
                            </a:rPr>
                            <a:t></a:t>
                          </a:r>
                          <a:r>
                            <a:rPr lang="en-US" sz="1070" b="1" dirty="0" smtClean="0">
                              <a:sym typeface="Webdings" panose="05030102010509060703" pitchFamily="18" charset="2"/>
                            </a:rPr>
                            <a: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sz="1900" dirty="0"/>
                        </a:p>
                      </a:txBody>
                      <a:tcPr marL="130808" marR="130808" marT="65404" marB="65404"/>
                    </a:tc>
                    <a:tc rowSpan="2" grid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994444" t="-62264" r="-49206" b="-1843396"/>
                          </a:stretch>
                        </a:blipFill>
                      </a:tcPr>
                    </a:tc>
                    <a:tc rowSpan="2" h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Profit</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70" b="1" dirty="0" smtClean="0"/>
                            <a:t>Order</a:t>
                          </a: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vMerge="1">
                      <a:txBody>
                        <a:bodyPr/>
                        <a:lstStyle/>
                        <a:p>
                          <a:pPr algn="ctr"/>
                          <a:endParaRPr lang="en-US" sz="107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S6</a:t>
                          </a:r>
                        </a:p>
                        <a:p>
                          <a:pPr algn="ctr"/>
                          <a:endParaRPr lang="en-US" sz="1100" b="1" dirty="0" smtClean="0"/>
                        </a:p>
                        <a:p>
                          <a:pPr algn="ctr"/>
                          <a:r>
                            <a:rPr lang="en-US" sz="1100" b="1" dirty="0" smtClean="0"/>
                            <a:t>Boeing</a:t>
                          </a:r>
                          <a:br>
                            <a:rPr lang="en-US" sz="1100" b="1" dirty="0" smtClean="0"/>
                          </a:br>
                          <a:r>
                            <a:rPr lang="en-US" sz="1100" b="1" dirty="0" smtClean="0"/>
                            <a:t>Follows</a:t>
                          </a:r>
                          <a:br>
                            <a:rPr lang="en-US" sz="1100" b="1" dirty="0" smtClean="0"/>
                          </a:b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solidFill>
                              <a:schemeClr val="bg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1.613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0.674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1.739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a:p>
                      </a:txBody>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a:txBody>
                        <a:bodyPr/>
                        <a:lstStyle/>
                        <a:p>
                          <a:pPr algn="ctr"/>
                          <a:r>
                            <a:rPr lang="en-US" sz="1070" dirty="0" smtClean="0"/>
                            <a:t>1.839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1.267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3.134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sz="1900" dirty="0"/>
                        </a:p>
                      </a:txBody>
                      <a:tcPr marL="130808" marR="130808" marT="65404" marB="65404"/>
                    </a:tc>
                    <a:tc vMerge="1">
                      <a:txBody>
                        <a:bodyPr/>
                        <a:lstStyle/>
                        <a:p>
                          <a:endParaRPr lang="en-US" sz="1900" dirty="0"/>
                        </a:p>
                      </a:txBody>
                      <a:tcPr marL="130808" marR="130808" marT="65404" marB="65404"/>
                    </a:tc>
                    <a:tc vMerge="1">
                      <a:txBody>
                        <a:bodyPr/>
                        <a:lstStyle/>
                        <a:p>
                          <a:endParaRPr lang="en-US" dirty="0"/>
                        </a:p>
                      </a:txBody>
                      <a:tcPr marL="130808" marR="130808" marT="65404" marB="65404"/>
                    </a:tc>
                    <a:tc>
                      <a:txBody>
                        <a:bodyPr/>
                        <a:lstStyle/>
                        <a:p>
                          <a:pPr algn="ctr"/>
                          <a:r>
                            <a:rPr lang="en-US" sz="1070" dirty="0" smtClean="0"/>
                            <a:t>1.902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70" dirty="0" smtClean="0"/>
                            <a:t>1.877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S7</a:t>
                          </a:r>
                        </a:p>
                        <a:p>
                          <a:pPr algn="ctr"/>
                          <a:endParaRPr lang="en-US" sz="1100" b="1" dirty="0" smtClean="0"/>
                        </a:p>
                        <a:p>
                          <a:pPr algn="ctr"/>
                          <a:r>
                            <a:rPr lang="en-US" sz="1100" b="1" dirty="0" smtClean="0"/>
                            <a:t>Boeing</a:t>
                          </a:r>
                          <a:endParaRPr lang="en-US" sz="1100" b="1" baseline="0" dirty="0" smtClean="0"/>
                        </a:p>
                        <a:p>
                          <a:pPr algn="ctr"/>
                          <a:r>
                            <a:rPr lang="en-US" sz="1100" b="1" baseline="0" dirty="0" smtClean="0"/>
                            <a:t>Follows</a:t>
                          </a:r>
                        </a:p>
                        <a:p>
                          <a:pPr algn="ctr"/>
                          <a:r>
                            <a:rPr lang="en-US" sz="1100" b="1" baseline="0"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1.065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1.171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55.0%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1.062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1.630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0.997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1.208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3.178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1.056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1.266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3.426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S8</a:t>
                          </a:r>
                        </a:p>
                        <a:p>
                          <a:pPr algn="ctr"/>
                          <a:endParaRPr lang="en-US" sz="1100" b="1" dirty="0" smtClean="0"/>
                        </a:p>
                        <a:p>
                          <a:pPr algn="ctr"/>
                          <a:r>
                            <a:rPr lang="en-US" sz="1100" b="1" dirty="0" smtClean="0"/>
                            <a:t>Airbus</a:t>
                          </a:r>
                        </a:p>
                        <a:p>
                          <a:pPr algn="ctr"/>
                          <a:r>
                            <a:rPr lang="en-US" sz="1100" b="1" dirty="0" smtClean="0"/>
                            <a:t>Follows</a:t>
                          </a:r>
                        </a:p>
                        <a:p>
                          <a:pPr algn="ct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1.976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2.838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0.9050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2.755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1.375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1.871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S9</a:t>
                          </a:r>
                        </a:p>
                        <a:p>
                          <a:pPr algn="ctr"/>
                          <a:endParaRPr lang="en-US" sz="1100" b="1" dirty="0" smtClean="0"/>
                        </a:p>
                        <a:p>
                          <a:pPr algn="ctr"/>
                          <a:r>
                            <a:rPr lang="en-US" sz="1100" b="1" dirty="0" smtClean="0"/>
                            <a:t>Airbus Follows</a:t>
                          </a:r>
                        </a:p>
                        <a:p>
                          <a:pPr algn="ctr"/>
                          <a:r>
                            <a:rPr lang="en-US" sz="1100" b="1" dirty="0" smtClean="0"/>
                            <a:t>Late</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1.891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3.039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52.1%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1.700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53.7%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1.093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2.390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47.9%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1.404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1.506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3.245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49.9%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S10</a:t>
                          </a:r>
                        </a:p>
                        <a:p>
                          <a:pPr algn="ctr"/>
                          <a:endParaRPr lang="en-US" sz="1100" b="1" dirty="0" smtClean="0"/>
                        </a:p>
                        <a:p>
                          <a:pPr algn="ctr"/>
                          <a:r>
                            <a:rPr lang="en-US" sz="1100" b="1" dirty="0" smtClean="0"/>
                            <a:t>All</a:t>
                          </a:r>
                        </a:p>
                        <a:p>
                          <a:pPr algn="ctr"/>
                          <a:r>
                            <a:rPr lang="en-US" sz="1100" b="1" dirty="0" smtClean="0"/>
                            <a:t>Innovate</a:t>
                          </a:r>
                        </a:p>
                        <a:p>
                          <a:pPr algn="ctr"/>
                          <a:r>
                            <a:rPr lang="en-US" sz="1100" b="1" dirty="0" smtClean="0"/>
                            <a:t>Soon</a:t>
                          </a: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1.711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0.887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2.517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56.4%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2.468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58.3%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0.932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42.4%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2.678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1.280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2.990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1.881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1.023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1.444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3.445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1.052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2.003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1.511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57.6%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3.734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rowSpan="6">
                      <a:txBody>
                        <a:bodyPr/>
                        <a:lstStyle/>
                        <a:p>
                          <a:pPr algn="ctr"/>
                          <a:r>
                            <a:rPr lang="en-US" sz="1400" b="1" dirty="0" smtClean="0"/>
                            <a:t>S11</a:t>
                          </a:r>
                        </a:p>
                        <a:p>
                          <a:pPr algn="ctr"/>
                          <a:endParaRPr lang="en-US" sz="1100" b="1" dirty="0" smtClean="0"/>
                        </a:p>
                        <a:p>
                          <a:pPr algn="ctr"/>
                          <a:r>
                            <a:rPr lang="en-US" sz="1100" b="1" dirty="0" smtClean="0"/>
                            <a:t>All</a:t>
                          </a:r>
                        </a:p>
                        <a:p>
                          <a:pPr algn="ctr"/>
                          <a:r>
                            <a:rPr lang="en-US" sz="1100" b="1" dirty="0" smtClean="0"/>
                            <a:t>Innovate</a:t>
                          </a:r>
                        </a:p>
                        <a:p>
                          <a:pPr algn="ctr"/>
                          <a:r>
                            <a:rPr lang="en-US" sz="1100" b="1" dirty="0" smtClean="0"/>
                            <a:t>Late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1.638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1.112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48.5%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1.014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2.957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53.9%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1.028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r>
                            <a:rPr lang="en-US" sz="1070" dirty="0" smtClean="0"/>
                            <a:t>1.034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1.510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2.777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52.2%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1.663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1.051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2.901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51.6%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1.033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1.578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1.117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51.5%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2.419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46.1%</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b="1" dirty="0" smtClean="0">
                              <a:solidFill>
                                <a:srgbClr val="FF0000"/>
                              </a:solidFill>
                            </a:rPr>
                            <a:t>High</a:t>
                          </a:r>
                          <a:endParaRPr lang="en-US" sz="107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1.894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45.9%</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1.036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1.340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54.2%</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p>
                          <a:pPr algn="ctr"/>
                          <a:r>
                            <a:rPr lang="en-US" sz="1070" dirty="0" smtClean="0"/>
                            <a:t>1.013</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2.987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47.8%</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70" dirty="0" smtClean="0"/>
                            <a:t>1.040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70C0"/>
                              </a:solidFill>
                            </a:rPr>
                            <a:t>Curr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3068">
                    <a:tc vMerge="1">
                      <a:txBody>
                        <a:bodyPr/>
                        <a:lstStyle/>
                        <a:p>
                          <a:pPr algn="ctr"/>
                          <a:endParaRPr lang="en-US" sz="11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2.146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46.0%</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1.416</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54.7%</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70" dirty="0" smtClean="0"/>
                            <a:t>3.325</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070" dirty="0" smtClean="0"/>
                            <a:t>48.4%</a:t>
                          </a: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07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70" b="1" dirty="0" smtClean="0">
                              <a:solidFill>
                                <a:srgbClr val="00B050"/>
                              </a:solidFill>
                            </a:rPr>
                            <a:t>Low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pic>
        <p:nvPicPr>
          <p:cNvPr id="13" name="Picture 12"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50" y="781050"/>
            <a:ext cx="730250" cy="356936"/>
          </a:xfrm>
          <a:prstGeom prst="rect">
            <a:avLst/>
          </a:prstGeom>
          <a:noFill/>
          <a:ln>
            <a:noFill/>
          </a:ln>
        </p:spPr>
      </p:pic>
      <p:pic>
        <p:nvPicPr>
          <p:cNvPr id="6" name="Picture 5"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50" y="1762606"/>
            <a:ext cx="730250" cy="356936"/>
          </a:xfrm>
          <a:prstGeom prst="rect">
            <a:avLst/>
          </a:prstGeom>
          <a:noFill/>
          <a:ln>
            <a:noFill/>
          </a:ln>
        </p:spPr>
      </p:pic>
      <p:pic>
        <p:nvPicPr>
          <p:cNvPr id="7" name="Picture 6"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50" y="2744162"/>
            <a:ext cx="730250" cy="356936"/>
          </a:xfrm>
          <a:prstGeom prst="rect">
            <a:avLst/>
          </a:prstGeom>
          <a:noFill/>
          <a:ln>
            <a:noFill/>
          </a:ln>
        </p:spPr>
      </p:pic>
      <p:pic>
        <p:nvPicPr>
          <p:cNvPr id="9" name="Picture 8"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50" y="3732378"/>
            <a:ext cx="730250" cy="356936"/>
          </a:xfrm>
          <a:prstGeom prst="rect">
            <a:avLst/>
          </a:prstGeom>
          <a:noFill/>
          <a:ln>
            <a:noFill/>
          </a:ln>
        </p:spPr>
      </p:pic>
      <p:pic>
        <p:nvPicPr>
          <p:cNvPr id="10" name="Picture 9"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50" y="4720594"/>
            <a:ext cx="730250" cy="356936"/>
          </a:xfrm>
          <a:prstGeom prst="rect">
            <a:avLst/>
          </a:prstGeom>
          <a:noFill/>
          <a:ln>
            <a:noFill/>
          </a:ln>
        </p:spPr>
      </p:pic>
      <p:pic>
        <p:nvPicPr>
          <p:cNvPr id="11" name="Picture 10"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50" y="1268194"/>
            <a:ext cx="707937" cy="314960"/>
          </a:xfrm>
          <a:prstGeom prst="rect">
            <a:avLst/>
          </a:prstGeom>
          <a:noFill/>
          <a:ln>
            <a:noFill/>
          </a:ln>
        </p:spPr>
      </p:pic>
      <p:pic>
        <p:nvPicPr>
          <p:cNvPr id="12" name="Picture 11"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50" y="2275659"/>
            <a:ext cx="707937" cy="314960"/>
          </a:xfrm>
          <a:prstGeom prst="rect">
            <a:avLst/>
          </a:prstGeom>
          <a:noFill/>
          <a:ln>
            <a:noFill/>
          </a:ln>
        </p:spPr>
      </p:pic>
      <p:pic>
        <p:nvPicPr>
          <p:cNvPr id="14" name="Picture 13"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50" y="3238950"/>
            <a:ext cx="707937" cy="314960"/>
          </a:xfrm>
          <a:prstGeom prst="rect">
            <a:avLst/>
          </a:prstGeom>
          <a:noFill/>
          <a:ln>
            <a:noFill/>
          </a:ln>
        </p:spPr>
      </p:pic>
      <p:pic>
        <p:nvPicPr>
          <p:cNvPr id="15" name="Picture 14"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50" y="4247474"/>
            <a:ext cx="707937" cy="314960"/>
          </a:xfrm>
          <a:prstGeom prst="rect">
            <a:avLst/>
          </a:prstGeom>
          <a:noFill/>
          <a:ln>
            <a:noFill/>
          </a:ln>
        </p:spPr>
      </p:pic>
      <p:pic>
        <p:nvPicPr>
          <p:cNvPr id="16" name="Picture 15"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50" y="5224106"/>
            <a:ext cx="707937" cy="314960"/>
          </a:xfrm>
          <a:prstGeom prst="rect">
            <a:avLst/>
          </a:prstGeom>
          <a:noFill/>
          <a:ln>
            <a:noFill/>
          </a:ln>
        </p:spPr>
      </p:pic>
      <p:grpSp>
        <p:nvGrpSpPr>
          <p:cNvPr id="38" name="Group 37"/>
          <p:cNvGrpSpPr/>
          <p:nvPr/>
        </p:nvGrpSpPr>
        <p:grpSpPr>
          <a:xfrm>
            <a:off x="1600200" y="762000"/>
            <a:ext cx="2209800" cy="959494"/>
            <a:chOff x="1905000" y="1277263"/>
            <a:chExt cx="2743200" cy="959494"/>
          </a:xfrm>
        </p:grpSpPr>
        <p:sp>
          <p:nvSpPr>
            <p:cNvPr id="17" name="Right Arrow 16"/>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4" name="TextBox 3"/>
            <p:cNvSpPr txBox="1"/>
            <p:nvPr/>
          </p:nvSpPr>
          <p:spPr>
            <a:xfrm>
              <a:off x="2016792" y="1277263"/>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12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37" name="TextBox 36"/>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1400" dirty="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pic>
        <p:nvPicPr>
          <p:cNvPr id="58" name="Picture 57" descr="http://2.bp.blogspot.com/-U25zTp2jHOw/TXfIaiZeL0I/AAAAAAAAmvQ/h748Bmp8_N4/s1600/Boeing-Logo.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50" y="5685642"/>
            <a:ext cx="730250" cy="356936"/>
          </a:xfrm>
          <a:prstGeom prst="rect">
            <a:avLst/>
          </a:prstGeom>
          <a:noFill/>
          <a:ln>
            <a:noFill/>
          </a:ln>
        </p:spPr>
      </p:pic>
      <p:pic>
        <p:nvPicPr>
          <p:cNvPr id="59" name="Picture 58" descr="http://logok.org/wp-content/uploads/2010/07/Airbus_New_Logo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50" y="6189154"/>
            <a:ext cx="707937" cy="314960"/>
          </a:xfrm>
          <a:prstGeom prst="rect">
            <a:avLst/>
          </a:prstGeom>
          <a:noFill/>
          <a:ln>
            <a:noFill/>
          </a:ln>
        </p:spPr>
      </p:pic>
      <p:grpSp>
        <p:nvGrpSpPr>
          <p:cNvPr id="64" name="Group 63"/>
          <p:cNvGrpSpPr/>
          <p:nvPr/>
        </p:nvGrpSpPr>
        <p:grpSpPr>
          <a:xfrm>
            <a:off x="1600200" y="1751194"/>
            <a:ext cx="2209800" cy="959494"/>
            <a:chOff x="1905000" y="1277263"/>
            <a:chExt cx="2743200" cy="959494"/>
          </a:xfrm>
        </p:grpSpPr>
        <p:sp>
          <p:nvSpPr>
            <p:cNvPr id="65" name="Right Arrow 64"/>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66" name="TextBox 65"/>
            <p:cNvSpPr txBox="1"/>
            <p:nvPr/>
          </p:nvSpPr>
          <p:spPr>
            <a:xfrm>
              <a:off x="2016791" y="1277263"/>
              <a:ext cx="2078651" cy="400110"/>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67" name="TextBox 66"/>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 </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r>
                <a:rPr lang="en-US" sz="2000" dirty="0">
                  <a:solidFill>
                    <a:srgbClr val="FFC000"/>
                  </a:solidFill>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smtClean="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grpSp>
        <p:nvGrpSpPr>
          <p:cNvPr id="68" name="Group 67"/>
          <p:cNvGrpSpPr/>
          <p:nvPr/>
        </p:nvGrpSpPr>
        <p:grpSpPr>
          <a:xfrm>
            <a:off x="1600200" y="2721541"/>
            <a:ext cx="2209800" cy="959494"/>
            <a:chOff x="1905000" y="1277263"/>
            <a:chExt cx="2743200" cy="959494"/>
          </a:xfrm>
        </p:grpSpPr>
        <p:sp>
          <p:nvSpPr>
            <p:cNvPr id="69" name="Right Arrow 68"/>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70" name="TextBox 69"/>
            <p:cNvSpPr txBox="1"/>
            <p:nvPr/>
          </p:nvSpPr>
          <p:spPr>
            <a:xfrm>
              <a:off x="2016792" y="1277263"/>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12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71" name="TextBox 70"/>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1400" dirty="0" smtClean="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grpSp>
        <p:nvGrpSpPr>
          <p:cNvPr id="72" name="Group 71"/>
          <p:cNvGrpSpPr/>
          <p:nvPr/>
        </p:nvGrpSpPr>
        <p:grpSpPr>
          <a:xfrm>
            <a:off x="1600200" y="3710735"/>
            <a:ext cx="2209800" cy="959494"/>
            <a:chOff x="1905000" y="1277263"/>
            <a:chExt cx="2743200" cy="959494"/>
          </a:xfrm>
        </p:grpSpPr>
        <p:sp>
          <p:nvSpPr>
            <p:cNvPr id="73" name="Right Arrow 72"/>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74" name="TextBox 73"/>
            <p:cNvSpPr txBox="1"/>
            <p:nvPr/>
          </p:nvSpPr>
          <p:spPr>
            <a:xfrm>
              <a:off x="2016791" y="1277263"/>
              <a:ext cx="2078651" cy="400110"/>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75" name="TextBox 74"/>
            <p:cNvSpPr txBox="1"/>
            <p:nvPr/>
          </p:nvSpPr>
          <p:spPr>
            <a:xfrm>
              <a:off x="2016792" y="1820938"/>
              <a:ext cx="207865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 </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r>
                <a:rPr lang="en-US" sz="2000" dirty="0">
                  <a:solidFill>
                    <a:srgbClr val="FFC000"/>
                  </a:solidFill>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smtClean="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grpSp>
        <p:nvGrpSpPr>
          <p:cNvPr id="76" name="Group 75"/>
          <p:cNvGrpSpPr/>
          <p:nvPr/>
        </p:nvGrpSpPr>
        <p:grpSpPr>
          <a:xfrm>
            <a:off x="1600200" y="4677849"/>
            <a:ext cx="2209800" cy="959494"/>
            <a:chOff x="1905000" y="1277263"/>
            <a:chExt cx="2743200" cy="959494"/>
          </a:xfrm>
        </p:grpSpPr>
        <p:sp>
          <p:nvSpPr>
            <p:cNvPr id="77" name="Right Arrow 76"/>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78" name="TextBox 77"/>
            <p:cNvSpPr txBox="1"/>
            <p:nvPr/>
          </p:nvSpPr>
          <p:spPr>
            <a:xfrm>
              <a:off x="2016792" y="1277263"/>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12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79" name="TextBox 78"/>
            <p:cNvSpPr txBox="1"/>
            <p:nvPr/>
          </p:nvSpPr>
          <p:spPr>
            <a:xfrm>
              <a:off x="2016792" y="1820938"/>
              <a:ext cx="182880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1400" dirty="0" smtClean="0">
                  <a:sym typeface="Webdings" panose="05030102010509060703" pitchFamily="18"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grpSp>
        <p:nvGrpSpPr>
          <p:cNvPr id="80" name="Group 79"/>
          <p:cNvGrpSpPr/>
          <p:nvPr/>
        </p:nvGrpSpPr>
        <p:grpSpPr>
          <a:xfrm>
            <a:off x="1600200" y="5667043"/>
            <a:ext cx="2209800" cy="959494"/>
            <a:chOff x="1905000" y="1277263"/>
            <a:chExt cx="2743200" cy="959494"/>
          </a:xfrm>
        </p:grpSpPr>
        <p:sp>
          <p:nvSpPr>
            <p:cNvPr id="81" name="Right Arrow 80"/>
            <p:cNvSpPr/>
            <p:nvPr/>
          </p:nvSpPr>
          <p:spPr>
            <a:xfrm>
              <a:off x="1905000" y="1580939"/>
              <a:ext cx="2743200" cy="245110"/>
            </a:xfrm>
            <a:prstGeom prst="rightArrow">
              <a:avLst>
                <a:gd name="adj1" fmla="val 50000"/>
                <a:gd name="adj2" fmla="val 76702"/>
              </a:avLst>
            </a:prstGeom>
            <a:gradFill>
              <a:gsLst>
                <a:gs pos="0">
                  <a:srgbClr val="2E69B0"/>
                </a:gs>
                <a:gs pos="100000">
                  <a:srgbClr val="71A7FF"/>
                </a:gs>
              </a:gsLst>
            </a:gra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0" bIns="45720" numCol="1" spcCol="0" rtlCol="0" fromWordArt="0" anchor="ctr" anchorCtr="0" forceAA="0" compatLnSpc="1">
              <a:prstTxWarp prst="textNoShape">
                <a:avLst/>
              </a:prstTxWarp>
              <a:noAutofit/>
            </a:bodyPr>
            <a:lstStyle/>
            <a:p>
              <a:pPr algn="just"/>
              <a:r>
                <a:rPr lang="en-US" sz="800" b="1" dirty="0" smtClean="0"/>
                <a:t>2010     2015    2020     2025    2030    2035   2040</a:t>
              </a:r>
              <a:endParaRPr lang="en-US" sz="800" b="1" dirty="0"/>
            </a:p>
          </p:txBody>
        </p:sp>
        <p:sp>
          <p:nvSpPr>
            <p:cNvPr id="82" name="TextBox 81"/>
            <p:cNvSpPr txBox="1"/>
            <p:nvPr/>
          </p:nvSpPr>
          <p:spPr>
            <a:xfrm>
              <a:off x="2016791" y="1277263"/>
              <a:ext cx="2078651" cy="400110"/>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sp>
          <p:nvSpPr>
            <p:cNvPr id="83" name="TextBox 82"/>
            <p:cNvSpPr txBox="1"/>
            <p:nvPr/>
          </p:nvSpPr>
          <p:spPr>
            <a:xfrm>
              <a:off x="2016792" y="1820938"/>
              <a:ext cx="2078650" cy="415819"/>
            </a:xfrm>
            <a:prstGeom prst="rect">
              <a:avLst/>
            </a:prstGeom>
            <a:noFill/>
          </p:spPr>
          <p:txBody>
            <a:bodyPr wrap="square" lIns="0" tIns="0" rIns="0" bIns="0" rtlCol="0">
              <a:spAutoFit/>
            </a:bodyPr>
            <a:lstStyle/>
            <a:p>
              <a:pPr>
                <a:lnSpc>
                  <a:spcPct val="65000"/>
                </a:lnSpc>
              </a:pPr>
              <a:r>
                <a:rPr lang="en-US" sz="2000" dirty="0" smtClean="0">
                  <a:solidFill>
                    <a:srgbClr val="00B050"/>
                  </a:solidFill>
                  <a:sym typeface="Webdings" panose="05030102010509060703" pitchFamily="18" charset="2"/>
                </a:rPr>
                <a:t> </a:t>
              </a:r>
              <a:r>
                <a:rPr lang="en-US" sz="2000" dirty="0" smtClean="0">
                  <a:sym typeface="Webdings" panose="05030102010509060703" pitchFamily="18" charset="2"/>
                </a:rPr>
                <a:t>  </a:t>
              </a:r>
              <a:r>
                <a:rPr lang="en-US" sz="2000" dirty="0" smtClean="0">
                  <a:solidFill>
                    <a:srgbClr val="FFC000"/>
                  </a:solidFill>
                  <a:sym typeface="Webdings" panose="05030102010509060703" pitchFamily="18" charset="2"/>
                </a:rPr>
                <a:t></a:t>
              </a:r>
              <a:r>
                <a:rPr lang="en-US" sz="2000" dirty="0">
                  <a:solidFill>
                    <a:srgbClr val="FFC000"/>
                  </a:solidFill>
                  <a:sym typeface="Webdings" panose="05030102010509060703" pitchFamily="18" charset="2"/>
                </a:rPr>
                <a:t> </a:t>
              </a:r>
              <a:r>
                <a:rPr lang="en-US" sz="2000" dirty="0" smtClean="0">
                  <a:solidFill>
                    <a:srgbClr val="FFC000"/>
                  </a:solidFill>
                  <a:sym typeface="Webdings" panose="05030102010509060703" pitchFamily="18" charset="2"/>
                </a:rPr>
                <a:t>        </a:t>
              </a:r>
              <a:r>
                <a:rPr lang="en-US" sz="2000" dirty="0" smtClean="0">
                  <a:solidFill>
                    <a:srgbClr val="FF0000"/>
                  </a:solidFill>
                  <a:sym typeface="Webdings" panose="05030102010509060703" pitchFamily="18" charset="2"/>
                </a:rPr>
                <a:t></a:t>
              </a:r>
            </a:p>
            <a:p>
              <a:pPr>
                <a:lnSpc>
                  <a:spcPct val="65000"/>
                </a:lnSpc>
              </a:pPr>
              <a:r>
                <a:rPr lang="en-US" sz="2000" dirty="0" smtClean="0">
                  <a:solidFill>
                    <a:srgbClr val="00B050"/>
                  </a:solidFill>
                  <a:sym typeface="Wingdings" panose="05000000000000000000" pitchFamily="2" charset="2"/>
                </a:rPr>
                <a:t></a:t>
              </a:r>
              <a:r>
                <a:rPr lang="en-US" sz="2000" dirty="0" smtClean="0">
                  <a:sym typeface="Webdings" panose="05030102010509060703" pitchFamily="18" charset="2"/>
                </a:rPr>
                <a:t>  </a:t>
              </a:r>
              <a:r>
                <a:rPr lang="en-US" sz="2000" dirty="0" smtClean="0">
                  <a:solidFill>
                    <a:srgbClr val="FFC000"/>
                  </a:solidFill>
                  <a:sym typeface="Wingdings" panose="05000000000000000000" pitchFamily="2" charset="2"/>
                </a:rPr>
                <a:t></a:t>
              </a:r>
              <a:r>
                <a:rPr lang="en-US" sz="2000" dirty="0">
                  <a:solidFill>
                    <a:srgbClr val="FFC000"/>
                  </a:solidFill>
                  <a:sym typeface="Wingdings" panose="05000000000000000000" pitchFamily="2" charset="2"/>
                </a:rPr>
                <a:t> </a:t>
              </a:r>
              <a:r>
                <a:rPr lang="en-US" sz="2000" dirty="0" smtClean="0">
                  <a:solidFill>
                    <a:srgbClr val="FFC000"/>
                  </a:solidFill>
                  <a:sym typeface="Wingdings" panose="05000000000000000000" pitchFamily="2" charset="2"/>
                </a:rPr>
                <a:t>          </a:t>
              </a:r>
              <a:r>
                <a:rPr lang="en-US" sz="2000" dirty="0" smtClean="0">
                  <a:solidFill>
                    <a:srgbClr val="FF0000"/>
                  </a:solidFill>
                  <a:sym typeface="Wingdings" panose="05000000000000000000" pitchFamily="2" charset="2"/>
                </a:rPr>
                <a:t></a:t>
              </a:r>
              <a:endParaRPr lang="en-US" sz="2000" dirty="0">
                <a:solidFill>
                  <a:srgbClr val="FF0000"/>
                </a:solidFill>
              </a:endParaRPr>
            </a:p>
          </p:txBody>
        </p:sp>
      </p:grpSp>
      <p:grpSp>
        <p:nvGrpSpPr>
          <p:cNvPr id="5" name="Group 4"/>
          <p:cNvGrpSpPr/>
          <p:nvPr/>
        </p:nvGrpSpPr>
        <p:grpSpPr>
          <a:xfrm>
            <a:off x="4672012" y="706697"/>
            <a:ext cx="3460033" cy="5866368"/>
            <a:chOff x="4672012" y="706697"/>
            <a:chExt cx="3460033" cy="5866368"/>
          </a:xfrm>
        </p:grpSpPr>
        <p:sp>
          <p:nvSpPr>
            <p:cNvPr id="42" name="Rectangle 41"/>
            <p:cNvSpPr/>
            <p:nvPr/>
          </p:nvSpPr>
          <p:spPr>
            <a:xfrm>
              <a:off x="4681538" y="1365780"/>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672012" y="706697"/>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213910" y="1365780"/>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204384" y="706697"/>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755808" y="1365780"/>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746282" y="706697"/>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755808" y="2342412"/>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746282" y="1683329"/>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218674" y="2342412"/>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209148" y="1683329"/>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691064" y="2342412"/>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4681538" y="1683329"/>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218674" y="3317322"/>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209148" y="2658239"/>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218674" y="4304059"/>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209148" y="3644976"/>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223436" y="5285104"/>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213910" y="4626021"/>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755808" y="5285104"/>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746282" y="4626021"/>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223436" y="6257682"/>
              <a:ext cx="371475" cy="315383"/>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213910" y="5598599"/>
              <a:ext cx="385763" cy="341749"/>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5057775" y="715780"/>
            <a:ext cx="3456371" cy="5857285"/>
            <a:chOff x="5029200" y="2182350"/>
            <a:chExt cx="3456371" cy="3917397"/>
          </a:xfrm>
        </p:grpSpPr>
        <p:sp>
          <p:nvSpPr>
            <p:cNvPr id="104" name="Rectangle 103"/>
            <p:cNvSpPr/>
            <p:nvPr/>
          </p:nvSpPr>
          <p:spPr>
            <a:xfrm>
              <a:off x="5029200" y="2182350"/>
              <a:ext cx="381000" cy="3917397"/>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553200" y="2182350"/>
              <a:ext cx="381000" cy="3917397"/>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8104571" y="2182350"/>
              <a:ext cx="381000" cy="3917397"/>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3190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fade">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3"/>
                                        </p:tgtEl>
                                      </p:cBhvr>
                                    </p:animEffect>
                                    <p:set>
                                      <p:cBhvr>
                                        <p:cTn id="22" dur="1" fill="hold">
                                          <p:stCondLst>
                                            <p:cond delay="499"/>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3. b. Simulation Results</a:t>
            </a:r>
          </a:p>
        </p:txBody>
      </p:sp>
      <p:sp>
        <p:nvSpPr>
          <p:cNvPr id="4" name="Text Placeholder 3"/>
          <p:cNvSpPr>
            <a:spLocks noGrp="1"/>
          </p:cNvSpPr>
          <p:nvPr>
            <p:ph type="body" sz="quarter" idx="12"/>
          </p:nvPr>
        </p:nvSpPr>
        <p:spPr/>
        <p:txBody>
          <a:bodyPr/>
          <a:lstStyle/>
          <a:p>
            <a:endParaRPr lang="en-US" dirty="0"/>
          </a:p>
        </p:txBody>
      </p:sp>
      <p:graphicFrame>
        <p:nvGraphicFramePr>
          <p:cNvPr id="8" name="Chart 7"/>
          <p:cNvGraphicFramePr/>
          <p:nvPr>
            <p:extLst>
              <p:ext uri="{D42A27DB-BD31-4B8C-83A1-F6EECF244321}">
                <p14:modId xmlns:p14="http://schemas.microsoft.com/office/powerpoint/2010/main" val="1629263365"/>
              </p:ext>
            </p:extLst>
          </p:nvPr>
        </p:nvGraphicFramePr>
        <p:xfrm>
          <a:off x="540146" y="914400"/>
          <a:ext cx="7974000" cy="5403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p:cNvCxnSpPr/>
          <p:nvPr/>
        </p:nvCxnSpPr>
        <p:spPr>
          <a:xfrm>
            <a:off x="1534390" y="3500671"/>
            <a:ext cx="6693774" cy="0"/>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319708" y="1495311"/>
            <a:ext cx="12838" cy="1896357"/>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3888" y="5081129"/>
            <a:ext cx="3068255" cy="400110"/>
          </a:xfrm>
          <a:prstGeom prst="rect">
            <a:avLst/>
          </a:prstGeom>
          <a:noFill/>
        </p:spPr>
        <p:txBody>
          <a:bodyPr wrap="square" rtlCol="0">
            <a:spAutoFit/>
          </a:bodyPr>
          <a:lstStyle/>
          <a:p>
            <a:r>
              <a:rPr lang="en-US" sz="2000" b="1" dirty="0" smtClean="0">
                <a:solidFill>
                  <a:srgbClr val="0099FF"/>
                </a:solidFill>
              </a:rPr>
              <a:t>Strategy Value Map</a:t>
            </a:r>
            <a:endParaRPr lang="en-US" sz="2000" b="1" dirty="0">
              <a:solidFill>
                <a:srgbClr val="0099FF"/>
              </a:solidFill>
            </a:endParaRPr>
          </a:p>
        </p:txBody>
      </p:sp>
      <p:sp>
        <p:nvSpPr>
          <p:cNvPr id="5" name="Rectangle 4"/>
          <p:cNvSpPr/>
          <p:nvPr/>
        </p:nvSpPr>
        <p:spPr>
          <a:xfrm>
            <a:off x="990600" y="762000"/>
            <a:ext cx="2362200" cy="533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dirty="0" smtClean="0">
                <a:solidFill>
                  <a:sysClr val="windowText" lastClr="000000"/>
                </a:solidFill>
              </a:rPr>
              <a:t>All dimensions</a:t>
            </a:r>
            <a:endParaRPr lang="en-US" dirty="0">
              <a:solidFill>
                <a:sysClr val="windowText" lastClr="000000"/>
              </a:solidFill>
            </a:endParaRPr>
          </a:p>
        </p:txBody>
      </p:sp>
      <p:sp>
        <p:nvSpPr>
          <p:cNvPr id="10" name="Rectangle 9"/>
          <p:cNvSpPr/>
          <p:nvPr/>
        </p:nvSpPr>
        <p:spPr>
          <a:xfrm>
            <a:off x="3352800" y="762000"/>
            <a:ext cx="2362200" cy="533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dirty="0" smtClean="0">
                <a:solidFill>
                  <a:sysClr val="windowText" lastClr="000000"/>
                </a:solidFill>
              </a:rPr>
              <a:t>Narrow Body</a:t>
            </a:r>
            <a:endParaRPr lang="en-US" dirty="0">
              <a:solidFill>
                <a:sysClr val="windowText" lastClr="000000"/>
              </a:solidFill>
            </a:endParaRPr>
          </a:p>
        </p:txBody>
      </p:sp>
      <p:sp>
        <p:nvSpPr>
          <p:cNvPr id="13" name="Rectangle 12"/>
          <p:cNvSpPr/>
          <p:nvPr/>
        </p:nvSpPr>
        <p:spPr>
          <a:xfrm>
            <a:off x="5714999" y="762000"/>
            <a:ext cx="2513165" cy="533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dirty="0" smtClean="0">
                <a:solidFill>
                  <a:sysClr val="windowText" lastClr="000000"/>
                </a:solidFill>
              </a:rPr>
              <a:t>Wide Body</a:t>
            </a:r>
            <a:endParaRPr lang="en-US" dirty="0">
              <a:solidFill>
                <a:sysClr val="windowText" lastClr="000000"/>
              </a:solidFill>
            </a:endParaRPr>
          </a:p>
        </p:txBody>
      </p:sp>
      <p:cxnSp>
        <p:nvCxnSpPr>
          <p:cNvPr id="7" name="Straight Arrow Connector 6"/>
          <p:cNvCxnSpPr/>
          <p:nvPr/>
        </p:nvCxnSpPr>
        <p:spPr>
          <a:xfrm flipH="1">
            <a:off x="1534392" y="1493779"/>
            <a:ext cx="6785316" cy="0"/>
          </a:xfrm>
          <a:prstGeom prst="straightConnector1">
            <a:avLst/>
          </a:prstGeom>
          <a:ln w="38100">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48704" y="1503433"/>
            <a:ext cx="1423096" cy="307777"/>
          </a:xfrm>
          <a:prstGeom prst="rect">
            <a:avLst/>
          </a:prstGeom>
          <a:noFill/>
        </p:spPr>
        <p:txBody>
          <a:bodyPr wrap="square" rtlCol="0">
            <a:spAutoFit/>
          </a:bodyPr>
          <a:lstStyle/>
          <a:p>
            <a:r>
              <a:rPr lang="en-US" sz="1400" b="1" dirty="0" smtClean="0">
                <a:solidFill>
                  <a:srgbClr val="0099FF"/>
                </a:solidFill>
              </a:rPr>
              <a:t>Low Emissions</a:t>
            </a:r>
            <a:endParaRPr lang="en-US" sz="1400" b="1" dirty="0">
              <a:solidFill>
                <a:srgbClr val="0099FF"/>
              </a:solidFill>
            </a:endParaRPr>
          </a:p>
        </p:txBody>
      </p:sp>
      <p:sp>
        <p:nvSpPr>
          <p:cNvPr id="15" name="TextBox 14"/>
          <p:cNvSpPr txBox="1"/>
          <p:nvPr/>
        </p:nvSpPr>
        <p:spPr>
          <a:xfrm rot="16200000">
            <a:off x="819775" y="2587762"/>
            <a:ext cx="1737010" cy="307777"/>
          </a:xfrm>
          <a:prstGeom prst="rect">
            <a:avLst/>
          </a:prstGeom>
          <a:noFill/>
        </p:spPr>
        <p:txBody>
          <a:bodyPr wrap="square" rtlCol="0">
            <a:spAutoFit/>
          </a:bodyPr>
          <a:lstStyle/>
          <a:p>
            <a:pPr algn="r"/>
            <a:r>
              <a:rPr lang="en-US" sz="1400" b="1" dirty="0" smtClean="0">
                <a:solidFill>
                  <a:srgbClr val="0099FF"/>
                </a:solidFill>
              </a:rPr>
              <a:t>High Profits</a:t>
            </a:r>
            <a:endParaRPr lang="en-US" sz="1400" b="1" dirty="0">
              <a:solidFill>
                <a:srgbClr val="0099FF"/>
              </a:solidFill>
            </a:endParaRPr>
          </a:p>
        </p:txBody>
      </p:sp>
      <p:cxnSp>
        <p:nvCxnSpPr>
          <p:cNvPr id="16" name="Straight Arrow Connector 15"/>
          <p:cNvCxnSpPr/>
          <p:nvPr/>
        </p:nvCxnSpPr>
        <p:spPr>
          <a:xfrm flipV="1">
            <a:off x="1541548" y="1490697"/>
            <a:ext cx="0" cy="3995703"/>
          </a:xfrm>
          <a:prstGeom prst="straightConnector1">
            <a:avLst/>
          </a:prstGeom>
          <a:ln w="38100">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41548" y="4584233"/>
            <a:ext cx="4173451" cy="923330"/>
          </a:xfrm>
          <a:prstGeom prst="rect">
            <a:avLst/>
          </a:prstGeom>
          <a:noFill/>
        </p:spPr>
        <p:txBody>
          <a:bodyPr wrap="square" rtlCol="0">
            <a:spAutoFit/>
          </a:bodyPr>
          <a:lstStyle/>
          <a:p>
            <a:r>
              <a:rPr lang="en-US" b="1" dirty="0" smtClean="0">
                <a:solidFill>
                  <a:sysClr val="windowText" lastClr="000000"/>
                </a:solidFill>
              </a:rPr>
              <a:t>Airbus moves first: S4, S5, S6, S7</a:t>
            </a:r>
          </a:p>
          <a:p>
            <a:r>
              <a:rPr lang="en-US" b="1" dirty="0">
                <a:solidFill>
                  <a:sysClr val="windowText" lastClr="000000"/>
                </a:solidFill>
              </a:rPr>
              <a:t>Early transitions: S2, S4, S6, S8, S10</a:t>
            </a:r>
          </a:p>
          <a:p>
            <a:r>
              <a:rPr lang="en-US" b="1" dirty="0" smtClean="0">
                <a:solidFill>
                  <a:sysClr val="windowText" lastClr="000000"/>
                </a:solidFill>
              </a:rPr>
              <a:t>8% emissions savings, 15% profit gains</a:t>
            </a:r>
            <a:endParaRPr lang="en-US" b="1" dirty="0">
              <a:solidFill>
                <a:sysClr val="windowText" lastClr="000000"/>
              </a:solidFill>
            </a:endParaRPr>
          </a:p>
        </p:txBody>
      </p:sp>
    </p:spTree>
    <p:extLst>
      <p:ext uri="{BB962C8B-B14F-4D97-AF65-F5344CB8AC3E}">
        <p14:creationId xmlns:p14="http://schemas.microsoft.com/office/powerpoint/2010/main" val="2942414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b. Simulation </a:t>
            </a:r>
            <a:r>
              <a:rPr lang="en-US" dirty="0"/>
              <a:t>Results</a:t>
            </a:r>
          </a:p>
        </p:txBody>
      </p:sp>
      <p:sp>
        <p:nvSpPr>
          <p:cNvPr id="8" name="Text Placeholder 7"/>
          <p:cNvSpPr>
            <a:spLocks noGrp="1"/>
          </p:cNvSpPr>
          <p:nvPr>
            <p:ph type="body" sz="quarter" idx="12"/>
          </p:nvPr>
        </p:nvSpPr>
        <p:spPr/>
        <p:txBody>
          <a:bodyPr/>
          <a:lstStyle/>
          <a:p>
            <a:endParaRPr lang="en-US"/>
          </a:p>
        </p:txBody>
      </p:sp>
      <p:pic>
        <p:nvPicPr>
          <p:cNvPr id="35" name="Picture 34"/>
          <p:cNvPicPr/>
          <p:nvPr/>
        </p:nvPicPr>
        <p:blipFill>
          <a:blip r:embed="rId3">
            <a:extLst>
              <a:ext uri="{28A0092B-C50C-407E-A947-70E740481C1C}">
                <a14:useLocalDpi xmlns:a14="http://schemas.microsoft.com/office/drawing/2010/main" val="0"/>
              </a:ext>
            </a:extLst>
          </a:blip>
          <a:stretch>
            <a:fillRect/>
          </a:stretch>
        </p:blipFill>
        <p:spPr>
          <a:xfrm>
            <a:off x="2133600" y="3192635"/>
            <a:ext cx="5219700" cy="2385695"/>
          </a:xfrm>
          <a:prstGeom prst="rect">
            <a:avLst/>
          </a:prstGeom>
          <a:ln>
            <a:solidFill>
              <a:schemeClr val="tx1"/>
            </a:solidFill>
          </a:ln>
        </p:spPr>
      </p:pic>
      <p:grpSp>
        <p:nvGrpSpPr>
          <p:cNvPr id="5" name="Group 4"/>
          <p:cNvGrpSpPr/>
          <p:nvPr/>
        </p:nvGrpSpPr>
        <p:grpSpPr>
          <a:xfrm>
            <a:off x="228600" y="912124"/>
            <a:ext cx="8610600" cy="1983476"/>
            <a:chOff x="-325427" y="725556"/>
            <a:chExt cx="10439400" cy="2404745"/>
          </a:xfrm>
        </p:grpSpPr>
        <p:pic>
          <p:nvPicPr>
            <p:cNvPr id="36" name="Picture 35"/>
            <p:cNvPicPr/>
            <p:nvPr/>
          </p:nvPicPr>
          <p:blipFill>
            <a:blip r:embed="rId4">
              <a:extLst>
                <a:ext uri="{28A0092B-C50C-407E-A947-70E740481C1C}">
                  <a14:useLocalDpi xmlns:a14="http://schemas.microsoft.com/office/drawing/2010/main" val="0"/>
                </a:ext>
              </a:extLst>
            </a:blip>
            <a:stretch>
              <a:fillRect/>
            </a:stretch>
          </p:blipFill>
          <p:spPr>
            <a:xfrm>
              <a:off x="4894273" y="725556"/>
              <a:ext cx="5219700" cy="2404745"/>
            </a:xfrm>
            <a:prstGeom prst="rect">
              <a:avLst/>
            </a:prstGeom>
            <a:ln>
              <a:solidFill>
                <a:schemeClr val="tx1"/>
              </a:solidFill>
            </a:ln>
          </p:spPr>
        </p:pic>
        <p:pic>
          <p:nvPicPr>
            <p:cNvPr id="55" name="Picture 54"/>
            <p:cNvPicPr/>
            <p:nvPr/>
          </p:nvPicPr>
          <p:blipFill>
            <a:blip r:embed="rId5">
              <a:extLst>
                <a:ext uri="{28A0092B-C50C-407E-A947-70E740481C1C}">
                  <a14:useLocalDpi xmlns:a14="http://schemas.microsoft.com/office/drawing/2010/main" val="0"/>
                </a:ext>
              </a:extLst>
            </a:blip>
            <a:stretch>
              <a:fillRect/>
            </a:stretch>
          </p:blipFill>
          <p:spPr>
            <a:xfrm>
              <a:off x="-325427" y="725556"/>
              <a:ext cx="5219700" cy="2404745"/>
            </a:xfrm>
            <a:prstGeom prst="rect">
              <a:avLst/>
            </a:prstGeom>
            <a:ln>
              <a:solidFill>
                <a:schemeClr val="tx1"/>
              </a:solidFill>
            </a:ln>
          </p:spPr>
        </p:pic>
      </p:grpSp>
      <p:sp>
        <p:nvSpPr>
          <p:cNvPr id="57" name="TextBox 56"/>
          <p:cNvSpPr txBox="1"/>
          <p:nvPr/>
        </p:nvSpPr>
        <p:spPr>
          <a:xfrm>
            <a:off x="3733800" y="2576207"/>
            <a:ext cx="939495" cy="307777"/>
          </a:xfrm>
          <a:prstGeom prst="rect">
            <a:avLst/>
          </a:prstGeom>
          <a:noFill/>
        </p:spPr>
        <p:txBody>
          <a:bodyPr wrap="square" rtlCol="0">
            <a:spAutoFit/>
          </a:bodyPr>
          <a:lstStyle/>
          <a:p>
            <a:r>
              <a:rPr lang="en-US" sz="1400" b="1" dirty="0" smtClean="0">
                <a:solidFill>
                  <a:srgbClr val="0099FF"/>
                </a:solidFill>
              </a:rPr>
              <a:t>Narrow</a:t>
            </a:r>
            <a:endParaRPr lang="en-US" sz="1400" b="1" dirty="0">
              <a:solidFill>
                <a:srgbClr val="0099FF"/>
              </a:solidFill>
            </a:endParaRPr>
          </a:p>
        </p:txBody>
      </p:sp>
      <p:sp>
        <p:nvSpPr>
          <p:cNvPr id="58" name="TextBox 57"/>
          <p:cNvSpPr txBox="1"/>
          <p:nvPr/>
        </p:nvSpPr>
        <p:spPr>
          <a:xfrm>
            <a:off x="8044398" y="2576207"/>
            <a:ext cx="939495" cy="307777"/>
          </a:xfrm>
          <a:prstGeom prst="rect">
            <a:avLst/>
          </a:prstGeom>
          <a:noFill/>
        </p:spPr>
        <p:txBody>
          <a:bodyPr wrap="square" rtlCol="0">
            <a:spAutoFit/>
          </a:bodyPr>
          <a:lstStyle/>
          <a:p>
            <a:r>
              <a:rPr lang="en-US" sz="1400" b="1" dirty="0" smtClean="0">
                <a:solidFill>
                  <a:srgbClr val="0099FF"/>
                </a:solidFill>
              </a:rPr>
              <a:t>Wide</a:t>
            </a:r>
            <a:endParaRPr lang="en-US" sz="1400" b="1" dirty="0">
              <a:solidFill>
                <a:srgbClr val="0099FF"/>
              </a:solidFill>
            </a:endParaRPr>
          </a:p>
        </p:txBody>
      </p:sp>
      <p:sp>
        <p:nvSpPr>
          <p:cNvPr id="59" name="TextBox 58"/>
          <p:cNvSpPr txBox="1"/>
          <p:nvPr/>
        </p:nvSpPr>
        <p:spPr>
          <a:xfrm>
            <a:off x="6553200" y="5270553"/>
            <a:ext cx="584048" cy="307777"/>
          </a:xfrm>
          <a:prstGeom prst="rect">
            <a:avLst/>
          </a:prstGeom>
          <a:noFill/>
        </p:spPr>
        <p:txBody>
          <a:bodyPr wrap="square" rtlCol="0">
            <a:spAutoFit/>
          </a:bodyPr>
          <a:lstStyle/>
          <a:p>
            <a:r>
              <a:rPr lang="en-US" sz="1400" b="1" dirty="0" smtClean="0">
                <a:solidFill>
                  <a:srgbClr val="0099FF"/>
                </a:solidFill>
              </a:rPr>
              <a:t>All</a:t>
            </a:r>
            <a:endParaRPr lang="en-US" sz="1400" b="1" dirty="0">
              <a:solidFill>
                <a:srgbClr val="0099FF"/>
              </a:solidFill>
            </a:endParaRPr>
          </a:p>
        </p:txBody>
      </p:sp>
    </p:spTree>
    <p:extLst>
      <p:ext uri="{BB962C8B-B14F-4D97-AF65-F5344CB8AC3E}">
        <p14:creationId xmlns:p14="http://schemas.microsoft.com/office/powerpoint/2010/main" val="78938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667001"/>
            <a:ext cx="8915400" cy="738664"/>
          </a:xfrm>
          <a:prstGeom prst="rect">
            <a:avLst/>
          </a:prstGeom>
          <a:noFill/>
        </p:spPr>
        <p:txBody>
          <a:bodyPr wrap="square" anchor="ctr" anchorCtr="0">
            <a:spAutoFit/>
          </a:bodyPr>
          <a:lstStyle/>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4. Conclusions</a:t>
            </a:r>
          </a:p>
        </p:txBody>
      </p:sp>
    </p:spTree>
    <p:extLst>
      <p:ext uri="{BB962C8B-B14F-4D97-AF65-F5344CB8AC3E}">
        <p14:creationId xmlns:p14="http://schemas.microsoft.com/office/powerpoint/2010/main" val="1192690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4. Conclusions</a:t>
            </a:r>
            <a:endParaRPr lang="en-US" dirty="0"/>
          </a:p>
        </p:txBody>
      </p:sp>
      <p:sp>
        <p:nvSpPr>
          <p:cNvPr id="3" name="Text Placeholder 2"/>
          <p:cNvSpPr>
            <a:spLocks noGrp="1"/>
          </p:cNvSpPr>
          <p:nvPr>
            <p:ph type="body" sz="quarter" idx="11"/>
          </p:nvPr>
        </p:nvSpPr>
        <p:spPr>
          <a:xfrm>
            <a:off x="381000" y="801780"/>
            <a:ext cx="8305800" cy="5138212"/>
          </a:xfrm>
        </p:spPr>
        <p:txBody>
          <a:bodyPr/>
          <a:lstStyle/>
          <a:p>
            <a:r>
              <a:rPr lang="en-US" b="1" dirty="0"/>
              <a:t>First-movers</a:t>
            </a:r>
            <a:r>
              <a:rPr lang="en-US" dirty="0"/>
              <a:t> are not at </a:t>
            </a:r>
            <a:r>
              <a:rPr lang="en-US" dirty="0" smtClean="0"/>
              <a:t>disadvantage, </a:t>
            </a:r>
            <a:r>
              <a:rPr lang="en-US" b="1" dirty="0" smtClean="0">
                <a:solidFill>
                  <a:srgbClr val="C00000"/>
                </a:solidFill>
              </a:rPr>
              <a:t>innovators win</a:t>
            </a:r>
            <a:r>
              <a:rPr lang="en-US" dirty="0" smtClean="0">
                <a:solidFill>
                  <a:srgbClr val="C00000"/>
                </a:solidFill>
              </a:rPr>
              <a:t> </a:t>
            </a:r>
            <a:r>
              <a:rPr lang="en-US" dirty="0" smtClean="0"/>
              <a:t>in the overwhelming majority of the cases</a:t>
            </a:r>
            <a:endParaRPr lang="en-US" b="1" dirty="0" smtClean="0"/>
          </a:p>
          <a:p>
            <a:r>
              <a:rPr lang="en-US" b="1" dirty="0" smtClean="0"/>
              <a:t>Innovators</a:t>
            </a:r>
            <a:r>
              <a:rPr lang="en-US" dirty="0" smtClean="0"/>
              <a:t> gain </a:t>
            </a:r>
            <a:r>
              <a:rPr lang="en-US" b="1" dirty="0" smtClean="0">
                <a:solidFill>
                  <a:srgbClr val="C00000"/>
                </a:solidFill>
              </a:rPr>
              <a:t>more profits </a:t>
            </a:r>
            <a:r>
              <a:rPr lang="en-US" dirty="0" smtClean="0"/>
              <a:t>if the competitor </a:t>
            </a:r>
            <a:r>
              <a:rPr lang="en-US" b="1" dirty="0" smtClean="0"/>
              <a:t>does not move</a:t>
            </a:r>
            <a:endParaRPr lang="en-US" b="1" dirty="0"/>
          </a:p>
          <a:p>
            <a:endParaRPr lang="en-US" dirty="0" smtClean="0"/>
          </a:p>
          <a:p>
            <a:r>
              <a:rPr lang="en-US" dirty="0" smtClean="0"/>
              <a:t>Generally, innovation results in higher </a:t>
            </a:r>
            <a:r>
              <a:rPr lang="en-US" b="1" dirty="0">
                <a:solidFill>
                  <a:srgbClr val="C00000"/>
                </a:solidFill>
              </a:rPr>
              <a:t>p</a:t>
            </a:r>
            <a:r>
              <a:rPr lang="en-US" b="1" dirty="0" smtClean="0">
                <a:solidFill>
                  <a:srgbClr val="C00000"/>
                </a:solidFill>
              </a:rPr>
              <a:t>rofits</a:t>
            </a:r>
            <a:r>
              <a:rPr lang="en-US" dirty="0" smtClean="0"/>
              <a:t>, but they </a:t>
            </a:r>
            <a:r>
              <a:rPr lang="en-US" b="1" dirty="0" smtClean="0"/>
              <a:t>highly depend </a:t>
            </a:r>
            <a:r>
              <a:rPr lang="en-US" b="1" dirty="0"/>
              <a:t>on fuel prices</a:t>
            </a:r>
            <a:r>
              <a:rPr lang="en-US" dirty="0"/>
              <a:t>, </a:t>
            </a:r>
            <a:r>
              <a:rPr lang="en-US" dirty="0" smtClean="0"/>
              <a:t>and if </a:t>
            </a:r>
            <a:r>
              <a:rPr lang="en-US" dirty="0"/>
              <a:t>prices continue to </a:t>
            </a:r>
            <a:r>
              <a:rPr lang="en-US" dirty="0" smtClean="0"/>
              <a:t>rise, they  can vary between   </a:t>
            </a:r>
            <a:r>
              <a:rPr lang="en-US" b="1" dirty="0" smtClean="0">
                <a:solidFill>
                  <a:srgbClr val="C00000"/>
                </a:solidFill>
              </a:rPr>
              <a:t>+ 15% &lt;   </a:t>
            </a:r>
            <a:r>
              <a:rPr lang="en-US" dirty="0" smtClean="0"/>
              <a:t>and   </a:t>
            </a:r>
            <a:r>
              <a:rPr lang="en-US" b="1" dirty="0" smtClean="0">
                <a:solidFill>
                  <a:srgbClr val="C00000"/>
                </a:solidFill>
              </a:rPr>
              <a:t>– 11%</a:t>
            </a:r>
            <a:endParaRPr lang="en-US" b="1" dirty="0">
              <a:solidFill>
                <a:srgbClr val="C00000"/>
              </a:solidFill>
            </a:endParaRPr>
          </a:p>
          <a:p>
            <a:r>
              <a:rPr lang="en-US" b="1" dirty="0" smtClean="0"/>
              <a:t>Any innovation </a:t>
            </a:r>
            <a:r>
              <a:rPr lang="en-US" dirty="0" smtClean="0"/>
              <a:t>results in net </a:t>
            </a:r>
            <a:r>
              <a:rPr lang="en-US" b="1" dirty="0" smtClean="0">
                <a:solidFill>
                  <a:srgbClr val="C00000"/>
                </a:solidFill>
              </a:rPr>
              <a:t>emissions reductions</a:t>
            </a:r>
            <a:r>
              <a:rPr lang="en-US" dirty="0" smtClean="0">
                <a:solidFill>
                  <a:srgbClr val="C00000"/>
                </a:solidFill>
              </a:rPr>
              <a:t> </a:t>
            </a:r>
            <a:r>
              <a:rPr lang="en-US" dirty="0" smtClean="0"/>
              <a:t>(up to </a:t>
            </a:r>
            <a:r>
              <a:rPr lang="en-US" b="1" dirty="0" smtClean="0">
                <a:solidFill>
                  <a:srgbClr val="C00000"/>
                </a:solidFill>
              </a:rPr>
              <a:t>8%</a:t>
            </a:r>
            <a:r>
              <a:rPr lang="en-US" dirty="0" smtClean="0"/>
              <a:t> !)</a:t>
            </a:r>
          </a:p>
          <a:p>
            <a:endParaRPr lang="en-US" dirty="0" smtClean="0"/>
          </a:p>
          <a:p>
            <a:r>
              <a:rPr lang="en-US" dirty="0" smtClean="0"/>
              <a:t>Strategy </a:t>
            </a:r>
            <a:r>
              <a:rPr lang="en-US" dirty="0"/>
              <a:t>values highly depend on fuel prices, but if prices continue to rise, </a:t>
            </a:r>
            <a:r>
              <a:rPr lang="en-US" b="1" dirty="0">
                <a:solidFill>
                  <a:srgbClr val="C00000"/>
                </a:solidFill>
              </a:rPr>
              <a:t>any kind of innovation is beneficial</a:t>
            </a:r>
            <a:r>
              <a:rPr lang="en-US" dirty="0">
                <a:solidFill>
                  <a:srgbClr val="C00000"/>
                </a:solidFill>
              </a:rPr>
              <a:t> </a:t>
            </a:r>
            <a:r>
              <a:rPr lang="en-US" dirty="0"/>
              <a:t>for the industry as a whole</a:t>
            </a:r>
          </a:p>
          <a:p>
            <a:r>
              <a:rPr lang="en-US" b="1" dirty="0" smtClean="0"/>
              <a:t>Early transitions options</a:t>
            </a:r>
            <a:r>
              <a:rPr lang="en-US" dirty="0" smtClean="0"/>
              <a:t> are preferred</a:t>
            </a:r>
          </a:p>
          <a:p>
            <a:endParaRPr lang="en-US" dirty="0" smtClean="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86274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Future potential</a:t>
            </a:r>
            <a:endParaRPr lang="en-US" dirty="0"/>
          </a:p>
        </p:txBody>
      </p:sp>
      <p:sp>
        <p:nvSpPr>
          <p:cNvPr id="3" name="Text Placeholder 2"/>
          <p:cNvSpPr>
            <a:spLocks noGrp="1"/>
          </p:cNvSpPr>
          <p:nvPr>
            <p:ph type="body" sz="quarter" idx="11"/>
          </p:nvPr>
        </p:nvSpPr>
        <p:spPr>
          <a:xfrm>
            <a:off x="245231" y="801780"/>
            <a:ext cx="8670170" cy="5138212"/>
          </a:xfrm>
        </p:spPr>
        <p:txBody>
          <a:bodyPr/>
          <a:lstStyle/>
          <a:p>
            <a:r>
              <a:rPr lang="en-US" dirty="0" smtClean="0"/>
              <a:t>Validate model and test for robustness</a:t>
            </a:r>
          </a:p>
          <a:p>
            <a:r>
              <a:rPr lang="en-US" dirty="0"/>
              <a:t>Experiment with different values for </a:t>
            </a:r>
            <a:r>
              <a:rPr lang="el-GR" dirty="0" smtClean="0"/>
              <a:t>α</a:t>
            </a:r>
            <a:r>
              <a:rPr lang="en-US" dirty="0" smtClean="0"/>
              <a:t> and </a:t>
            </a:r>
            <a:r>
              <a:rPr lang="el-GR" dirty="0" smtClean="0"/>
              <a:t>β</a:t>
            </a:r>
            <a:r>
              <a:rPr lang="en-US" dirty="0" smtClean="0"/>
              <a:t> to accurately model different goals for participants, stakeholders, regulators, activists, etc.</a:t>
            </a:r>
            <a:endParaRPr lang="en-US" dirty="0"/>
          </a:p>
          <a:p>
            <a:r>
              <a:rPr lang="en-US" dirty="0" smtClean="0"/>
              <a:t>Devise a method to efficiently value the cost of future technology</a:t>
            </a:r>
          </a:p>
          <a:p>
            <a:r>
              <a:rPr lang="en-US" dirty="0" smtClean="0"/>
              <a:t>Expand model dimensions, 3 or more manufacturers</a:t>
            </a:r>
          </a:p>
          <a:p>
            <a:r>
              <a:rPr lang="en-US" dirty="0" smtClean="0"/>
              <a:t>Include dynamic airline dimension</a:t>
            </a:r>
          </a:p>
          <a:p>
            <a:r>
              <a:rPr lang="en-US" dirty="0"/>
              <a:t>Include dynamic </a:t>
            </a:r>
            <a:r>
              <a:rPr lang="en-US" dirty="0" smtClean="0"/>
              <a:t>passenger</a:t>
            </a:r>
            <a:r>
              <a:rPr lang="en-US" dirty="0"/>
              <a:t> </a:t>
            </a:r>
            <a:r>
              <a:rPr lang="en-US" dirty="0" smtClean="0"/>
              <a:t>&amp; destination dimensions</a:t>
            </a:r>
          </a:p>
          <a:p>
            <a:r>
              <a:rPr lang="en-US" dirty="0" smtClean="0"/>
              <a:t>Augment with Agent-Based part to better model player logic</a:t>
            </a:r>
          </a:p>
          <a:p>
            <a:endParaRPr lang="en-US" dirty="0" smtClean="0"/>
          </a:p>
          <a:p>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80764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4691" y="914400"/>
            <a:ext cx="8915400" cy="738664"/>
          </a:xfrm>
          <a:prstGeom prst="rect">
            <a:avLst/>
          </a:prstGeom>
          <a:noFill/>
        </p:spPr>
        <p:txBody>
          <a:bodyPr wrap="square" anchor="ctr" anchorCtr="0">
            <a:spAutoFit/>
          </a:bodyPr>
          <a:lstStyle/>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Thank you!</a:t>
            </a:r>
          </a:p>
        </p:txBody>
      </p:sp>
      <p:sp>
        <p:nvSpPr>
          <p:cNvPr id="3" name="Rectangle 2"/>
          <p:cNvSpPr/>
          <p:nvPr/>
        </p:nvSpPr>
        <p:spPr>
          <a:xfrm>
            <a:off x="152400" y="2590800"/>
            <a:ext cx="8686800" cy="4124206"/>
          </a:xfrm>
          <a:prstGeom prst="rect">
            <a:avLst/>
          </a:prstGeom>
          <a:ln>
            <a:noFill/>
          </a:ln>
        </p:spPr>
        <p:txBody>
          <a:bodyPr wrap="square">
            <a:spAutoFit/>
          </a:bodyPr>
          <a:lstStyle/>
          <a:p>
            <a:pPr>
              <a:defRPr/>
            </a:pPr>
            <a:r>
              <a:rPr lang="en-US" b="1" dirty="0" smtClean="0">
                <a:ln w="9525" cap="flat" cmpd="sng">
                  <a:noFill/>
                  <a:prstDash val="solid"/>
                  <a:miter lim="800000"/>
                </a:ln>
                <a:solidFill>
                  <a:srgbClr val="0099FF"/>
                </a:solidFill>
                <a:latin typeface="Calibri" pitchFamily="34" charset="0"/>
                <a:cs typeface="Calibri" pitchFamily="34" charset="0"/>
              </a:rPr>
              <a:t>Hereby I </a:t>
            </a:r>
            <a:r>
              <a:rPr lang="en-US" b="1" smtClean="0">
                <a:ln w="9525" cap="flat" cmpd="sng">
                  <a:noFill/>
                  <a:prstDash val="solid"/>
                  <a:miter lim="800000"/>
                </a:ln>
                <a:solidFill>
                  <a:srgbClr val="0099FF"/>
                </a:solidFill>
                <a:latin typeface="Calibri" pitchFamily="34" charset="0"/>
                <a:cs typeface="Calibri" pitchFamily="34" charset="0"/>
              </a:rPr>
              <a:t>would like to </a:t>
            </a:r>
            <a:r>
              <a:rPr lang="en-US" b="1" dirty="0" smtClean="0">
                <a:ln w="9525" cap="flat" cmpd="sng">
                  <a:noFill/>
                  <a:prstDash val="solid"/>
                  <a:miter lim="800000"/>
                </a:ln>
                <a:solidFill>
                  <a:srgbClr val="0099FF"/>
                </a:solidFill>
                <a:latin typeface="Calibri" pitchFamily="34" charset="0"/>
                <a:cs typeface="Calibri" pitchFamily="34" charset="0"/>
              </a:rPr>
              <a:t>express my gratitude to: 	            </a:t>
            </a:r>
            <a:r>
              <a:rPr lang="en-US" sz="2400" b="1" dirty="0" smtClean="0">
                <a:ln w="9525" cap="flat" cmpd="sng">
                  <a:noFill/>
                  <a:prstDash val="solid"/>
                  <a:miter lim="800000"/>
                </a:ln>
                <a:solidFill>
                  <a:srgbClr val="0099FF"/>
                </a:solidFill>
                <a:latin typeface="Calibri" pitchFamily="34" charset="0"/>
                <a:cs typeface="Calibri" pitchFamily="34" charset="0"/>
              </a:rPr>
              <a:t>D</a:t>
            </a:r>
            <a:r>
              <a:rPr lang="en-US" sz="2800" b="1" dirty="0" smtClean="0">
                <a:ln w="9525" cap="flat" cmpd="sng">
                  <a:noFill/>
                  <a:prstDash val="solid"/>
                  <a:miter lim="800000"/>
                </a:ln>
                <a:solidFill>
                  <a:srgbClr val="0099FF"/>
                </a:solidFill>
                <a:latin typeface="Calibri" pitchFamily="34" charset="0"/>
                <a:cs typeface="Calibri" pitchFamily="34" charset="0"/>
              </a:rPr>
              <a:t>r</a:t>
            </a:r>
            <a:r>
              <a:rPr lang="en-US" sz="2800" b="1" dirty="0">
                <a:ln w="9525" cap="flat" cmpd="sng">
                  <a:noFill/>
                  <a:prstDash val="solid"/>
                  <a:miter lim="800000"/>
                </a:ln>
                <a:solidFill>
                  <a:srgbClr val="0099FF"/>
                </a:solidFill>
                <a:latin typeface="Calibri" pitchFamily="34" charset="0"/>
                <a:cs typeface="Calibri" pitchFamily="34" charset="0"/>
              </a:rPr>
              <a:t>. Sgouris SGOURIDIS</a:t>
            </a:r>
            <a:endParaRPr lang="en-US" b="1" dirty="0">
              <a:ln w="9525" cap="flat" cmpd="sng">
                <a:noFill/>
                <a:prstDash val="solid"/>
                <a:miter lim="800000"/>
              </a:ln>
              <a:solidFill>
                <a:srgbClr val="0099FF"/>
              </a:solidFill>
              <a:latin typeface="Calibri" pitchFamily="34" charset="0"/>
              <a:cs typeface="Calibri" pitchFamily="34" charset="0"/>
            </a:endParaRPr>
          </a:p>
          <a:p>
            <a:pPr algn="r">
              <a:defRPr/>
            </a:pPr>
            <a:r>
              <a:rPr lang="en-US" sz="2000" b="1" dirty="0" smtClean="0">
                <a:ln w="9525" cap="flat" cmpd="sng">
                  <a:noFill/>
                  <a:prstDash val="solid"/>
                  <a:miter lim="800000"/>
                </a:ln>
                <a:solidFill>
                  <a:srgbClr val="0099FF"/>
                </a:solidFill>
                <a:latin typeface="Calibri" pitchFamily="34" charset="0"/>
                <a:cs typeface="Calibri" pitchFamily="34" charset="0"/>
              </a:rPr>
              <a:t>Dr</a:t>
            </a:r>
            <a:r>
              <a:rPr lang="en-US" sz="2000" b="1" dirty="0">
                <a:ln w="9525" cap="flat" cmpd="sng">
                  <a:noFill/>
                  <a:prstDash val="solid"/>
                  <a:miter lim="800000"/>
                </a:ln>
                <a:solidFill>
                  <a:srgbClr val="0099FF"/>
                </a:solidFill>
                <a:latin typeface="Calibri" pitchFamily="34" charset="0"/>
                <a:cs typeface="Calibri" pitchFamily="34" charset="0"/>
              </a:rPr>
              <a:t>. Scott </a:t>
            </a:r>
            <a:r>
              <a:rPr lang="en-US" sz="2000" b="1" dirty="0" smtClean="0">
                <a:ln w="9525" cap="flat" cmpd="sng">
                  <a:noFill/>
                  <a:prstDash val="solid"/>
                  <a:miter lim="800000"/>
                </a:ln>
                <a:solidFill>
                  <a:srgbClr val="0099FF"/>
                </a:solidFill>
                <a:latin typeface="Calibri" pitchFamily="34" charset="0"/>
                <a:cs typeface="Calibri" pitchFamily="34" charset="0"/>
              </a:rPr>
              <a:t>KENNEDY, Dr</a:t>
            </a:r>
            <a:r>
              <a:rPr lang="en-US" sz="2000" b="1" dirty="0">
                <a:ln w="9525" cap="flat" cmpd="sng">
                  <a:noFill/>
                  <a:prstDash val="solid"/>
                  <a:miter lim="800000"/>
                </a:ln>
                <a:solidFill>
                  <a:srgbClr val="0099FF"/>
                </a:solidFill>
                <a:latin typeface="Calibri" pitchFamily="34" charset="0"/>
                <a:cs typeface="Calibri" pitchFamily="34" charset="0"/>
              </a:rPr>
              <a:t>. R. John </a:t>
            </a:r>
            <a:r>
              <a:rPr lang="en-US" sz="2000" b="1" dirty="0" smtClean="0">
                <a:ln w="9525" cap="flat" cmpd="sng">
                  <a:noFill/>
                  <a:prstDash val="solid"/>
                  <a:miter lim="800000"/>
                </a:ln>
                <a:solidFill>
                  <a:srgbClr val="0099FF"/>
                </a:solidFill>
                <a:latin typeface="Calibri" pitchFamily="34" charset="0"/>
                <a:cs typeface="Calibri" pitchFamily="34" charset="0"/>
              </a:rPr>
              <a:t>HANSMAN</a:t>
            </a:r>
          </a:p>
          <a:p>
            <a:pPr algn="r">
              <a:defRPr/>
            </a:pPr>
            <a:endParaRPr lang="ro-RO" sz="2000" b="1" dirty="0" smtClean="0">
              <a:ln w="9525" cap="flat" cmpd="sng">
                <a:noFill/>
                <a:prstDash val="solid"/>
                <a:miter lim="800000"/>
              </a:ln>
              <a:solidFill>
                <a:srgbClr val="0099FF"/>
              </a:solidFill>
              <a:latin typeface="Calibri" pitchFamily="34" charset="0"/>
              <a:cs typeface="Calibri" pitchFamily="34" charset="0"/>
            </a:endParaRPr>
          </a:p>
          <a:p>
            <a:pPr algn="r">
              <a:defRPr/>
            </a:pPr>
            <a:r>
              <a:rPr lang="ro-RO" sz="2000" b="1" dirty="0" smtClean="0">
                <a:ln w="9525" cap="flat" cmpd="sng">
                  <a:noFill/>
                  <a:prstDash val="solid"/>
                  <a:miter lim="800000"/>
                </a:ln>
                <a:solidFill>
                  <a:srgbClr val="0099FF"/>
                </a:solidFill>
                <a:latin typeface="Calibri" pitchFamily="34" charset="0"/>
                <a:cs typeface="Calibri" pitchFamily="34" charset="0"/>
              </a:rPr>
              <a:t>&amp; </a:t>
            </a:r>
            <a:r>
              <a:rPr lang="hu-HU" sz="2000" b="1" dirty="0" smtClean="0">
                <a:ln w="9525" cap="flat" cmpd="sng">
                  <a:noFill/>
                  <a:prstDash val="solid"/>
                  <a:miter lim="800000"/>
                </a:ln>
                <a:solidFill>
                  <a:srgbClr val="0099FF"/>
                </a:solidFill>
                <a:latin typeface="Calibri" pitchFamily="34" charset="0"/>
                <a:cs typeface="Calibri" pitchFamily="34" charset="0"/>
              </a:rPr>
              <a:t>Ág, An, </a:t>
            </a:r>
          </a:p>
          <a:p>
            <a:pPr algn="r">
              <a:defRPr/>
            </a:pPr>
            <a:r>
              <a:rPr lang="hu-HU" sz="2000" b="1" dirty="0" smtClean="0">
                <a:ln w="9525" cap="flat" cmpd="sng">
                  <a:noFill/>
                  <a:prstDash val="solid"/>
                  <a:miter lim="800000"/>
                </a:ln>
                <a:solidFill>
                  <a:srgbClr val="0099FF"/>
                </a:solidFill>
                <a:latin typeface="Calibri" pitchFamily="34" charset="0"/>
                <a:cs typeface="Calibri" pitchFamily="34" charset="0"/>
              </a:rPr>
              <a:t>Tü, Pé, La </a:t>
            </a:r>
          </a:p>
          <a:p>
            <a:pPr algn="r">
              <a:defRPr/>
            </a:pPr>
            <a:r>
              <a:rPr lang="hu-HU" sz="2000" b="1" dirty="0" smtClean="0">
                <a:ln w="9525" cap="flat" cmpd="sng">
                  <a:noFill/>
                  <a:prstDash val="solid"/>
                  <a:miter lim="800000"/>
                </a:ln>
                <a:solidFill>
                  <a:srgbClr val="0099FF"/>
                </a:solidFill>
                <a:latin typeface="Calibri" pitchFamily="34" charset="0"/>
                <a:cs typeface="Calibri" pitchFamily="34" charset="0"/>
              </a:rPr>
              <a:t>Ko</a:t>
            </a:r>
            <a:r>
              <a:rPr lang="hu-HU" sz="2000" b="1" dirty="0">
                <a:ln w="9525" cap="flat" cmpd="sng">
                  <a:noFill/>
                  <a:prstDash val="solid"/>
                  <a:miter lim="800000"/>
                </a:ln>
                <a:solidFill>
                  <a:srgbClr val="0099FF"/>
                </a:solidFill>
                <a:latin typeface="Calibri" pitchFamily="34" charset="0"/>
                <a:cs typeface="Calibri" pitchFamily="34" charset="0"/>
              </a:rPr>
              <a:t>, </a:t>
            </a:r>
            <a:r>
              <a:rPr lang="hu-HU" sz="2000" b="1" dirty="0" smtClean="0">
                <a:ln w="9525" cap="flat" cmpd="sng">
                  <a:noFill/>
                  <a:prstDash val="solid"/>
                  <a:miter lim="800000"/>
                </a:ln>
                <a:solidFill>
                  <a:srgbClr val="0099FF"/>
                </a:solidFill>
                <a:latin typeface="Calibri" pitchFamily="34" charset="0"/>
                <a:cs typeface="Calibri" pitchFamily="34" charset="0"/>
              </a:rPr>
              <a:t>Eu, Gh, Mo, </a:t>
            </a:r>
          </a:p>
          <a:p>
            <a:pPr algn="r">
              <a:defRPr/>
            </a:pPr>
            <a:r>
              <a:rPr lang="hu-HU" sz="2000" b="1" dirty="0" smtClean="0">
                <a:ln w="9525" cap="flat" cmpd="sng">
                  <a:noFill/>
                  <a:prstDash val="solid"/>
                  <a:miter lim="800000"/>
                </a:ln>
                <a:solidFill>
                  <a:srgbClr val="0099FF"/>
                </a:solidFill>
                <a:latin typeface="Calibri" pitchFamily="34" charset="0"/>
                <a:cs typeface="Calibri" pitchFamily="34" charset="0"/>
              </a:rPr>
              <a:t>Ay, Sh, Na, Se, </a:t>
            </a:r>
          </a:p>
          <a:p>
            <a:pPr algn="r">
              <a:defRPr/>
            </a:pPr>
            <a:r>
              <a:rPr lang="hu-HU" sz="2000" b="1" dirty="0" smtClean="0">
                <a:ln w="9525" cap="flat" cmpd="sng">
                  <a:noFill/>
                  <a:prstDash val="solid"/>
                  <a:miter lim="800000"/>
                </a:ln>
                <a:solidFill>
                  <a:srgbClr val="0099FF"/>
                </a:solidFill>
                <a:latin typeface="Calibri" pitchFamily="34" charset="0"/>
                <a:cs typeface="Calibri" pitchFamily="34" charset="0"/>
              </a:rPr>
              <a:t>Da, En, Hu, Hu, Ta</a:t>
            </a:r>
          </a:p>
          <a:p>
            <a:pPr algn="r">
              <a:defRPr/>
            </a:pPr>
            <a:r>
              <a:rPr lang="hu-HU" sz="2000" b="1" dirty="0" smtClean="0">
                <a:ln w="9525" cap="flat" cmpd="sng">
                  <a:noFill/>
                  <a:prstDash val="solid"/>
                  <a:miter lim="800000"/>
                </a:ln>
                <a:solidFill>
                  <a:srgbClr val="0099FF"/>
                </a:solidFill>
                <a:latin typeface="Calibri" pitchFamily="34" charset="0"/>
                <a:cs typeface="Calibri" pitchFamily="34" charset="0"/>
              </a:rPr>
              <a:t>Zo, Ná, Ga, Sz, Ma</a:t>
            </a:r>
          </a:p>
          <a:p>
            <a:pPr algn="r">
              <a:defRPr/>
            </a:pPr>
            <a:endParaRPr lang="hu-HU" sz="2000" b="1" dirty="0" smtClean="0">
              <a:ln w="9525" cap="flat" cmpd="sng">
                <a:noFill/>
                <a:prstDash val="solid"/>
                <a:miter lim="800000"/>
              </a:ln>
              <a:solidFill>
                <a:srgbClr val="0099FF"/>
              </a:solidFill>
              <a:latin typeface="Calibri" pitchFamily="34" charset="0"/>
              <a:cs typeface="Calibri" pitchFamily="34" charset="0"/>
            </a:endParaRPr>
          </a:p>
          <a:p>
            <a:pPr>
              <a:defRPr/>
            </a:pPr>
            <a:endParaRPr lang="en-US" b="1" dirty="0">
              <a:ln w="9525" cap="flat" cmpd="sng">
                <a:noFill/>
                <a:prstDash val="solid"/>
                <a:miter lim="800000"/>
              </a:ln>
              <a:solidFill>
                <a:srgbClr val="0099FF"/>
              </a:solidFill>
              <a:latin typeface="Calibri" pitchFamily="34" charset="0"/>
              <a:cs typeface="Calibri" pitchFamily="34" charset="0"/>
            </a:endParaRPr>
          </a:p>
          <a:p>
            <a:pPr>
              <a:defRPr/>
            </a:pPr>
            <a:endParaRPr lang="en-US" b="1" dirty="0">
              <a:ln w="9525" cap="flat" cmpd="sng">
                <a:noFill/>
                <a:prstDash val="solid"/>
                <a:miter lim="800000"/>
              </a:ln>
              <a:solidFill>
                <a:srgbClr val="0099FF"/>
              </a:solidFill>
              <a:latin typeface="Calibri" pitchFamily="34" charset="0"/>
              <a:cs typeface="Calibri" pitchFamily="34" charset="0"/>
            </a:endParaRPr>
          </a:p>
          <a:p>
            <a:pPr>
              <a:defRPr/>
            </a:pPr>
            <a:r>
              <a:rPr lang="en-US" b="1" dirty="0" smtClean="0">
                <a:ln w="9525" cap="flat" cmpd="sng">
                  <a:noFill/>
                  <a:prstDash val="solid"/>
                  <a:miter lim="800000"/>
                </a:ln>
                <a:solidFill>
                  <a:srgbClr val="0099FF"/>
                </a:solidFill>
                <a:latin typeface="Calibri" pitchFamily="34" charset="0"/>
                <a:cs typeface="Calibri" pitchFamily="34" charset="0"/>
              </a:rPr>
              <a:t>Abu </a:t>
            </a:r>
            <a:r>
              <a:rPr lang="en-US" b="1" dirty="0">
                <a:ln w="9525" cap="flat" cmpd="sng">
                  <a:noFill/>
                  <a:prstDash val="solid"/>
                  <a:miter lim="800000"/>
                </a:ln>
                <a:solidFill>
                  <a:srgbClr val="0099FF"/>
                </a:solidFill>
                <a:latin typeface="Calibri" pitchFamily="34" charset="0"/>
                <a:cs typeface="Calibri" pitchFamily="34" charset="0"/>
              </a:rPr>
              <a:t>Dhabi, 23. 04. 2013</a:t>
            </a:r>
          </a:p>
        </p:txBody>
      </p:sp>
    </p:spTree>
    <p:extLst>
      <p:ext uri="{BB962C8B-B14F-4D97-AF65-F5344CB8AC3E}">
        <p14:creationId xmlns:p14="http://schemas.microsoft.com/office/powerpoint/2010/main" val="201607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Multidimensional Autocalibration</a:t>
            </a:r>
            <a:endParaRPr lang="en-US" dirty="0"/>
          </a:p>
        </p:txBody>
      </p:sp>
      <p:sp>
        <p:nvSpPr>
          <p:cNvPr id="3" name="Text Placeholder 2"/>
          <p:cNvSpPr>
            <a:spLocks noGrp="1"/>
          </p:cNvSpPr>
          <p:nvPr>
            <p:ph type="body" sz="quarter" idx="11"/>
          </p:nvPr>
        </p:nvSpPr>
        <p:spPr>
          <a:xfrm>
            <a:off x="646486" y="801780"/>
            <a:ext cx="4306513" cy="5138212"/>
          </a:xfrm>
        </p:spPr>
        <p:txBody>
          <a:bodyPr/>
          <a:lstStyle/>
          <a:p>
            <a:r>
              <a:rPr lang="en-US" dirty="0" smtClean="0"/>
              <a:t>Dimensions size not known before model startup – No exact parameters can be defined for calibration</a:t>
            </a:r>
          </a:p>
          <a:p>
            <a:endParaRPr lang="en-US" dirty="0" smtClean="0"/>
          </a:p>
          <a:p>
            <a:r>
              <a:rPr lang="en-US" dirty="0" smtClean="0"/>
              <a:t>Individual parameters of dimensions need to be coded into a single parameter</a:t>
            </a:r>
          </a:p>
          <a:p>
            <a:endParaRPr lang="en-US" dirty="0" smtClean="0"/>
          </a:p>
          <a:p>
            <a:r>
              <a:rPr lang="en-US" dirty="0" smtClean="0"/>
              <a:t>Numeric base conversions needed to decode the results</a:t>
            </a:r>
          </a:p>
        </p:txBody>
      </p:sp>
      <p:sp>
        <p:nvSpPr>
          <p:cNvPr id="4" name="Text Placeholder 3"/>
          <p:cNvSpPr>
            <a:spLocks noGrp="1"/>
          </p:cNvSpPr>
          <p:nvPr>
            <p:ph type="body" sz="quarter" idx="12"/>
          </p:nvPr>
        </p:nvSpPr>
        <p:spPr/>
        <p:txBody>
          <a:bodyPr/>
          <a:lstStyle/>
          <a:p>
            <a:endParaRPr lang="en-US"/>
          </a:p>
        </p:txBody>
      </p:sp>
      <p:pic>
        <p:nvPicPr>
          <p:cNvPr id="8" name="Picture 7"/>
          <p:cNvPicPr>
            <a:picLocks noChangeAspect="1"/>
          </p:cNvPicPr>
          <p:nvPr/>
        </p:nvPicPr>
        <p:blipFill>
          <a:blip r:embed="rId3"/>
          <a:stretch>
            <a:fillRect/>
          </a:stretch>
        </p:blipFill>
        <p:spPr>
          <a:xfrm>
            <a:off x="4953000" y="825948"/>
            <a:ext cx="3733800" cy="1645205"/>
          </a:xfrm>
          <a:prstGeom prst="rect">
            <a:avLst/>
          </a:prstGeom>
        </p:spPr>
      </p:pic>
      <p:sp>
        <p:nvSpPr>
          <p:cNvPr id="9" name="Text Placeholder 2"/>
          <p:cNvSpPr txBox="1">
            <a:spLocks/>
          </p:cNvSpPr>
          <p:nvPr/>
        </p:nvSpPr>
        <p:spPr>
          <a:xfrm>
            <a:off x="4952999" y="2658405"/>
            <a:ext cx="1752601" cy="2192644"/>
          </a:xfrm>
          <a:prstGeom prst="rect">
            <a:avLst/>
          </a:prstGeom>
        </p:spPr>
        <p:txBody>
          <a:bodyPr/>
          <a:lstStyle>
            <a:lvl1pPr marL="257175" indent="-257175" algn="l" defTabSz="685800" rtl="0" eaLnBrk="1" latinLnBrk="0" hangingPunct="1">
              <a:spcBef>
                <a:spcPct val="20000"/>
              </a:spcBef>
              <a:buFont typeface="Arial" pitchFamily="34" charset="0"/>
              <a:buChar char="•"/>
              <a:defRPr sz="2400" kern="1200">
                <a:solidFill>
                  <a:srgbClr val="0099FF"/>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rgbClr val="0099FF"/>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rgbClr val="0099FF"/>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US" sz="3200" dirty="0" smtClean="0"/>
              <a:t>0 0 0 0 0</a:t>
            </a:r>
          </a:p>
          <a:p>
            <a:pPr marL="0" indent="0" algn="ctr">
              <a:buNone/>
            </a:pPr>
            <a:r>
              <a:rPr lang="en-US" sz="3200" dirty="0" smtClean="0"/>
              <a:t>⁞</a:t>
            </a:r>
            <a:endParaRPr lang="en-US" sz="3200" dirty="0"/>
          </a:p>
          <a:p>
            <a:pPr marL="0" indent="0" algn="ctr">
              <a:buNone/>
            </a:pPr>
            <a:r>
              <a:rPr lang="en-US" sz="3200" b="1" dirty="0" smtClean="0"/>
              <a:t>1 2 0 3 5</a:t>
            </a:r>
          </a:p>
          <a:p>
            <a:pPr marL="0" indent="0" algn="ctr">
              <a:buNone/>
            </a:pPr>
            <a:r>
              <a:rPr lang="en-US" sz="3200" dirty="0" smtClean="0"/>
              <a:t>⁞</a:t>
            </a:r>
          </a:p>
          <a:p>
            <a:pPr marL="0" indent="0" algn="ctr">
              <a:buNone/>
            </a:pPr>
            <a:r>
              <a:rPr lang="en-US" sz="3200" dirty="0" smtClean="0"/>
              <a:t>3 3 3 3 6</a:t>
            </a:r>
          </a:p>
          <a:p>
            <a:pPr marL="0" indent="0" algn="ctr">
              <a:buNone/>
            </a:pPr>
            <a:endParaRPr lang="en-US" sz="3200" dirty="0" smtClean="0"/>
          </a:p>
        </p:txBody>
      </p:sp>
      <p:sp>
        <p:nvSpPr>
          <p:cNvPr id="10" name="Text Placeholder 2"/>
          <p:cNvSpPr txBox="1">
            <a:spLocks/>
          </p:cNvSpPr>
          <p:nvPr/>
        </p:nvSpPr>
        <p:spPr>
          <a:xfrm>
            <a:off x="7239000" y="2842699"/>
            <a:ext cx="1752601" cy="2765611"/>
          </a:xfrm>
          <a:prstGeom prst="rect">
            <a:avLst/>
          </a:prstGeom>
        </p:spPr>
        <p:txBody>
          <a:bodyPr/>
          <a:lstStyle>
            <a:lvl1pPr marL="257175" indent="-257175" algn="l" defTabSz="685800" rtl="0" eaLnBrk="1" latinLnBrk="0" hangingPunct="1">
              <a:spcBef>
                <a:spcPct val="20000"/>
              </a:spcBef>
              <a:buFont typeface="Arial" pitchFamily="34" charset="0"/>
              <a:buChar char="•"/>
              <a:defRPr sz="2400" kern="1200">
                <a:solidFill>
                  <a:srgbClr val="0099FF"/>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rgbClr val="0099FF"/>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rgbClr val="0099FF"/>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rgbClr val="0099FF"/>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smtClean="0"/>
              <a:t>5D Model</a:t>
            </a:r>
          </a:p>
          <a:p>
            <a:pPr marL="0" indent="0">
              <a:buNone/>
            </a:pPr>
            <a:r>
              <a:rPr lang="en-US" dirty="0" smtClean="0"/>
              <a:t>D1 size: 4</a:t>
            </a:r>
          </a:p>
          <a:p>
            <a:pPr marL="0" indent="0">
              <a:buNone/>
            </a:pPr>
            <a:r>
              <a:rPr lang="en-US" dirty="0" smtClean="0"/>
              <a:t>D2 </a:t>
            </a:r>
            <a:r>
              <a:rPr lang="en-US" dirty="0"/>
              <a:t>size: 4</a:t>
            </a:r>
          </a:p>
          <a:p>
            <a:pPr marL="0" indent="0">
              <a:buNone/>
            </a:pPr>
            <a:r>
              <a:rPr lang="en-US" dirty="0" smtClean="0"/>
              <a:t>D3 </a:t>
            </a:r>
            <a:r>
              <a:rPr lang="en-US" dirty="0"/>
              <a:t>size: 4</a:t>
            </a:r>
          </a:p>
          <a:p>
            <a:pPr marL="0" indent="0">
              <a:buNone/>
            </a:pPr>
            <a:r>
              <a:rPr lang="en-US" dirty="0" smtClean="0"/>
              <a:t>D4 </a:t>
            </a:r>
            <a:r>
              <a:rPr lang="en-US" dirty="0"/>
              <a:t>size: 4</a:t>
            </a:r>
          </a:p>
          <a:p>
            <a:pPr marL="0" indent="0">
              <a:buNone/>
            </a:pPr>
            <a:r>
              <a:rPr lang="en-US" dirty="0" smtClean="0"/>
              <a:t>D5 </a:t>
            </a:r>
            <a:r>
              <a:rPr lang="en-US" dirty="0"/>
              <a:t>size: </a:t>
            </a:r>
            <a:r>
              <a:rPr lang="en-US" dirty="0" smtClean="0"/>
              <a:t>7</a:t>
            </a:r>
            <a:endParaRPr lang="en-US" dirty="0"/>
          </a:p>
          <a:p>
            <a:pPr>
              <a:buFontTx/>
              <a:buChar char="-"/>
            </a:pPr>
            <a:endParaRPr lang="en-US" dirty="0" smtClean="0"/>
          </a:p>
          <a:p>
            <a:pPr marL="0" indent="0">
              <a:buNone/>
            </a:pPr>
            <a:endParaRPr lang="en-US" dirty="0" smtClean="0"/>
          </a:p>
        </p:txBody>
      </p:sp>
    </p:spTree>
    <p:extLst>
      <p:ext uri="{BB962C8B-B14F-4D97-AF65-F5344CB8AC3E}">
        <p14:creationId xmlns:p14="http://schemas.microsoft.com/office/powerpoint/2010/main" val="27390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667000"/>
            <a:ext cx="8915400" cy="738664"/>
          </a:xfrm>
          <a:prstGeom prst="rect">
            <a:avLst/>
          </a:prstGeom>
          <a:noFill/>
        </p:spPr>
        <p:txBody>
          <a:bodyPr wrap="square" anchor="ctr" anchorCtr="0">
            <a:spAutoFit/>
          </a:bodyPr>
          <a:lstStyle/>
          <a:p>
            <a:pPr algn="ctr">
              <a:defRPr/>
            </a:pPr>
            <a:r>
              <a:rPr lang="en-US" sz="4200" b="1" dirty="0" smtClean="0">
                <a:ln w="9525" cap="flat" cmpd="sng">
                  <a:solidFill>
                    <a:schemeClr val="tx1"/>
                  </a:solidFill>
                  <a:prstDash val="solid"/>
                  <a:miter lim="800000"/>
                </a:ln>
                <a:solidFill>
                  <a:srgbClr val="0099FF"/>
                </a:solidFill>
                <a:latin typeface="Calibri" panose="020F0502020204030204" pitchFamily="34" charset="0"/>
              </a:rPr>
              <a:t>1. Introduction</a:t>
            </a:r>
            <a:endParaRPr lang="en-US" sz="2400" b="1" i="1" dirty="0">
              <a:ln w="6350" cap="flat" cmpd="sng">
                <a:solidFill>
                  <a:schemeClr val="tx1"/>
                </a:solidFill>
                <a:prstDash val="solid"/>
                <a:miter lim="800000"/>
              </a:ln>
              <a:solidFill>
                <a:srgbClr val="0099FF"/>
              </a:solidFill>
              <a:latin typeface="Calibri" panose="020F0502020204030204" pitchFamily="34" charset="0"/>
            </a:endParaRPr>
          </a:p>
        </p:txBody>
      </p:sp>
    </p:spTree>
    <p:extLst>
      <p:ext uri="{BB962C8B-B14F-4D97-AF65-F5344CB8AC3E}">
        <p14:creationId xmlns:p14="http://schemas.microsoft.com/office/powerpoint/2010/main" val="1087347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a. Background</a:t>
            </a:r>
            <a:endParaRPr lang="en-US" dirty="0"/>
          </a:p>
        </p:txBody>
      </p:sp>
      <p:sp>
        <p:nvSpPr>
          <p:cNvPr id="4" name="Text Placeholder 3"/>
          <p:cNvSpPr>
            <a:spLocks noGrp="1"/>
          </p:cNvSpPr>
          <p:nvPr>
            <p:ph type="body" sz="quarter" idx="11"/>
          </p:nvPr>
        </p:nvSpPr>
        <p:spPr/>
        <p:txBody>
          <a:bodyPr/>
          <a:lstStyle/>
          <a:p>
            <a:endParaRPr lang="en-US" dirty="0"/>
          </a:p>
        </p:txBody>
      </p:sp>
      <p:sp>
        <p:nvSpPr>
          <p:cNvPr id="7" name="Text Placeholder 6"/>
          <p:cNvSpPr>
            <a:spLocks noGrp="1"/>
          </p:cNvSpPr>
          <p:nvPr>
            <p:ph type="body" sz="quarter" idx="12"/>
          </p:nvPr>
        </p:nvSpPr>
        <p:spPr/>
        <p:txBody>
          <a:bodyPr/>
          <a:lstStyle/>
          <a:p>
            <a:r>
              <a:rPr lang="en-US" dirty="0"/>
              <a:t>Source: </a:t>
            </a:r>
            <a:r>
              <a:rPr lang="en-US" dirty="0" smtClean="0"/>
              <a:t>	Morrison, </a:t>
            </a:r>
            <a:r>
              <a:rPr lang="en-US" dirty="0" err="1" smtClean="0"/>
              <a:t>Bonnefoy</a:t>
            </a:r>
            <a:r>
              <a:rPr lang="en-US" dirty="0" smtClean="0"/>
              <a:t>, based </a:t>
            </a:r>
            <a:r>
              <a:rPr lang="en-US" dirty="0"/>
              <a:t>on BTS, Bureau of Economic Analysis and National </a:t>
            </a:r>
            <a:r>
              <a:rPr lang="en-US" dirty="0" smtClean="0"/>
              <a:t>Bureau of Economic Research data, 2009</a:t>
            </a:r>
          </a:p>
          <a:p>
            <a:r>
              <a:rPr lang="en-US" dirty="0" smtClean="0"/>
              <a:t>	Centre </a:t>
            </a:r>
            <a:r>
              <a:rPr lang="en-US" dirty="0"/>
              <a:t>for Aviation, based on IATA, </a:t>
            </a:r>
            <a:r>
              <a:rPr lang="en-US" dirty="0" err="1"/>
              <a:t>Platts</a:t>
            </a:r>
            <a:r>
              <a:rPr lang="en-US" dirty="0"/>
              <a:t> and RBS data, 2013</a:t>
            </a:r>
          </a:p>
          <a:p>
            <a:endParaRPr lang="en-US" dirty="0"/>
          </a:p>
          <a:p>
            <a:endParaRPr lang="en-US" dirty="0"/>
          </a:p>
        </p:txBody>
      </p:sp>
      <p:pic>
        <p:nvPicPr>
          <p:cNvPr id="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399" y="829407"/>
            <a:ext cx="4419601" cy="2608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http://centreforaviation.com/images/stories/2012/october/18/World_economic_growth_and_airline_profit_margins.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0573" y="858878"/>
            <a:ext cx="4192693" cy="25156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229" y="3463414"/>
            <a:ext cx="4300771" cy="2469456"/>
          </a:xfrm>
          <a:prstGeom prst="rect">
            <a:avLst/>
          </a:prstGeom>
        </p:spPr>
      </p:pic>
      <p:sp>
        <p:nvSpPr>
          <p:cNvPr id="10" name="TextBox 9"/>
          <p:cNvSpPr txBox="1"/>
          <p:nvPr/>
        </p:nvSpPr>
        <p:spPr>
          <a:xfrm>
            <a:off x="5040089" y="3594676"/>
            <a:ext cx="3256661" cy="369332"/>
          </a:xfrm>
          <a:prstGeom prst="rect">
            <a:avLst/>
          </a:prstGeom>
          <a:noFill/>
        </p:spPr>
        <p:txBody>
          <a:bodyPr wrap="none" rtlCol="0">
            <a:spAutoFit/>
          </a:bodyPr>
          <a:lstStyle/>
          <a:p>
            <a:r>
              <a:rPr lang="en-US" b="1" dirty="0" smtClean="0">
                <a:solidFill>
                  <a:srgbClr val="0099FF"/>
                </a:solidFill>
              </a:rPr>
              <a:t>Airline Fuel Expenditures: 30+ %</a:t>
            </a:r>
            <a:endParaRPr lang="en-US" b="1" dirty="0">
              <a:solidFill>
                <a:srgbClr val="0099FF"/>
              </a:solidFill>
            </a:endParaRPr>
          </a:p>
        </p:txBody>
      </p:sp>
      <p:sp>
        <p:nvSpPr>
          <p:cNvPr id="11" name="TextBox 10"/>
          <p:cNvSpPr txBox="1"/>
          <p:nvPr/>
        </p:nvSpPr>
        <p:spPr>
          <a:xfrm>
            <a:off x="5438595" y="4648200"/>
            <a:ext cx="2459648" cy="461665"/>
          </a:xfrm>
          <a:prstGeom prst="rect">
            <a:avLst/>
          </a:prstGeom>
          <a:noFill/>
        </p:spPr>
        <p:txBody>
          <a:bodyPr wrap="none" rtlCol="0">
            <a:spAutoFit/>
          </a:bodyPr>
          <a:lstStyle/>
          <a:p>
            <a:r>
              <a:rPr lang="en-US" sz="2400" b="1" dirty="0" smtClean="0">
                <a:solidFill>
                  <a:srgbClr val="C00000"/>
                </a:solidFill>
              </a:rPr>
              <a:t>Reduce fuel burn!</a:t>
            </a:r>
            <a:endParaRPr lang="en-US" sz="2400" b="1" dirty="0">
              <a:solidFill>
                <a:srgbClr val="C00000"/>
              </a:solidFill>
            </a:endParaRPr>
          </a:p>
        </p:txBody>
      </p:sp>
    </p:spTree>
    <p:extLst>
      <p:ext uri="{BB962C8B-B14F-4D97-AF65-F5344CB8AC3E}">
        <p14:creationId xmlns:p14="http://schemas.microsoft.com/office/powerpoint/2010/main" val="3032031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a. Background</a:t>
            </a:r>
            <a:endParaRPr lang="en-US" dirty="0"/>
          </a:p>
        </p:txBody>
      </p:sp>
      <p:sp>
        <p:nvSpPr>
          <p:cNvPr id="3" name="Text Placeholder 2"/>
          <p:cNvSpPr>
            <a:spLocks noGrp="1"/>
          </p:cNvSpPr>
          <p:nvPr>
            <p:ph type="body" sz="quarter" idx="11"/>
          </p:nvPr>
        </p:nvSpPr>
        <p:spPr>
          <a:xfrm>
            <a:off x="304801" y="4019326"/>
            <a:ext cx="8209345" cy="1956404"/>
          </a:xfrm>
        </p:spPr>
        <p:txBody>
          <a:bodyPr/>
          <a:lstStyle/>
          <a:p>
            <a:pPr lvl="1"/>
            <a:r>
              <a:rPr lang="en-US" dirty="0" smtClean="0"/>
              <a:t>Technological </a:t>
            </a:r>
            <a:r>
              <a:rPr lang="en-US" dirty="0"/>
              <a:t>Efficiency Improvements</a:t>
            </a:r>
          </a:p>
          <a:p>
            <a:pPr lvl="1"/>
            <a:r>
              <a:rPr lang="en-US" dirty="0"/>
              <a:t>Operational Efficiency Improvements</a:t>
            </a:r>
          </a:p>
          <a:p>
            <a:pPr lvl="1"/>
            <a:r>
              <a:rPr lang="en-US" dirty="0" smtClean="0"/>
              <a:t>Demand </a:t>
            </a:r>
            <a:r>
              <a:rPr lang="en-US" dirty="0"/>
              <a:t>Shift</a:t>
            </a:r>
          </a:p>
          <a:p>
            <a:pPr lvl="1"/>
            <a:r>
              <a:rPr lang="en-US" dirty="0"/>
              <a:t>Carbon </a:t>
            </a:r>
            <a:r>
              <a:rPr lang="en-US" dirty="0" smtClean="0"/>
              <a:t>Pricing</a:t>
            </a:r>
          </a:p>
          <a:p>
            <a:pPr lvl="1"/>
            <a:r>
              <a:rPr lang="en-US" dirty="0"/>
              <a:t>Alternative </a:t>
            </a:r>
            <a:r>
              <a:rPr lang="en-US" dirty="0" smtClean="0"/>
              <a:t>Fuels</a:t>
            </a:r>
            <a:endParaRPr lang="en-US" sz="1800" dirty="0"/>
          </a:p>
          <a:p>
            <a:pPr lvl="1"/>
            <a:endParaRPr lang="en-US" dirty="0"/>
          </a:p>
        </p:txBody>
      </p:sp>
      <p:sp>
        <p:nvSpPr>
          <p:cNvPr id="4" name="Text Placeholder 3"/>
          <p:cNvSpPr>
            <a:spLocks noGrp="1"/>
          </p:cNvSpPr>
          <p:nvPr>
            <p:ph type="body" sz="quarter" idx="12"/>
          </p:nvPr>
        </p:nvSpPr>
        <p:spPr/>
        <p:txBody>
          <a:bodyPr/>
          <a:lstStyle/>
          <a:p>
            <a:r>
              <a:rPr lang="en-US" dirty="0"/>
              <a:t>Source: D. S. </a:t>
            </a:r>
            <a:r>
              <a:rPr lang="en-US" dirty="0" smtClean="0"/>
              <a:t>Lee, 2009, Sgouridis, 2007; Rutherford &amp; </a:t>
            </a:r>
            <a:r>
              <a:rPr lang="en-US" dirty="0" err="1" smtClean="0"/>
              <a:t>Zeinali</a:t>
            </a:r>
            <a:r>
              <a:rPr lang="en-US" dirty="0" smtClean="0"/>
              <a:t>, 2009; Lee et al, 2001</a:t>
            </a:r>
            <a:endParaRPr lang="en-US" dirty="0"/>
          </a:p>
          <a:p>
            <a:endParaRPr lang="en-US" dirty="0"/>
          </a:p>
          <a:p>
            <a:endParaRPr lang="en-US" dirty="0"/>
          </a:p>
        </p:txBody>
      </p:sp>
      <p:grpSp>
        <p:nvGrpSpPr>
          <p:cNvPr id="5" name="Group 4"/>
          <p:cNvGrpSpPr/>
          <p:nvPr/>
        </p:nvGrpSpPr>
        <p:grpSpPr>
          <a:xfrm>
            <a:off x="5285591" y="4149483"/>
            <a:ext cx="2840648" cy="1371600"/>
            <a:chOff x="5257800" y="1371600"/>
            <a:chExt cx="2840648" cy="1371600"/>
          </a:xfrm>
        </p:grpSpPr>
        <p:sp>
          <p:nvSpPr>
            <p:cNvPr id="6" name="Left Brace 5"/>
            <p:cNvSpPr/>
            <p:nvPr/>
          </p:nvSpPr>
          <p:spPr>
            <a:xfrm rot="10800000">
              <a:off x="5257800" y="1371600"/>
              <a:ext cx="304800" cy="1371600"/>
            </a:xfrm>
            <a:prstGeom prst="leftBrace">
              <a:avLst>
                <a:gd name="adj1" fmla="val 59469"/>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638800" y="1836958"/>
              <a:ext cx="2459648" cy="461665"/>
            </a:xfrm>
            <a:prstGeom prst="rect">
              <a:avLst/>
            </a:prstGeom>
            <a:noFill/>
          </p:spPr>
          <p:txBody>
            <a:bodyPr wrap="none" rtlCol="0">
              <a:spAutoFit/>
            </a:bodyPr>
            <a:lstStyle/>
            <a:p>
              <a:r>
                <a:rPr lang="en-US" sz="2400" b="1" dirty="0" smtClean="0">
                  <a:solidFill>
                    <a:srgbClr val="C00000"/>
                  </a:solidFill>
                </a:rPr>
                <a:t>Reduce fuel burn!</a:t>
              </a:r>
              <a:endParaRPr lang="en-US" sz="2400" b="1" dirty="0">
                <a:solidFill>
                  <a:srgbClr val="C00000"/>
                </a:solidFill>
              </a:endParaRPr>
            </a:p>
          </p:txBody>
        </p:sp>
      </p:grpSp>
      <p:pic>
        <p:nvPicPr>
          <p:cNvPr id="9" name="Picture 8"/>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746673"/>
            <a:ext cx="4974830" cy="3337731"/>
          </a:xfrm>
          <a:prstGeom prst="rect">
            <a:avLst/>
          </a:prstGeom>
          <a:noFill/>
          <a:ln>
            <a:noFill/>
          </a:ln>
        </p:spPr>
      </p:pic>
      <p:sp>
        <p:nvSpPr>
          <p:cNvPr id="10" name="TextBox 9"/>
          <p:cNvSpPr txBox="1"/>
          <p:nvPr/>
        </p:nvSpPr>
        <p:spPr>
          <a:xfrm>
            <a:off x="4074232" y="1066429"/>
            <a:ext cx="2422715" cy="400110"/>
          </a:xfrm>
          <a:prstGeom prst="rect">
            <a:avLst/>
          </a:prstGeom>
          <a:noFill/>
        </p:spPr>
        <p:txBody>
          <a:bodyPr wrap="none" rtlCol="0">
            <a:spAutoFit/>
          </a:bodyPr>
          <a:lstStyle/>
          <a:p>
            <a:r>
              <a:rPr lang="en-US" sz="2000" b="1" dirty="0" smtClean="0">
                <a:solidFill>
                  <a:srgbClr val="0099FF"/>
                </a:solidFill>
              </a:rPr>
              <a:t>IPCC: 5-15% by 2050!</a:t>
            </a:r>
            <a:endParaRPr lang="en-US" sz="2000" b="1" dirty="0">
              <a:solidFill>
                <a:srgbClr val="0099FF"/>
              </a:solidFill>
            </a:endParaRPr>
          </a:p>
        </p:txBody>
      </p:sp>
    </p:spTree>
    <p:extLst>
      <p:ext uri="{BB962C8B-B14F-4D97-AF65-F5344CB8AC3E}">
        <p14:creationId xmlns:p14="http://schemas.microsoft.com/office/powerpoint/2010/main" val="2753243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b. Problem definition</a:t>
            </a:r>
            <a:endParaRPr lang="en-US" dirty="0"/>
          </a:p>
        </p:txBody>
      </p:sp>
      <p:sp>
        <p:nvSpPr>
          <p:cNvPr id="4" name="Text Placeholder 3"/>
          <p:cNvSpPr>
            <a:spLocks noGrp="1"/>
          </p:cNvSpPr>
          <p:nvPr>
            <p:ph type="body" sz="quarter" idx="12"/>
          </p:nvPr>
        </p:nvSpPr>
        <p:spPr/>
        <p:txBody>
          <a:bodyPr/>
          <a:lstStyle/>
          <a:p>
            <a:r>
              <a:rPr lang="en-US" dirty="0" smtClean="0"/>
              <a:t>Source: Airbus, 2013; Boeing, 2013; Norris &amp; Wagner, 2009</a:t>
            </a:r>
            <a:endParaRPr lang="en-US" dirty="0"/>
          </a:p>
        </p:txBody>
      </p:sp>
      <p:sp>
        <p:nvSpPr>
          <p:cNvPr id="5" name="Text Placeholder 4"/>
          <p:cNvSpPr>
            <a:spLocks noGrp="1"/>
          </p:cNvSpPr>
          <p:nvPr>
            <p:ph type="body" sz="quarter" idx="11"/>
          </p:nvPr>
        </p:nvSpPr>
        <p:spPr/>
        <p:txBody>
          <a:bodyPr/>
          <a:lstStyle/>
          <a:p>
            <a:endParaRPr lang="en-US" dirty="0"/>
          </a:p>
        </p:txBody>
      </p:sp>
      <p:graphicFrame>
        <p:nvGraphicFramePr>
          <p:cNvPr id="9" name="Chart 8"/>
          <p:cNvGraphicFramePr/>
          <p:nvPr>
            <p:extLst>
              <p:ext uri="{D42A27DB-BD31-4B8C-83A1-F6EECF244321}">
                <p14:modId xmlns:p14="http://schemas.microsoft.com/office/powerpoint/2010/main" val="3570884603"/>
              </p:ext>
            </p:extLst>
          </p:nvPr>
        </p:nvGraphicFramePr>
        <p:xfrm>
          <a:off x="990600" y="1041400"/>
          <a:ext cx="7162800" cy="4775200"/>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5638800" y="1219200"/>
            <a:ext cx="3349863" cy="3292971"/>
            <a:chOff x="5638800" y="1219200"/>
            <a:chExt cx="3349863" cy="3292971"/>
          </a:xfrm>
        </p:grpSpPr>
        <p:sp>
          <p:nvSpPr>
            <p:cNvPr id="10" name="TextBox 9"/>
            <p:cNvSpPr txBox="1"/>
            <p:nvPr/>
          </p:nvSpPr>
          <p:spPr>
            <a:xfrm>
              <a:off x="5638800" y="2819400"/>
              <a:ext cx="3349863" cy="1692771"/>
            </a:xfrm>
            <a:prstGeom prst="rect">
              <a:avLst/>
            </a:prstGeom>
            <a:noFill/>
          </p:spPr>
          <p:txBody>
            <a:bodyPr wrap="square" rtlCol="0">
              <a:spAutoFit/>
            </a:bodyPr>
            <a:lstStyle/>
            <a:p>
              <a:pPr algn="ctr"/>
              <a:r>
                <a:rPr lang="en-US" sz="2400" b="1" dirty="0" smtClean="0">
                  <a:solidFill>
                    <a:srgbClr val="C00000"/>
                  </a:solidFill>
                </a:rPr>
                <a:t>Incremental innovation</a:t>
              </a:r>
            </a:p>
            <a:p>
              <a:pPr algn="ctr"/>
              <a:r>
                <a:rPr lang="en-US" sz="2400" b="1" dirty="0" smtClean="0">
                  <a:solidFill>
                    <a:srgbClr val="C00000"/>
                  </a:solidFill>
                  <a:sym typeface="Wingdings" panose="05000000000000000000" pitchFamily="2" charset="2"/>
                </a:rPr>
                <a:t></a:t>
              </a:r>
            </a:p>
            <a:p>
              <a:pPr algn="ctr"/>
              <a:r>
                <a:rPr lang="en-US" sz="2400" b="1" dirty="0" smtClean="0">
                  <a:solidFill>
                    <a:srgbClr val="C00000"/>
                  </a:solidFill>
                  <a:sym typeface="Wingdings" panose="05000000000000000000" pitchFamily="2" charset="2"/>
                </a:rPr>
                <a:t>Radical innovation</a:t>
              </a:r>
            </a:p>
            <a:p>
              <a:pPr algn="ctr"/>
              <a:r>
                <a:rPr lang="en-US" sz="3200" b="1" dirty="0">
                  <a:solidFill>
                    <a:srgbClr val="C00000"/>
                  </a:solidFill>
                  <a:sym typeface="Wingdings" panose="05000000000000000000" pitchFamily="2" charset="2"/>
                </a:rPr>
                <a:t>?</a:t>
              </a:r>
              <a:endParaRPr lang="en-US" sz="2400" b="1" dirty="0">
                <a:solidFill>
                  <a:srgbClr val="C00000"/>
                </a:solidFill>
              </a:endParaRPr>
            </a:p>
          </p:txBody>
        </p:sp>
        <p:cxnSp>
          <p:nvCxnSpPr>
            <p:cNvPr id="6" name="Elbow Connector 5"/>
            <p:cNvCxnSpPr/>
            <p:nvPr/>
          </p:nvCxnSpPr>
          <p:spPr>
            <a:xfrm>
              <a:off x="6934200" y="1219200"/>
              <a:ext cx="1752600" cy="685800"/>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34200" y="1219200"/>
              <a:ext cx="1752600" cy="5389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628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b. Problem definition</a:t>
            </a:r>
            <a:endParaRPr lang="en-US" dirty="0"/>
          </a:p>
        </p:txBody>
      </p:sp>
      <p:sp>
        <p:nvSpPr>
          <p:cNvPr id="3" name="Text Placeholder 2"/>
          <p:cNvSpPr>
            <a:spLocks noGrp="1"/>
          </p:cNvSpPr>
          <p:nvPr>
            <p:ph type="body" sz="quarter" idx="11"/>
          </p:nvPr>
        </p:nvSpPr>
        <p:spPr/>
        <p:txBody>
          <a:bodyPr/>
          <a:lstStyle/>
          <a:p>
            <a:r>
              <a:rPr lang="en-US" b="1" dirty="0" smtClean="0"/>
              <a:t>Research Questions:</a:t>
            </a:r>
          </a:p>
          <a:p>
            <a:pPr lvl="1"/>
            <a:r>
              <a:rPr lang="en-US" dirty="0" smtClean="0"/>
              <a:t>Is there a first mover advantage for innovating manufacturers in the commercial aviation system?</a:t>
            </a:r>
          </a:p>
          <a:p>
            <a:pPr lvl="1"/>
            <a:r>
              <a:rPr lang="en-US" dirty="0" smtClean="0"/>
              <a:t>Is incremental innovation more beneficial than radical innovation? Should we delay radical innovation?</a:t>
            </a:r>
          </a:p>
          <a:p>
            <a:endParaRPr lang="en-US" b="1" dirty="0" smtClean="0"/>
          </a:p>
          <a:p>
            <a:r>
              <a:rPr lang="en-US" b="1" dirty="0" smtClean="0"/>
              <a:t>System Level Implications:</a:t>
            </a:r>
            <a:endParaRPr lang="en-US" b="1" dirty="0"/>
          </a:p>
          <a:p>
            <a:pPr lvl="1"/>
            <a:r>
              <a:rPr lang="en-US" dirty="0" smtClean="0"/>
              <a:t>What are the benefits </a:t>
            </a:r>
            <a:r>
              <a:rPr lang="en-US" dirty="0"/>
              <a:t>(financial and environmental) of </a:t>
            </a:r>
            <a:r>
              <a:rPr lang="en-US" dirty="0" smtClean="0"/>
              <a:t>innovation for the players and the gains for the system as a whole ?</a:t>
            </a:r>
            <a:endParaRPr lang="en-US" dirty="0"/>
          </a:p>
          <a:p>
            <a:pPr lvl="1"/>
            <a:endParaRPr lang="en-US" dirty="0"/>
          </a:p>
          <a:p>
            <a:r>
              <a:rPr lang="en-US" sz="2000" dirty="0" smtClean="0"/>
              <a:t>Assessment can greatly help decision makers to develop appropriate policies and competitive strategies to facilitate the global aviation system sustainable transition</a:t>
            </a:r>
            <a:endParaRPr lang="en-US" sz="2000" dirty="0"/>
          </a:p>
          <a:p>
            <a:r>
              <a:rPr lang="en-US" sz="2000" dirty="0" smtClean="0"/>
              <a:t>Quantitative strategy assessment needed!</a:t>
            </a:r>
            <a:endParaRPr lang="en-US" sz="2000"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22990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1. b. Problem definition</a:t>
            </a:r>
          </a:p>
        </p:txBody>
      </p:sp>
      <p:sp>
        <p:nvSpPr>
          <p:cNvPr id="3" name="Text Placeholder 2"/>
          <p:cNvSpPr>
            <a:spLocks noGrp="1"/>
          </p:cNvSpPr>
          <p:nvPr>
            <p:ph type="body" sz="quarter" idx="11"/>
          </p:nvPr>
        </p:nvSpPr>
        <p:spPr>
          <a:xfrm>
            <a:off x="457200" y="801780"/>
            <a:ext cx="8458200" cy="5138212"/>
          </a:xfrm>
        </p:spPr>
        <p:txBody>
          <a:bodyPr/>
          <a:lstStyle/>
          <a:p>
            <a:r>
              <a:rPr lang="en-US" dirty="0"/>
              <a:t>Radical Innovation options that can be investigated:</a:t>
            </a:r>
          </a:p>
          <a:p>
            <a:pPr lvl="1"/>
            <a:r>
              <a:rPr lang="en-US" sz="2000" b="1" dirty="0" smtClean="0"/>
              <a:t>TS1</a:t>
            </a:r>
            <a:r>
              <a:rPr lang="en-US" sz="2000" dirty="0" smtClean="0"/>
              <a:t>, </a:t>
            </a:r>
            <a:r>
              <a:rPr lang="en-US" sz="2000" dirty="0"/>
              <a:t>a continuation of the historical trends seen in recent </a:t>
            </a:r>
            <a:r>
              <a:rPr lang="en-US" sz="2000" dirty="0" smtClean="0"/>
              <a:t>years</a:t>
            </a:r>
          </a:p>
          <a:p>
            <a:pPr lvl="1"/>
            <a:r>
              <a:rPr lang="en-US" sz="2000" b="1" dirty="0" smtClean="0"/>
              <a:t>TS2</a:t>
            </a:r>
            <a:r>
              <a:rPr lang="en-US" sz="2000" dirty="0" smtClean="0"/>
              <a:t>, </a:t>
            </a:r>
            <a:r>
              <a:rPr lang="en-US" sz="2000" dirty="0"/>
              <a:t>a reflection that external pressures may be such that improvements beyond TS1 will be necessary, and </a:t>
            </a:r>
            <a:endParaRPr lang="en-US" sz="2000" dirty="0" smtClean="0"/>
          </a:p>
          <a:p>
            <a:pPr lvl="1"/>
            <a:r>
              <a:rPr lang="en-US" sz="2000" b="1" dirty="0" smtClean="0"/>
              <a:t>TS3</a:t>
            </a:r>
            <a:r>
              <a:rPr lang="en-US" sz="2000" dirty="0" smtClean="0"/>
              <a:t>, </a:t>
            </a:r>
            <a:r>
              <a:rPr lang="en-US" sz="2000" dirty="0"/>
              <a:t>a future state in which significant additional pressure (in the form of regulations and or taxes) may force significant technology </a:t>
            </a:r>
            <a:r>
              <a:rPr lang="en-US" sz="2000" dirty="0" smtClean="0"/>
              <a:t>introduction</a:t>
            </a:r>
          </a:p>
          <a:p>
            <a:r>
              <a:rPr lang="en-US" sz="2300" dirty="0" smtClean="0"/>
              <a:t>Radical Innovation can include but it is not constrained to the following technologies in development:</a:t>
            </a:r>
          </a:p>
          <a:p>
            <a:pPr lvl="1"/>
            <a:r>
              <a:rPr lang="en-US" sz="2000" dirty="0" smtClean="0">
                <a:solidFill>
                  <a:srgbClr val="C00000"/>
                </a:solidFill>
              </a:rPr>
              <a:t>Propulsion</a:t>
            </a:r>
            <a:r>
              <a:rPr lang="en-US" sz="2000" dirty="0" smtClean="0"/>
              <a:t> </a:t>
            </a:r>
            <a:r>
              <a:rPr lang="en-US" sz="1800" dirty="0" smtClean="0"/>
              <a:t>(High Bypass Ratio, Geared Turbo Fan, Open Rotor, Variable Cycle, Boundary Layer Ingestion, Nacelles)</a:t>
            </a:r>
          </a:p>
          <a:p>
            <a:pPr lvl="1"/>
            <a:r>
              <a:rPr lang="en-US" sz="2000" dirty="0" smtClean="0">
                <a:solidFill>
                  <a:srgbClr val="C00000"/>
                </a:solidFill>
              </a:rPr>
              <a:t>Aerodynamics</a:t>
            </a:r>
            <a:r>
              <a:rPr lang="en-US" sz="2000" dirty="0" smtClean="0"/>
              <a:t> </a:t>
            </a:r>
            <a:r>
              <a:rPr lang="en-US" sz="1800" dirty="0" smtClean="0"/>
              <a:t>(Adaptive / Variable Camber Trailing Edge, Improved Wing Design, Winglet/Wingtip fence, </a:t>
            </a:r>
            <a:r>
              <a:rPr lang="en-US" sz="1800" dirty="0" err="1" smtClean="0"/>
              <a:t>Riblets</a:t>
            </a:r>
            <a:r>
              <a:rPr lang="en-US" sz="1800" dirty="0" smtClean="0"/>
              <a:t>, Hybrid Laminar Flow Control, Advanced Wing Configurations)</a:t>
            </a:r>
          </a:p>
          <a:p>
            <a:pPr lvl="1"/>
            <a:r>
              <a:rPr lang="en-US" sz="2000" dirty="0" smtClean="0">
                <a:solidFill>
                  <a:srgbClr val="C00000"/>
                </a:solidFill>
              </a:rPr>
              <a:t>Structural</a:t>
            </a:r>
            <a:r>
              <a:rPr lang="en-US" sz="2000" dirty="0" smtClean="0"/>
              <a:t> </a:t>
            </a:r>
            <a:r>
              <a:rPr lang="en-US" sz="1800" dirty="0" smtClean="0"/>
              <a:t>(Metal improvements, Composites, Active Smart Wings, Self-healing materials, Nanotechnologies)</a:t>
            </a:r>
          </a:p>
          <a:p>
            <a:pPr lvl="1"/>
            <a:endParaRPr lang="en-US" sz="2000" dirty="0"/>
          </a:p>
          <a:p>
            <a:pPr lvl="1"/>
            <a:endParaRPr lang="en-US" sz="2000" dirty="0"/>
          </a:p>
        </p:txBody>
      </p:sp>
      <p:sp>
        <p:nvSpPr>
          <p:cNvPr id="4" name="Text Placeholder 3"/>
          <p:cNvSpPr>
            <a:spLocks noGrp="1"/>
          </p:cNvSpPr>
          <p:nvPr>
            <p:ph type="body" sz="quarter" idx="12"/>
          </p:nvPr>
        </p:nvSpPr>
        <p:spPr/>
        <p:txBody>
          <a:bodyPr/>
          <a:lstStyle/>
          <a:p>
            <a:r>
              <a:rPr lang="en-US" dirty="0" smtClean="0"/>
              <a:t>Source: PARTNER 43, ICAO CAEP LTTG </a:t>
            </a:r>
            <a:r>
              <a:rPr lang="en-US" dirty="0" err="1" smtClean="0"/>
              <a:t>excersize</a:t>
            </a:r>
            <a:r>
              <a:rPr lang="en-US" dirty="0" smtClean="0"/>
              <a:t>; J. J. Alonso, PARTNER 43</a:t>
            </a:r>
            <a:endParaRPr lang="en-US" dirty="0"/>
          </a:p>
        </p:txBody>
      </p:sp>
    </p:spTree>
    <p:extLst>
      <p:ext uri="{BB962C8B-B14F-4D97-AF65-F5344CB8AC3E}">
        <p14:creationId xmlns:p14="http://schemas.microsoft.com/office/powerpoint/2010/main" val="260805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1. b. Problem definition</a:t>
            </a:r>
          </a:p>
        </p:txBody>
      </p:sp>
      <p:sp>
        <p:nvSpPr>
          <p:cNvPr id="3" name="Text Placeholder 2"/>
          <p:cNvSpPr>
            <a:spLocks noGrp="1"/>
          </p:cNvSpPr>
          <p:nvPr>
            <p:ph type="body" sz="quarter" idx="11"/>
          </p:nvPr>
        </p:nvSpPr>
        <p:spPr>
          <a:xfrm>
            <a:off x="228600" y="801780"/>
            <a:ext cx="8686800" cy="5138212"/>
          </a:xfrm>
        </p:spPr>
        <p:txBody>
          <a:bodyPr/>
          <a:lstStyle/>
          <a:p>
            <a:r>
              <a:rPr lang="en-US" b="1" dirty="0" smtClean="0"/>
              <a:t>Mission </a:t>
            </a:r>
            <a:r>
              <a:rPr lang="en-US" b="1" dirty="0"/>
              <a:t>S</a:t>
            </a:r>
            <a:r>
              <a:rPr lang="en-US" b="1" dirty="0" smtClean="0"/>
              <a:t>pecifications:</a:t>
            </a:r>
            <a:endParaRPr lang="en-US" b="1" dirty="0"/>
          </a:p>
          <a:p>
            <a:pPr lvl="1"/>
            <a:r>
              <a:rPr lang="en-US" u="sng" dirty="0" smtClean="0"/>
              <a:t>Unaltered</a:t>
            </a:r>
            <a:r>
              <a:rPr lang="en-US" dirty="0" smtClean="0"/>
              <a:t> : completely redesigned aircraft that can seamlessly integrate into today’s aviation infrastructure</a:t>
            </a:r>
            <a:endParaRPr lang="en-US" dirty="0"/>
          </a:p>
          <a:p>
            <a:pPr lvl="1"/>
            <a:r>
              <a:rPr lang="en-US" u="sng" dirty="0" smtClean="0"/>
              <a:t>Changed</a:t>
            </a:r>
            <a:r>
              <a:rPr lang="en-US" dirty="0" smtClean="0"/>
              <a:t>: more aggressive redesign with more benefits, possible interference with existing </a:t>
            </a:r>
            <a:r>
              <a:rPr lang="en-US" dirty="0"/>
              <a:t>infrastructure </a:t>
            </a:r>
            <a:r>
              <a:rPr lang="en-US" dirty="0" smtClean="0"/>
              <a:t>and system lock-ins</a:t>
            </a:r>
          </a:p>
          <a:p>
            <a:pPr lvl="2"/>
            <a:r>
              <a:rPr lang="en-US" dirty="0" smtClean="0"/>
              <a:t>Design </a:t>
            </a:r>
            <a:r>
              <a:rPr lang="en-US" dirty="0"/>
              <a:t>Cruise Speed Reduction</a:t>
            </a:r>
          </a:p>
          <a:p>
            <a:pPr lvl="2"/>
            <a:r>
              <a:rPr lang="en-US" dirty="0"/>
              <a:t>Wingspan Increase</a:t>
            </a:r>
          </a:p>
          <a:p>
            <a:pPr lvl="2"/>
            <a:r>
              <a:rPr lang="en-US" dirty="0"/>
              <a:t>Payload/Range Redesign</a:t>
            </a:r>
          </a:p>
          <a:p>
            <a:pPr lvl="1"/>
            <a:endParaRPr lang="en-US" sz="2000" dirty="0"/>
          </a:p>
        </p:txBody>
      </p:sp>
      <p:sp>
        <p:nvSpPr>
          <p:cNvPr id="4" name="Text Placeholder 3"/>
          <p:cNvSpPr>
            <a:spLocks noGrp="1"/>
          </p:cNvSpPr>
          <p:nvPr>
            <p:ph type="body" sz="quarter" idx="12"/>
          </p:nvPr>
        </p:nvSpPr>
        <p:spPr/>
        <p:txBody>
          <a:bodyPr/>
          <a:lstStyle/>
          <a:p>
            <a:r>
              <a:rPr lang="en-US" dirty="0" smtClean="0"/>
              <a:t>Source: PARTNER 43, ICAO CAEP LTTG </a:t>
            </a:r>
            <a:r>
              <a:rPr lang="en-US" dirty="0" err="1" smtClean="0"/>
              <a:t>excersize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68438565"/>
              </p:ext>
            </p:extLst>
          </p:nvPr>
        </p:nvGraphicFramePr>
        <p:xfrm>
          <a:off x="3004503" y="3962400"/>
          <a:ext cx="5834698" cy="2286000"/>
        </p:xfrm>
        <a:graphic>
          <a:graphicData uri="http://schemas.openxmlformats.org/drawingml/2006/table">
            <a:tbl>
              <a:tblPr firstRow="1" firstCol="1" bandRow="1">
                <a:tableStyleId>{5C22544A-7EE6-4342-B048-85BDC9FD1C3A}</a:tableStyleId>
              </a:tblPr>
              <a:tblGrid>
                <a:gridCol w="1229949"/>
                <a:gridCol w="1173691"/>
                <a:gridCol w="1160329"/>
                <a:gridCol w="1134310"/>
                <a:gridCol w="1136419"/>
              </a:tblGrid>
              <a:tr h="0">
                <a:tc>
                  <a:txBody>
                    <a:bodyPr/>
                    <a:lstStyle/>
                    <a:p>
                      <a:pPr algn="ctr">
                        <a:lnSpc>
                          <a:spcPct val="200000"/>
                        </a:lnSpc>
                        <a:spcBef>
                          <a:spcPts val="600"/>
                        </a:spcBef>
                        <a:spcAft>
                          <a:spcPts val="0"/>
                        </a:spcAft>
                      </a:pPr>
                      <a:r>
                        <a:rPr lang="en-US" sz="1200" dirty="0">
                          <a:effectLst/>
                        </a:rPr>
                        <a:t>Technology level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Baseline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dirty="0">
                          <a:effectLst/>
                        </a:rPr>
                        <a:t>CSR (0.8625)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WI (1.35)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CSR + WI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Baseline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0.9440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0.8650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0.9323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0.8542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TS1 – 2020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0.7500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0.6920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0.7413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0.6839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TS1 – 2030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0.7056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0.6527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0.6971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0.6448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TS2 – 2020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0.7056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0.6527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0.6971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0.6448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TS2 – 2030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0.6594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0.6109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0.6510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0.6031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Bef>
                          <a:spcPts val="600"/>
                        </a:spcBef>
                        <a:spcAft>
                          <a:spcPts val="0"/>
                        </a:spcAft>
                      </a:pPr>
                      <a:r>
                        <a:rPr lang="en-US" sz="1200">
                          <a:effectLst/>
                        </a:rPr>
                        <a:t>TS3 – 2030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0.5654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0.5222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0.5606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0"/>
                        </a:spcAft>
                      </a:pPr>
                      <a:r>
                        <a:rPr lang="en-US" sz="1200">
                          <a:effectLst/>
                        </a:rPr>
                        <a:t>0.5177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gridSpan="5">
                  <a:txBody>
                    <a:bodyPr/>
                    <a:lstStyle/>
                    <a:p>
                      <a:pPr algn="l">
                        <a:lnSpc>
                          <a:spcPct val="150000"/>
                        </a:lnSpc>
                        <a:spcBef>
                          <a:spcPts val="600"/>
                        </a:spcBef>
                        <a:spcAft>
                          <a:spcPts val="0"/>
                        </a:spcAft>
                      </a:pPr>
                      <a:r>
                        <a:rPr lang="en-US" sz="1200" dirty="0">
                          <a:effectLst/>
                        </a:rPr>
                        <a:t>TS – Technology Scenario, CSR – Cruise Speed Reduction, WI – Wingspan Increase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7" name="TextBox 6"/>
          <p:cNvSpPr txBox="1"/>
          <p:nvPr/>
        </p:nvSpPr>
        <p:spPr>
          <a:xfrm>
            <a:off x="533400" y="4038600"/>
            <a:ext cx="1828800" cy="1754326"/>
          </a:xfrm>
          <a:prstGeom prst="rect">
            <a:avLst/>
          </a:prstGeom>
          <a:noFill/>
        </p:spPr>
        <p:txBody>
          <a:bodyPr wrap="square" rtlCol="0">
            <a:spAutoFit/>
          </a:bodyPr>
          <a:lstStyle/>
          <a:p>
            <a:pPr algn="ctr"/>
            <a:r>
              <a:rPr lang="en-US" sz="1200" dirty="0">
                <a:solidFill>
                  <a:srgbClr val="0099FF"/>
                </a:solidFill>
              </a:rPr>
              <a:t>Fractional fuel-burn reductions </a:t>
            </a:r>
            <a:r>
              <a:rPr lang="en-US" sz="1200" dirty="0" smtClean="0">
                <a:solidFill>
                  <a:srgbClr val="0099FF"/>
                </a:solidFill>
              </a:rPr>
              <a:t/>
            </a:r>
            <a:br>
              <a:rPr lang="en-US" sz="1200" dirty="0" smtClean="0">
                <a:solidFill>
                  <a:srgbClr val="0099FF"/>
                </a:solidFill>
              </a:rPr>
            </a:br>
            <a:r>
              <a:rPr lang="en-US" sz="1200" dirty="0" smtClean="0">
                <a:solidFill>
                  <a:srgbClr val="0099FF"/>
                </a:solidFill>
              </a:rPr>
              <a:t>(</a:t>
            </a:r>
            <a:r>
              <a:rPr lang="en-US" sz="1200" dirty="0">
                <a:solidFill>
                  <a:srgbClr val="0099FF"/>
                </a:solidFill>
              </a:rPr>
              <a:t>baseline = 1.00) resulting from redesigns of new Narrow Body aircraft with different mission specifications and different levels of technology</a:t>
            </a:r>
          </a:p>
        </p:txBody>
      </p:sp>
      <p:sp>
        <p:nvSpPr>
          <p:cNvPr id="8" name="TextBox 7"/>
          <p:cNvSpPr txBox="1"/>
          <p:nvPr/>
        </p:nvSpPr>
        <p:spPr>
          <a:xfrm>
            <a:off x="5029200" y="2949401"/>
            <a:ext cx="2583400" cy="461665"/>
          </a:xfrm>
          <a:prstGeom prst="rect">
            <a:avLst/>
          </a:prstGeom>
          <a:noFill/>
        </p:spPr>
        <p:txBody>
          <a:bodyPr wrap="none" rtlCol="0">
            <a:spAutoFit/>
          </a:bodyPr>
          <a:lstStyle/>
          <a:p>
            <a:r>
              <a:rPr lang="en-US" sz="2400" b="1" dirty="0" smtClean="0">
                <a:solidFill>
                  <a:srgbClr val="C00000"/>
                </a:solidFill>
              </a:rPr>
              <a:t>Tech in 2020/2030</a:t>
            </a:r>
            <a:endParaRPr lang="en-US" sz="2400" b="1" dirty="0">
              <a:solidFill>
                <a:srgbClr val="C00000"/>
              </a:solidFill>
            </a:endParaRPr>
          </a:p>
        </p:txBody>
      </p:sp>
      <p:cxnSp>
        <p:nvCxnSpPr>
          <p:cNvPr id="9" name="Straight Connector 8"/>
          <p:cNvCxnSpPr/>
          <p:nvPr/>
        </p:nvCxnSpPr>
        <p:spPr>
          <a:xfrm flipH="1">
            <a:off x="4714875" y="3180233"/>
            <a:ext cx="304800" cy="0"/>
          </a:xfrm>
          <a:prstGeom prst="line">
            <a:avLst/>
          </a:prstGeom>
          <a:ln w="28575">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24400" y="3180233"/>
            <a:ext cx="0" cy="629767"/>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91200" y="3447086"/>
            <a:ext cx="2951449" cy="369332"/>
          </a:xfrm>
          <a:prstGeom prst="rect">
            <a:avLst/>
          </a:prstGeom>
          <a:noFill/>
        </p:spPr>
        <p:txBody>
          <a:bodyPr wrap="none" rtlCol="0">
            <a:spAutoFit/>
          </a:bodyPr>
          <a:lstStyle/>
          <a:p>
            <a:r>
              <a:rPr lang="en-US" b="1" dirty="0" smtClean="0">
                <a:solidFill>
                  <a:srgbClr val="C00000"/>
                </a:solidFill>
              </a:rPr>
              <a:t>Tech in 2020/2030 + Changes</a:t>
            </a:r>
            <a:endParaRPr lang="en-US" b="1" dirty="0">
              <a:solidFill>
                <a:srgbClr val="C00000"/>
              </a:solidFill>
            </a:endParaRPr>
          </a:p>
        </p:txBody>
      </p:sp>
      <p:cxnSp>
        <p:nvCxnSpPr>
          <p:cNvPr id="14" name="Straight Connector 13"/>
          <p:cNvCxnSpPr/>
          <p:nvPr/>
        </p:nvCxnSpPr>
        <p:spPr>
          <a:xfrm flipH="1">
            <a:off x="5553075" y="3631752"/>
            <a:ext cx="228600" cy="0"/>
          </a:xfrm>
          <a:prstGeom prst="line">
            <a:avLst/>
          </a:prstGeom>
          <a:ln w="28575">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62600" y="3631752"/>
            <a:ext cx="0" cy="184666"/>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203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6634</TotalTime>
  <Words>4676</Words>
  <Application>Microsoft Office PowerPoint</Application>
  <PresentationFormat>On-screen Show (4:3)</PresentationFormat>
  <Paragraphs>1280</Paragraphs>
  <Slides>29</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vt:lpstr>
      <vt:lpstr>Cambria Math</vt:lpstr>
      <vt:lpstr>Times New Roman</vt:lpstr>
      <vt:lpstr>Webdings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 vs. ABM</dc:title>
  <dc:creator>Denes Csala</dc:creator>
  <cp:lastModifiedBy>Dénes CSALA</cp:lastModifiedBy>
  <cp:revision>373</cp:revision>
  <dcterms:created xsi:type="dcterms:W3CDTF">2010-04-24T09:34:18Z</dcterms:created>
  <dcterms:modified xsi:type="dcterms:W3CDTF">2013-05-25T06:42:46Z</dcterms:modified>
</cp:coreProperties>
</file>