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584"/>
  </p:normalViewPr>
  <p:slideViewPr>
    <p:cSldViewPr snapToGrid="0" snapToObjects="1">
      <p:cViewPr varScale="1">
        <p:scale>
          <a:sx n="103" d="100"/>
          <a:sy n="103" d="100"/>
        </p:scale>
        <p:origin x="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6085D-BA79-0740-B257-AF37CC86596F}" type="datetimeFigureOut">
              <a:rPr lang="en-US" smtClean="0"/>
              <a:t>10/4/19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171FF-2544-7144-A20E-08EF88AD4910}" type="slidenum">
              <a:rPr lang="en-US" smtClean="0"/>
              <a:t>‹#›</a:t>
            </a:fld>
            <a:endParaRPr lang="en-US"/>
          </a:p>
        </p:txBody>
      </p:sp>
    </p:spTree>
    <p:extLst>
      <p:ext uri="{BB962C8B-B14F-4D97-AF65-F5344CB8AC3E}">
        <p14:creationId xmlns:p14="http://schemas.microsoft.com/office/powerpoint/2010/main" val="323096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4171FF-2544-7144-A20E-08EF88AD4910}" type="slidenum">
              <a:rPr lang="en-US" smtClean="0"/>
              <a:t>4</a:t>
            </a:fld>
            <a:endParaRPr lang="en-US"/>
          </a:p>
        </p:txBody>
      </p:sp>
    </p:spTree>
    <p:extLst>
      <p:ext uri="{BB962C8B-B14F-4D97-AF65-F5344CB8AC3E}">
        <p14:creationId xmlns:p14="http://schemas.microsoft.com/office/powerpoint/2010/main" val="101106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B821-1FD6-9641-A6B8-C77BCAB2C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14E2C6-FD4D-4F45-BD3C-44F2068E2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F37B8-66D6-534D-93E3-315C468926CC}"/>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5" name="Footer Placeholder 4">
            <a:extLst>
              <a:ext uri="{FF2B5EF4-FFF2-40B4-BE49-F238E27FC236}">
                <a16:creationId xmlns:a16="http://schemas.microsoft.com/office/drawing/2014/main" id="{00D9416F-F123-1442-9EB6-DC535277F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83CB1-D857-0648-85BF-B38E93F7BDC0}"/>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114632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5129-035E-6243-B6FC-D9451AAC9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D78C58-6E41-A643-AC7C-D1A984C87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6FEBF-EC73-984E-AB15-9973DAFCE89D}"/>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5" name="Footer Placeholder 4">
            <a:extLst>
              <a:ext uri="{FF2B5EF4-FFF2-40B4-BE49-F238E27FC236}">
                <a16:creationId xmlns:a16="http://schemas.microsoft.com/office/drawing/2014/main" id="{F1D6A259-2EB4-1741-9999-E28DD8D39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9105B-71AC-BF46-ACC0-0F65480F6B1F}"/>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358897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79975-9BCD-F049-9FFD-31ADB3F419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20A89-8F3B-8648-A375-786B00450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56A6F-87A9-4D4F-BA73-2409544A16BB}"/>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5" name="Footer Placeholder 4">
            <a:extLst>
              <a:ext uri="{FF2B5EF4-FFF2-40B4-BE49-F238E27FC236}">
                <a16:creationId xmlns:a16="http://schemas.microsoft.com/office/drawing/2014/main" id="{63D50DDA-B9A0-2843-A4F2-A67BA01A3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2847E-005B-4F4B-9662-5388A9C2DC8A}"/>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163673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01BF-39EC-7948-AE30-3085259A5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068806-8169-6741-B6B3-903164D82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B64EA-8959-DF4D-AA8C-F03AB012EDAB}"/>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5" name="Footer Placeholder 4">
            <a:extLst>
              <a:ext uri="{FF2B5EF4-FFF2-40B4-BE49-F238E27FC236}">
                <a16:creationId xmlns:a16="http://schemas.microsoft.com/office/drawing/2014/main" id="{391C5B14-5799-BA4B-B17C-4749E30D0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8CBF8-47FE-3B4A-841D-85609CF2D57D}"/>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245067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B77C-5625-6641-8857-95ECB0C12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A559D-9465-A740-B66A-22A8E2203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E8418-BEC8-5A40-A0CF-94B1FCB2BB90}"/>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5" name="Footer Placeholder 4">
            <a:extLst>
              <a:ext uri="{FF2B5EF4-FFF2-40B4-BE49-F238E27FC236}">
                <a16:creationId xmlns:a16="http://schemas.microsoft.com/office/drawing/2014/main" id="{25821569-0793-114D-ABDE-32B3604A2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B7733-1ACF-6244-99FC-E9179B0ECB30}"/>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226148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625E-50D1-BD44-B659-998E2E7F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0C6B4-0A67-5F4D-BD4F-E1F157A935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2CF773-382B-954D-AF19-1040A05801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A13D3B-CBE0-DF41-B703-6518A593D0E0}"/>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6" name="Footer Placeholder 5">
            <a:extLst>
              <a:ext uri="{FF2B5EF4-FFF2-40B4-BE49-F238E27FC236}">
                <a16:creationId xmlns:a16="http://schemas.microsoft.com/office/drawing/2014/main" id="{150C0C1D-5141-4B49-A9AC-5CD87DA1D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D184A-57A4-BC44-8A45-6A12983F1105}"/>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191469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5AC2-9A3D-EF49-A6D2-A90A51CC07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0BDA4C-A58B-E84C-A280-B899920C8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AC1535-AF87-AB4E-9796-312A2B4F5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A052E7-1DE8-2E4C-AC7C-E75502232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9ECA9E-2701-104E-9DC1-DCD439FCD1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527284-BF2C-4448-B191-64D719B24D69}"/>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8" name="Footer Placeholder 7">
            <a:extLst>
              <a:ext uri="{FF2B5EF4-FFF2-40B4-BE49-F238E27FC236}">
                <a16:creationId xmlns:a16="http://schemas.microsoft.com/office/drawing/2014/main" id="{710333A0-49BD-F847-A1AC-CF360B88EC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3A3279-0657-CA46-B993-1A2F82BE851F}"/>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3102638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CFA7-AB8D-754A-8228-C6738C2C48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066B36-DA39-F547-9791-F3CA8C5B33A4}"/>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4" name="Footer Placeholder 3">
            <a:extLst>
              <a:ext uri="{FF2B5EF4-FFF2-40B4-BE49-F238E27FC236}">
                <a16:creationId xmlns:a16="http://schemas.microsoft.com/office/drawing/2014/main" id="{9A23B3CE-FB91-954E-A957-AF735F912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1CA2AA-72C4-E44C-BAD7-6A4D8EA32E92}"/>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199640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727DC-4A36-6541-9B70-EC941E2D0BC7}"/>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3" name="Footer Placeholder 2">
            <a:extLst>
              <a:ext uri="{FF2B5EF4-FFF2-40B4-BE49-F238E27FC236}">
                <a16:creationId xmlns:a16="http://schemas.microsoft.com/office/drawing/2014/main" id="{E29B3BB9-457F-6742-B647-944AD96D8F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858917-AEA8-5C4E-A535-B63A8BCA242A}"/>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30813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3BAC-6BD5-BD42-891B-CBB292749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40E96-40DC-1B45-B895-E66077D9B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68566D-44A6-014D-AFE9-F83EE3E48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1290B-2832-9841-B0ED-40C98D474541}"/>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6" name="Footer Placeholder 5">
            <a:extLst>
              <a:ext uri="{FF2B5EF4-FFF2-40B4-BE49-F238E27FC236}">
                <a16:creationId xmlns:a16="http://schemas.microsoft.com/office/drawing/2014/main" id="{3C6A997D-33DD-F84C-B56D-5EB83F1DA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BC862-A74E-4C4B-AEAA-16D9FFBF57BB}"/>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385589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AA1F-2552-0A41-A2FA-E04244DC6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ADD606-70D1-A64A-B001-D378F21D13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57D4BC-49EB-C945-B2F1-837F2E728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35FB5-2AF3-A24A-968D-CB314D78A51A}"/>
              </a:ext>
            </a:extLst>
          </p:cNvPr>
          <p:cNvSpPr>
            <a:spLocks noGrp="1"/>
          </p:cNvSpPr>
          <p:nvPr>
            <p:ph type="dt" sz="half" idx="10"/>
          </p:nvPr>
        </p:nvSpPr>
        <p:spPr/>
        <p:txBody>
          <a:bodyPr/>
          <a:lstStyle/>
          <a:p>
            <a:fld id="{C0EE2318-1090-FA48-9989-63A050ECDD8F}" type="datetimeFigureOut">
              <a:rPr lang="en-US" smtClean="0"/>
              <a:t>10/4/19</a:t>
            </a:fld>
            <a:endParaRPr lang="en-US"/>
          </a:p>
        </p:txBody>
      </p:sp>
      <p:sp>
        <p:nvSpPr>
          <p:cNvPr id="6" name="Footer Placeholder 5">
            <a:extLst>
              <a:ext uri="{FF2B5EF4-FFF2-40B4-BE49-F238E27FC236}">
                <a16:creationId xmlns:a16="http://schemas.microsoft.com/office/drawing/2014/main" id="{B1CACC71-8FAD-E144-817E-22D68507E8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2CAB8-534A-B342-8274-64606F79528B}"/>
              </a:ext>
            </a:extLst>
          </p:cNvPr>
          <p:cNvSpPr>
            <a:spLocks noGrp="1"/>
          </p:cNvSpPr>
          <p:nvPr>
            <p:ph type="sldNum" sz="quarter" idx="12"/>
          </p:nvPr>
        </p:nvSpPr>
        <p:spPr/>
        <p:txBody>
          <a:bodyPr/>
          <a:lstStyle/>
          <a:p>
            <a:fld id="{5F1CCBBE-E481-5144-B781-5A2AC79AE9EC}" type="slidenum">
              <a:rPr lang="en-US" smtClean="0"/>
              <a:t>‹#›</a:t>
            </a:fld>
            <a:endParaRPr lang="en-US"/>
          </a:p>
        </p:txBody>
      </p:sp>
    </p:spTree>
    <p:extLst>
      <p:ext uri="{BB962C8B-B14F-4D97-AF65-F5344CB8AC3E}">
        <p14:creationId xmlns:p14="http://schemas.microsoft.com/office/powerpoint/2010/main" val="4785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15C33-838C-3742-8775-8B4C3EF56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C14BA7-BEF8-D945-A6B6-D44C10BEA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02D31-D875-FC46-946C-824A20783F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E2318-1090-FA48-9989-63A050ECDD8F}" type="datetimeFigureOut">
              <a:rPr lang="en-US" smtClean="0"/>
              <a:t>10/4/19</a:t>
            </a:fld>
            <a:endParaRPr lang="en-US"/>
          </a:p>
        </p:txBody>
      </p:sp>
      <p:sp>
        <p:nvSpPr>
          <p:cNvPr id="5" name="Footer Placeholder 4">
            <a:extLst>
              <a:ext uri="{FF2B5EF4-FFF2-40B4-BE49-F238E27FC236}">
                <a16:creationId xmlns:a16="http://schemas.microsoft.com/office/drawing/2014/main" id="{C9E7B84E-FE68-1F42-BA00-03D171DE7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24A5E7-3964-A745-9B65-9E0E5C5661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CCBBE-E481-5144-B781-5A2AC79AE9EC}" type="slidenum">
              <a:rPr lang="en-US" smtClean="0"/>
              <a:t>‹#›</a:t>
            </a:fld>
            <a:endParaRPr lang="en-US"/>
          </a:p>
        </p:txBody>
      </p:sp>
    </p:spTree>
    <p:extLst>
      <p:ext uri="{BB962C8B-B14F-4D97-AF65-F5344CB8AC3E}">
        <p14:creationId xmlns:p14="http://schemas.microsoft.com/office/powerpoint/2010/main" val="134057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D331-EFFD-694F-9B1C-097212E405B2}"/>
              </a:ext>
            </a:extLst>
          </p:cNvPr>
          <p:cNvSpPr>
            <a:spLocks noGrp="1"/>
          </p:cNvSpPr>
          <p:nvPr>
            <p:ph type="ctrTitle"/>
          </p:nvPr>
        </p:nvSpPr>
        <p:spPr/>
        <p:txBody>
          <a:bodyPr/>
          <a:lstStyle/>
          <a:p>
            <a:r>
              <a:rPr lang="en-US" dirty="0"/>
              <a:t>SST pattern scaling notes</a:t>
            </a:r>
          </a:p>
        </p:txBody>
      </p:sp>
      <p:sp>
        <p:nvSpPr>
          <p:cNvPr id="3" name="Subtitle 2">
            <a:extLst>
              <a:ext uri="{FF2B5EF4-FFF2-40B4-BE49-F238E27FC236}">
                <a16:creationId xmlns:a16="http://schemas.microsoft.com/office/drawing/2014/main" id="{FD593673-3ED2-2F49-BF74-381FEAB0FF7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0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FFD6-5637-AF4F-A761-C06CFBF525A6}"/>
              </a:ext>
            </a:extLst>
          </p:cNvPr>
          <p:cNvSpPr>
            <a:spLocks noGrp="1"/>
          </p:cNvSpPr>
          <p:nvPr>
            <p:ph type="title"/>
          </p:nvPr>
        </p:nvSpPr>
        <p:spPr/>
        <p:txBody>
          <a:bodyPr/>
          <a:lstStyle/>
          <a:p>
            <a:r>
              <a:rPr lang="en-US" dirty="0"/>
              <a:t>Pattern scaling CESM RCP4.5 data – feasible? yes</a:t>
            </a:r>
          </a:p>
        </p:txBody>
      </p:sp>
      <p:pic>
        <p:nvPicPr>
          <p:cNvPr id="5" name="Picture 4">
            <a:extLst>
              <a:ext uri="{FF2B5EF4-FFF2-40B4-BE49-F238E27FC236}">
                <a16:creationId xmlns:a16="http://schemas.microsoft.com/office/drawing/2014/main" id="{06D5B720-6E17-7549-8ECD-D582FA97EB70}"/>
              </a:ext>
            </a:extLst>
          </p:cNvPr>
          <p:cNvPicPr>
            <a:picLocks noChangeAspect="1"/>
          </p:cNvPicPr>
          <p:nvPr/>
        </p:nvPicPr>
        <p:blipFill>
          <a:blip r:embed="rId2"/>
          <a:stretch>
            <a:fillRect/>
          </a:stretch>
        </p:blipFill>
        <p:spPr>
          <a:xfrm>
            <a:off x="1821590" y="1136821"/>
            <a:ext cx="4123039" cy="3534033"/>
          </a:xfrm>
          <a:prstGeom prst="rect">
            <a:avLst/>
          </a:prstGeom>
        </p:spPr>
      </p:pic>
      <p:pic>
        <p:nvPicPr>
          <p:cNvPr id="7" name="Picture 6">
            <a:extLst>
              <a:ext uri="{FF2B5EF4-FFF2-40B4-BE49-F238E27FC236}">
                <a16:creationId xmlns:a16="http://schemas.microsoft.com/office/drawing/2014/main" id="{DAA08925-CC7E-A848-97D1-33B6BF03A7ED}"/>
              </a:ext>
            </a:extLst>
          </p:cNvPr>
          <p:cNvPicPr>
            <a:picLocks noChangeAspect="1"/>
          </p:cNvPicPr>
          <p:nvPr/>
        </p:nvPicPr>
        <p:blipFill>
          <a:blip r:embed="rId3"/>
          <a:stretch>
            <a:fillRect/>
          </a:stretch>
        </p:blipFill>
        <p:spPr>
          <a:xfrm>
            <a:off x="6247373" y="1136820"/>
            <a:ext cx="4123039" cy="3534033"/>
          </a:xfrm>
          <a:prstGeom prst="rect">
            <a:avLst/>
          </a:prstGeom>
        </p:spPr>
      </p:pic>
      <p:pic>
        <p:nvPicPr>
          <p:cNvPr id="9" name="Picture 8">
            <a:extLst>
              <a:ext uri="{FF2B5EF4-FFF2-40B4-BE49-F238E27FC236}">
                <a16:creationId xmlns:a16="http://schemas.microsoft.com/office/drawing/2014/main" id="{ACF82319-4B3D-F141-A949-ADA64961F67B}"/>
              </a:ext>
            </a:extLst>
          </p:cNvPr>
          <p:cNvPicPr>
            <a:picLocks noChangeAspect="1"/>
          </p:cNvPicPr>
          <p:nvPr/>
        </p:nvPicPr>
        <p:blipFill>
          <a:blip r:embed="rId4"/>
          <a:stretch>
            <a:fillRect/>
          </a:stretch>
        </p:blipFill>
        <p:spPr>
          <a:xfrm>
            <a:off x="3454743" y="4430508"/>
            <a:ext cx="5318555" cy="2470140"/>
          </a:xfrm>
          <a:prstGeom prst="rect">
            <a:avLst/>
          </a:prstGeom>
        </p:spPr>
      </p:pic>
    </p:spTree>
    <p:extLst>
      <p:ext uri="{BB962C8B-B14F-4D97-AF65-F5344CB8AC3E}">
        <p14:creationId xmlns:p14="http://schemas.microsoft.com/office/powerpoint/2010/main" val="345970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DED4CC8-3AA2-7642-9EC2-E9661613038C}"/>
              </a:ext>
            </a:extLst>
          </p:cNvPr>
          <p:cNvPicPr>
            <a:picLocks noChangeAspect="1"/>
          </p:cNvPicPr>
          <p:nvPr/>
        </p:nvPicPr>
        <p:blipFill>
          <a:blip r:embed="rId2"/>
          <a:stretch>
            <a:fillRect/>
          </a:stretch>
        </p:blipFill>
        <p:spPr>
          <a:xfrm>
            <a:off x="8548816" y="3636329"/>
            <a:ext cx="3643184" cy="2862501"/>
          </a:xfrm>
          <a:prstGeom prst="rect">
            <a:avLst/>
          </a:prstGeom>
        </p:spPr>
      </p:pic>
      <p:sp>
        <p:nvSpPr>
          <p:cNvPr id="2" name="Title 1">
            <a:extLst>
              <a:ext uri="{FF2B5EF4-FFF2-40B4-BE49-F238E27FC236}">
                <a16:creationId xmlns:a16="http://schemas.microsoft.com/office/drawing/2014/main" id="{F875F0BD-B545-F54C-90E3-76F1099EDFA6}"/>
              </a:ext>
            </a:extLst>
          </p:cNvPr>
          <p:cNvSpPr>
            <a:spLocks noGrp="1"/>
          </p:cNvSpPr>
          <p:nvPr>
            <p:ph type="title"/>
          </p:nvPr>
        </p:nvSpPr>
        <p:spPr>
          <a:xfrm>
            <a:off x="751703" y="34504"/>
            <a:ext cx="10515600" cy="1325563"/>
          </a:xfrm>
        </p:spPr>
        <p:txBody>
          <a:bodyPr/>
          <a:lstStyle/>
          <a:p>
            <a:r>
              <a:rPr lang="en-US" dirty="0"/>
              <a:t>How does it do globally and at sites? -  sorry for the different scales on each plot</a:t>
            </a:r>
          </a:p>
        </p:txBody>
      </p:sp>
      <p:pic>
        <p:nvPicPr>
          <p:cNvPr id="5" name="Picture 4">
            <a:extLst>
              <a:ext uri="{FF2B5EF4-FFF2-40B4-BE49-F238E27FC236}">
                <a16:creationId xmlns:a16="http://schemas.microsoft.com/office/drawing/2014/main" id="{37FE1559-3887-0749-B095-18FCF84FAE44}"/>
              </a:ext>
            </a:extLst>
          </p:cNvPr>
          <p:cNvPicPr>
            <a:picLocks noChangeAspect="1"/>
          </p:cNvPicPr>
          <p:nvPr/>
        </p:nvPicPr>
        <p:blipFill>
          <a:blip r:embed="rId3"/>
          <a:stretch>
            <a:fillRect/>
          </a:stretch>
        </p:blipFill>
        <p:spPr>
          <a:xfrm>
            <a:off x="0" y="1285102"/>
            <a:ext cx="7092778" cy="5572897"/>
          </a:xfrm>
          <a:prstGeom prst="rect">
            <a:avLst/>
          </a:prstGeom>
        </p:spPr>
      </p:pic>
      <p:pic>
        <p:nvPicPr>
          <p:cNvPr id="7" name="Picture 6">
            <a:extLst>
              <a:ext uri="{FF2B5EF4-FFF2-40B4-BE49-F238E27FC236}">
                <a16:creationId xmlns:a16="http://schemas.microsoft.com/office/drawing/2014/main" id="{710121BD-DC01-B144-8B35-004631808AEB}"/>
              </a:ext>
            </a:extLst>
          </p:cNvPr>
          <p:cNvPicPr>
            <a:picLocks noChangeAspect="1"/>
          </p:cNvPicPr>
          <p:nvPr/>
        </p:nvPicPr>
        <p:blipFill>
          <a:blip r:embed="rId4"/>
          <a:stretch>
            <a:fillRect/>
          </a:stretch>
        </p:blipFill>
        <p:spPr>
          <a:xfrm>
            <a:off x="6798276" y="1285102"/>
            <a:ext cx="3643184" cy="2862501"/>
          </a:xfrm>
          <a:prstGeom prst="rect">
            <a:avLst/>
          </a:prstGeom>
        </p:spPr>
      </p:pic>
      <p:pic>
        <p:nvPicPr>
          <p:cNvPr id="11" name="Picture 10">
            <a:extLst>
              <a:ext uri="{FF2B5EF4-FFF2-40B4-BE49-F238E27FC236}">
                <a16:creationId xmlns:a16="http://schemas.microsoft.com/office/drawing/2014/main" id="{1967C666-A784-744E-9A44-4799DEC7331D}"/>
              </a:ext>
            </a:extLst>
          </p:cNvPr>
          <p:cNvPicPr>
            <a:picLocks noChangeAspect="1"/>
          </p:cNvPicPr>
          <p:nvPr/>
        </p:nvPicPr>
        <p:blipFill>
          <a:blip r:embed="rId5"/>
          <a:stretch>
            <a:fillRect/>
          </a:stretch>
        </p:blipFill>
        <p:spPr>
          <a:xfrm>
            <a:off x="5271186" y="3739861"/>
            <a:ext cx="3643184" cy="2862501"/>
          </a:xfrm>
          <a:prstGeom prst="rect">
            <a:avLst/>
          </a:prstGeom>
        </p:spPr>
      </p:pic>
    </p:spTree>
    <p:extLst>
      <p:ext uri="{BB962C8B-B14F-4D97-AF65-F5344CB8AC3E}">
        <p14:creationId xmlns:p14="http://schemas.microsoft.com/office/powerpoint/2010/main" val="218569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D37E4-4D82-3D4D-891C-2ADFE819105A}"/>
              </a:ext>
            </a:extLst>
          </p:cNvPr>
          <p:cNvSpPr>
            <a:spLocks noGrp="1"/>
          </p:cNvSpPr>
          <p:nvPr>
            <p:ph idx="1"/>
          </p:nvPr>
        </p:nvSpPr>
        <p:spPr>
          <a:xfrm>
            <a:off x="106905" y="0"/>
            <a:ext cx="11978190" cy="4351338"/>
          </a:xfrm>
        </p:spPr>
        <p:txBody>
          <a:bodyPr>
            <a:normAutofit/>
          </a:bodyPr>
          <a:lstStyle/>
          <a:p>
            <a:r>
              <a:rPr lang="en-US" sz="2000" dirty="0"/>
              <a:t>The where pattern scaling systematically  struggles are over the major currents</a:t>
            </a:r>
          </a:p>
          <a:p>
            <a:r>
              <a:rPr lang="en-US" sz="2000" dirty="0"/>
              <a:t>The systematic errors persist in other models, on a smaller size spatial grid, and at the monthly scale</a:t>
            </a:r>
          </a:p>
          <a:p>
            <a:pPr lvl="1"/>
            <a:r>
              <a:rPr lang="en-US" sz="1600" dirty="0"/>
              <a:t>The currents where the errors are move a bit over the months</a:t>
            </a:r>
          </a:p>
          <a:p>
            <a:pPr lvl="1"/>
            <a:r>
              <a:rPr lang="en-US" sz="1600" dirty="0"/>
              <a:t>Conclusion: SST over major currents probably isn’t directly related to </a:t>
            </a:r>
            <a:r>
              <a:rPr lang="en-US" sz="1600" dirty="0" err="1"/>
              <a:t>Tgav</a:t>
            </a:r>
            <a:r>
              <a:rPr lang="en-US" sz="1600" dirty="0"/>
              <a:t>, making pattern scaling of SST globally a challenge.</a:t>
            </a:r>
          </a:p>
          <a:p>
            <a:r>
              <a:rPr lang="en-US" sz="2000" dirty="0"/>
              <a:t>Monthly pattern scaling preserves annual averages in all cases checked so far – proof may be possible</a:t>
            </a:r>
          </a:p>
        </p:txBody>
      </p:sp>
      <p:pic>
        <p:nvPicPr>
          <p:cNvPr id="7" name="Picture 6">
            <a:extLst>
              <a:ext uri="{FF2B5EF4-FFF2-40B4-BE49-F238E27FC236}">
                <a16:creationId xmlns:a16="http://schemas.microsoft.com/office/drawing/2014/main" id="{D6F024DD-020F-594C-8831-08DCAC493DF4}"/>
              </a:ext>
            </a:extLst>
          </p:cNvPr>
          <p:cNvPicPr>
            <a:picLocks noChangeAspect="1"/>
          </p:cNvPicPr>
          <p:nvPr/>
        </p:nvPicPr>
        <p:blipFill>
          <a:blip r:embed="rId3"/>
          <a:stretch>
            <a:fillRect/>
          </a:stretch>
        </p:blipFill>
        <p:spPr>
          <a:xfrm>
            <a:off x="6096000" y="2082703"/>
            <a:ext cx="6077652" cy="4775297"/>
          </a:xfrm>
          <a:prstGeom prst="rect">
            <a:avLst/>
          </a:prstGeom>
        </p:spPr>
      </p:pic>
      <p:pic>
        <p:nvPicPr>
          <p:cNvPr id="11" name="Picture 10">
            <a:extLst>
              <a:ext uri="{FF2B5EF4-FFF2-40B4-BE49-F238E27FC236}">
                <a16:creationId xmlns:a16="http://schemas.microsoft.com/office/drawing/2014/main" id="{66725B52-9826-854D-8BCA-615E8CBDA44F}"/>
              </a:ext>
            </a:extLst>
          </p:cNvPr>
          <p:cNvPicPr>
            <a:picLocks noChangeAspect="1"/>
          </p:cNvPicPr>
          <p:nvPr/>
        </p:nvPicPr>
        <p:blipFill>
          <a:blip r:embed="rId4"/>
          <a:stretch>
            <a:fillRect/>
          </a:stretch>
        </p:blipFill>
        <p:spPr>
          <a:xfrm>
            <a:off x="46992" y="2007313"/>
            <a:ext cx="6173604" cy="4850688"/>
          </a:xfrm>
          <a:prstGeom prst="rect">
            <a:avLst/>
          </a:prstGeom>
        </p:spPr>
      </p:pic>
      <p:sp>
        <p:nvSpPr>
          <p:cNvPr id="12" name="TextBox 11">
            <a:extLst>
              <a:ext uri="{FF2B5EF4-FFF2-40B4-BE49-F238E27FC236}">
                <a16:creationId xmlns:a16="http://schemas.microsoft.com/office/drawing/2014/main" id="{21B33F7F-69C3-EE4E-872C-EB695479CB08}"/>
              </a:ext>
            </a:extLst>
          </p:cNvPr>
          <p:cNvSpPr txBox="1"/>
          <p:nvPr/>
        </p:nvSpPr>
        <p:spPr>
          <a:xfrm>
            <a:off x="206275" y="1898037"/>
            <a:ext cx="5577203" cy="369332"/>
          </a:xfrm>
          <a:prstGeom prst="rect">
            <a:avLst/>
          </a:prstGeom>
          <a:solidFill>
            <a:schemeClr val="bg1"/>
          </a:solidFill>
        </p:spPr>
        <p:txBody>
          <a:bodyPr wrap="square" rtlCol="0">
            <a:spAutoFit/>
          </a:bodyPr>
          <a:lstStyle/>
          <a:p>
            <a:r>
              <a:rPr lang="en-US" dirty="0"/>
              <a:t>CanESM2 RCP4.5 pattern scaling – annual data</a:t>
            </a:r>
          </a:p>
        </p:txBody>
      </p:sp>
      <p:sp>
        <p:nvSpPr>
          <p:cNvPr id="13" name="TextBox 12">
            <a:extLst>
              <a:ext uri="{FF2B5EF4-FFF2-40B4-BE49-F238E27FC236}">
                <a16:creationId xmlns:a16="http://schemas.microsoft.com/office/drawing/2014/main" id="{84BCDE3A-ECA4-BC4F-8509-9AF010A1C2EA}"/>
              </a:ext>
            </a:extLst>
          </p:cNvPr>
          <p:cNvSpPr txBox="1"/>
          <p:nvPr/>
        </p:nvSpPr>
        <p:spPr>
          <a:xfrm>
            <a:off x="6309153" y="1898037"/>
            <a:ext cx="5577203" cy="369332"/>
          </a:xfrm>
          <a:prstGeom prst="rect">
            <a:avLst/>
          </a:prstGeom>
          <a:solidFill>
            <a:schemeClr val="bg1"/>
          </a:solidFill>
        </p:spPr>
        <p:txBody>
          <a:bodyPr wrap="square" rtlCol="0">
            <a:spAutoFit/>
          </a:bodyPr>
          <a:lstStyle/>
          <a:p>
            <a:r>
              <a:rPr lang="en-US" dirty="0"/>
              <a:t>CanESM2 RCP4.5 pattern scaling – April SST to </a:t>
            </a:r>
            <a:r>
              <a:rPr lang="en-US" dirty="0" err="1"/>
              <a:t>Tgav</a:t>
            </a:r>
            <a:r>
              <a:rPr lang="en-US" dirty="0"/>
              <a:t> patter</a:t>
            </a:r>
          </a:p>
        </p:txBody>
      </p:sp>
    </p:spTree>
    <p:extLst>
      <p:ext uri="{BB962C8B-B14F-4D97-AF65-F5344CB8AC3E}">
        <p14:creationId xmlns:p14="http://schemas.microsoft.com/office/powerpoint/2010/main" val="8065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F2FC-ADBE-3243-9F88-C666496670DF}"/>
              </a:ext>
            </a:extLst>
          </p:cNvPr>
          <p:cNvSpPr>
            <a:spLocks noGrp="1"/>
          </p:cNvSpPr>
          <p:nvPr>
            <p:ph type="title"/>
          </p:nvPr>
        </p:nvSpPr>
        <p:spPr/>
        <p:txBody>
          <a:bodyPr/>
          <a:lstStyle/>
          <a:p>
            <a:r>
              <a:rPr lang="en-US" dirty="0"/>
              <a:t>Desired enhancements to COMBO – not quick</a:t>
            </a:r>
          </a:p>
        </p:txBody>
      </p:sp>
      <p:sp>
        <p:nvSpPr>
          <p:cNvPr id="3" name="Content Placeholder 2">
            <a:extLst>
              <a:ext uri="{FF2B5EF4-FFF2-40B4-BE49-F238E27FC236}">
                <a16:creationId xmlns:a16="http://schemas.microsoft.com/office/drawing/2014/main" id="{5ECA726F-8F32-F049-94E6-014E4536E171}"/>
              </a:ext>
            </a:extLst>
          </p:cNvPr>
          <p:cNvSpPr>
            <a:spLocks noGrp="1"/>
          </p:cNvSpPr>
          <p:nvPr>
            <p:ph idx="1"/>
          </p:nvPr>
        </p:nvSpPr>
        <p:spPr>
          <a:xfrm>
            <a:off x="838200" y="1862695"/>
            <a:ext cx="10515600" cy="4351338"/>
          </a:xfrm>
        </p:spPr>
        <p:txBody>
          <a:bodyPr>
            <a:normAutofit fontScale="62500" lnSpcReduction="20000"/>
          </a:bodyPr>
          <a:lstStyle/>
          <a:p>
            <a:r>
              <a:rPr lang="en-US" dirty="0"/>
              <a:t>Better documentation and flexibility of all deltas. There’s a good chance we are not using the correct base year (2007) for calculating our </a:t>
            </a:r>
            <a:r>
              <a:rPr lang="en-US" dirty="0" err="1"/>
              <a:t>deltaSSTlocals</a:t>
            </a:r>
            <a:endParaRPr lang="en-US" dirty="0"/>
          </a:p>
          <a:p>
            <a:r>
              <a:rPr lang="en-US" dirty="0"/>
              <a:t>.OUT files included with COMBO seem to definitely be SST data. Or at least should be SST data based on how it is used in the code …. But there are values included over land cells, so where are those coming from?</a:t>
            </a:r>
          </a:p>
          <a:p>
            <a:pPr lvl="1"/>
            <a:r>
              <a:rPr lang="en-US" dirty="0"/>
              <a:t>Land mask code currently excluded from `scengen_extractv5.m` = these land values DO get averaged in with the SST values over grid cells of interest because the code works with the average over a 3x3 grid cell. </a:t>
            </a:r>
          </a:p>
          <a:p>
            <a:pPr lvl="1"/>
            <a:r>
              <a:rPr lang="en-US" dirty="0"/>
              <a:t>A 3x3 grid cell average over a 2.5 degree grid is a LOT </a:t>
            </a:r>
            <a:r>
              <a:rPr lang="en-US"/>
              <a:t>of area.</a:t>
            </a:r>
            <a:endParaRPr lang="en-US" dirty="0"/>
          </a:p>
          <a:p>
            <a:pPr lvl="1"/>
            <a:r>
              <a:rPr lang="en-US" dirty="0"/>
              <a:t>We specifically still exclude land cells from that averaging because we don’t have data there.</a:t>
            </a:r>
          </a:p>
          <a:p>
            <a:r>
              <a:rPr lang="en-US" dirty="0"/>
              <a:t>Use data from every year rather than every 10 (our results) or 25 (original)</a:t>
            </a:r>
          </a:p>
          <a:p>
            <a:r>
              <a:rPr lang="en-US" dirty="0"/>
              <a:t>Use data from the specific grid cell and not the average of 3x3 surrounding it</a:t>
            </a:r>
          </a:p>
          <a:p>
            <a:r>
              <a:rPr lang="en-US" dirty="0"/>
              <a:t>Work on spatial data with a smaller grid – half degree or smaller?</a:t>
            </a:r>
          </a:p>
          <a:p>
            <a:r>
              <a:rPr lang="en-US" dirty="0"/>
              <a:t>Actually work on monthly data rather than working on annual + assorted historical scaling COMBO seems to use currently</a:t>
            </a:r>
          </a:p>
          <a:p>
            <a:r>
              <a:rPr lang="en-US" dirty="0"/>
              <a:t>re-work in R + packrat? Major changes to </a:t>
            </a:r>
            <a:r>
              <a:rPr lang="en-US" dirty="0" err="1"/>
              <a:t>matlab</a:t>
            </a:r>
            <a:r>
              <a:rPr lang="en-US" dirty="0"/>
              <a:t> data reading functions in the R2019a release mean COMBO will not work with newer versions of </a:t>
            </a:r>
            <a:r>
              <a:rPr lang="en-US" dirty="0" err="1"/>
              <a:t>Matlab</a:t>
            </a:r>
            <a:r>
              <a:rPr lang="en-US" dirty="0"/>
              <a:t>. Hardcoding of paths also means code needs adjustment before it can be run on a mac, even with an older version of </a:t>
            </a:r>
            <a:r>
              <a:rPr lang="en-US" dirty="0" err="1"/>
              <a:t>Matlab</a:t>
            </a:r>
            <a:r>
              <a:rPr lang="en-US" dirty="0"/>
              <a:t>.</a:t>
            </a:r>
          </a:p>
        </p:txBody>
      </p:sp>
    </p:spTree>
    <p:extLst>
      <p:ext uri="{BB962C8B-B14F-4D97-AF65-F5344CB8AC3E}">
        <p14:creationId xmlns:p14="http://schemas.microsoft.com/office/powerpoint/2010/main" val="3085977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405</Words>
  <Application>Microsoft Macintosh PowerPoint</Application>
  <PresentationFormat>Widescreen</PresentationFormat>
  <Paragraphs>22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SST pattern scaling notes</vt:lpstr>
      <vt:lpstr>Pattern scaling CESM RCP4.5 data – feasible? yes</vt:lpstr>
      <vt:lpstr>How does it do globally and at sites? -  sorry for the different scales on each plot</vt:lpstr>
      <vt:lpstr>PowerPoint Presentation</vt:lpstr>
      <vt:lpstr>Desired enhancements to COMBO – not quick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SST pattern scaling notes</dc:title>
  <dc:creator>Snyder, Abigail C</dc:creator>
  <cp:lastModifiedBy>Snyder, Abigail C</cp:lastModifiedBy>
  <cp:revision>12</cp:revision>
  <dcterms:created xsi:type="dcterms:W3CDTF">2019-10-04T13:19:38Z</dcterms:created>
  <dcterms:modified xsi:type="dcterms:W3CDTF">2019-10-04T13:49:34Z</dcterms:modified>
</cp:coreProperties>
</file>