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1"/>
  </p:notesMasterIdLst>
  <p:handoutMasterIdLst>
    <p:handoutMasterId r:id="rId12"/>
  </p:handoutMasterIdLst>
  <p:sldIdLst>
    <p:sldId id="260" r:id="rId5"/>
    <p:sldId id="269" r:id="rId6"/>
    <p:sldId id="272" r:id="rId7"/>
    <p:sldId id="270" r:id="rId8"/>
    <p:sldId id="271" r:id="rId9"/>
    <p:sldId id="268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4D1"/>
    <a:srgbClr val="D77600"/>
    <a:srgbClr val="87CEEB"/>
    <a:srgbClr val="BEBEBE"/>
    <a:srgbClr val="FFD700"/>
    <a:srgbClr val="000000"/>
    <a:srgbClr val="737373"/>
    <a:srgbClr val="008B00"/>
    <a:srgbClr val="D0F6F7"/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429AD-85BF-4E0F-AE30-BDD637ED9A74}" v="11" dt="2023-06-16T17:13:1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36" d="100"/>
          <a:sy n="36" d="100"/>
        </p:scale>
        <p:origin x="34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July 13,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4502726"/>
            <a:ext cx="4572000" cy="30410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be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engqi.zhao@pnnl.gov" TargetMode="External"/><Relationship Id="rId2" Type="http://schemas.openxmlformats.org/officeDocument/2006/relationships/hyperlink" Target="mailto:zarrar.khan@pnnl.gov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529" y="3389976"/>
            <a:ext cx="4572000" cy="1828800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Assessing UHI impacts in Western North Africa</a:t>
            </a:r>
            <a:br>
              <a:rPr lang="en-US" sz="4000" dirty="0">
                <a:latin typeface="Arial"/>
                <a:cs typeface="Arial"/>
              </a:rPr>
            </a:br>
            <a:r>
              <a:rPr lang="en-US" sz="4000" dirty="0">
                <a:latin typeface="Arial"/>
                <a:cs typeface="Arial"/>
              </a:rPr>
              <a:t>Task 4 – Building Energy Demand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0529" y="6194099"/>
            <a:ext cx="4572000" cy="274320"/>
          </a:xfrm>
        </p:spPr>
        <p:txBody>
          <a:bodyPr wrap="none" lIns="0" tIns="0" rIns="0" bIns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Zarrar Khan, Mengqi Zhao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0529" y="6590266"/>
            <a:ext cx="4572000" cy="274320"/>
          </a:xfrm>
        </p:spPr>
        <p:txBody>
          <a:bodyPr/>
          <a:lstStyle/>
          <a:p>
            <a:r>
              <a:rPr lang="en-US" dirty="0"/>
              <a:t>Pacific Northwest National Laboratory (PNNL)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5634102"/>
            <a:ext cx="3290888" cy="438150"/>
          </a:xfrm>
        </p:spPr>
        <p:txBody>
          <a:bodyPr/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07">
        <p:fade/>
      </p:transition>
    </mc:Choice>
    <mc:Fallback xmlns="">
      <p:transition spd="med" advTm="141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E8CEC-DB05-7E24-E144-9A6199A0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A88903-D1B0-7EB6-4069-3C705DA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Building Energy Demand - Objectives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92FB4-5428-003F-3691-EEBB6EA64AD3}"/>
              </a:ext>
            </a:extLst>
          </p:cNvPr>
          <p:cNvSpPr txBox="1"/>
          <p:nvPr/>
        </p:nvSpPr>
        <p:spPr>
          <a:xfrm>
            <a:off x="1413691" y="2489139"/>
            <a:ext cx="357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</a:t>
            </a:r>
            <a:r>
              <a:rPr lang="en-US" b="1" dirty="0"/>
              <a:t>task 4</a:t>
            </a:r>
            <a:r>
              <a:rPr lang="en-US" dirty="0"/>
              <a:t> is to explore the </a:t>
            </a:r>
            <a:r>
              <a:rPr lang="en-US" b="1" dirty="0"/>
              <a:t>impact of urban heat island (UHI)-induced changes </a:t>
            </a:r>
            <a:r>
              <a:rPr lang="en-US" dirty="0"/>
              <a:t>in near-surface temperature and floor space on building energy heating and cooling demand, and how this shift will affect the corresponding </a:t>
            </a:r>
            <a:r>
              <a:rPr lang="en-US" b="1" dirty="0"/>
              <a:t>electricity generation </a:t>
            </a:r>
            <a:r>
              <a:rPr lang="en-US" dirty="0"/>
              <a:t>and </a:t>
            </a:r>
            <a:r>
              <a:rPr lang="en-US" b="1" dirty="0"/>
              <a:t>emissions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E6C908-2D3D-CB5E-AA19-420665C3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0" y="1449799"/>
            <a:ext cx="8295260" cy="64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126A9-D392-F3EC-D55D-9D428B71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EE51F-9A68-2340-C9F4-F1B96221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53E7-DD7D-4013-CCD9-0BE7F0F3D74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Global temperature pathways</a:t>
            </a:r>
          </a:p>
          <a:p>
            <a:r>
              <a:rPr lang="en-US" dirty="0"/>
              <a:t>UHI impact + x degrees </a:t>
            </a:r>
          </a:p>
          <a:p>
            <a:endParaRPr lang="en-US" dirty="0"/>
          </a:p>
          <a:p>
            <a:r>
              <a:rPr lang="en-US" dirty="0"/>
              <a:t>Task 4: Uses these temp info to calculate Building Energy Demands/Elec impacts/Emissions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DA470-EE99-7B9D-14CB-47D23144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79298-52D9-06D9-B202-A007B27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Energy Model (BED)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ECA88-B557-5C01-FE92-E6708327A3B3}"/>
              </a:ext>
            </a:extLst>
          </p:cNvPr>
          <p:cNvSpPr txBox="1">
            <a:spLocks noGrp="1"/>
          </p:cNvSpPr>
          <p:nvPr>
            <p:ph sz="quarter" idx="20"/>
          </p:nvPr>
        </p:nvSpPr>
        <p:spPr>
          <a:xfrm>
            <a:off x="1371600" y="2077898"/>
            <a:ext cx="4535424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Building Energy Demand (BED) model is a Python package to process high-resolution data (e.g., near-surface temperature from WRF at 1-km resolution) and estimate spatial distribution of building energy demand.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outputs from the BED model can be used together with outputs from a modified version of the Global Change Analysis Model - GCAM-Morocco to explore emissions, water demand, and electricity generation by different fuel types in Morocco.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broadly, the BED model is developed for researchers to explore the shifts of building energy demand at fine resolutions in response to environmental and socio-economic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B64D8-8767-3CF0-6B33-1FF3EC56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22" y="1736291"/>
            <a:ext cx="7844794" cy="515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EEC50-56BE-22B3-2852-FA9823C350D5}"/>
              </a:ext>
            </a:extLst>
          </p:cNvPr>
          <p:cNvSpPr txBox="1"/>
          <p:nvPr/>
        </p:nvSpPr>
        <p:spPr>
          <a:xfrm>
            <a:off x="9326880" y="694210"/>
            <a:ext cx="466741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https://github.com/JGCRI/bed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0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39B0-829B-ED4A-EC77-C3D97474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BF56B-F9B0-4382-0799-42E9D586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4 -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636E93-E6AC-FDC9-B15D-06689AB97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3083"/>
              </p:ext>
            </p:extLst>
          </p:nvPr>
        </p:nvGraphicFramePr>
        <p:xfrm>
          <a:off x="1202267" y="1935870"/>
          <a:ext cx="13245252" cy="567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6911">
                  <a:extLst>
                    <a:ext uri="{9D8B030D-6E8A-4147-A177-3AD203B41FA5}">
                      <a16:colId xmlns:a16="http://schemas.microsoft.com/office/drawing/2014/main" val="4092928887"/>
                    </a:ext>
                  </a:extLst>
                </a:gridCol>
                <a:gridCol w="9272934">
                  <a:extLst>
                    <a:ext uri="{9D8B030D-6E8A-4147-A177-3AD203B41FA5}">
                      <a16:colId xmlns:a16="http://schemas.microsoft.com/office/drawing/2014/main" val="1146973661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2107092224"/>
                    </a:ext>
                  </a:extLst>
                </a:gridCol>
              </a:tblGrid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Planned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76873"/>
                  </a:ext>
                </a:extLst>
              </a:tr>
              <a:tr h="523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python model structure on 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 with meta-repo, testing, documentation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Get test data from NASA/ASU team –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2m Air Temperature (Still needed)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71012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BED model (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calculate gridded building demand for the two years for given region)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37957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JOSS paper for BED v1.0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5988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Nov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JOSS paper for BED v1.0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86745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Morocco GCAM breakout and study building contributions to elec gen and emissions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27766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Feb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Write Paper 2 - UHI building energy demand, elec gen and emissions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89987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Paper 2 – UHI Buildings, Elec gen and emissions – Co-authors (NASA/ASU)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2321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spatial AI/ML techniques to improve BED forecasting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78129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Finish implementation of spatial AI/ML techniques in BED forecasting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4429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Prepare Paper 3 – Bed v2 with spatial AI/ML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14876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Paper 3 – Bed v2 with spatial AI/ML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12743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Present at AGU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4C74C-EE65-C895-F971-A0B047FF26F3}"/>
              </a:ext>
            </a:extLst>
          </p:cNvPr>
          <p:cNvSpPr txBox="1"/>
          <p:nvPr/>
        </p:nvSpPr>
        <p:spPr>
          <a:xfrm>
            <a:off x="4296319" y="1320302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 Dates: 01/01/2022 to 12/31/2024</a:t>
            </a:r>
          </a:p>
        </p:txBody>
      </p:sp>
    </p:spTree>
    <p:extLst>
      <p:ext uri="{BB962C8B-B14F-4D97-AF65-F5344CB8AC3E}">
        <p14:creationId xmlns:p14="http://schemas.microsoft.com/office/powerpoint/2010/main" val="16017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865E1-2EB0-15B3-3C4C-348D9B1BCF48}"/>
              </a:ext>
            </a:extLst>
          </p:cNvPr>
          <p:cNvSpPr txBox="1"/>
          <p:nvPr/>
        </p:nvSpPr>
        <p:spPr>
          <a:xfrm>
            <a:off x="1411565" y="2671580"/>
            <a:ext cx="400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Zarrar Khan</a:t>
            </a:r>
          </a:p>
          <a:p>
            <a:r>
              <a:rPr lang="en-US" dirty="0">
                <a:hlinkClick r:id="rId2"/>
              </a:rPr>
              <a:t>zarrar.khan@pnnl.gov</a:t>
            </a:r>
            <a:endParaRPr lang="en-US" dirty="0"/>
          </a:p>
          <a:p>
            <a:endParaRPr lang="en-US" dirty="0"/>
          </a:p>
          <a:p>
            <a:r>
              <a:rPr lang="en-US" dirty="0"/>
              <a:t>Mengqi Zhao</a:t>
            </a:r>
          </a:p>
          <a:p>
            <a:r>
              <a:rPr lang="en-US" dirty="0">
                <a:hlinkClick r:id="rId3"/>
              </a:rPr>
              <a:t>Mengqi.zhao@pnnl.gov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353">
        <p:fade/>
      </p:transition>
    </mc:Choice>
    <mc:Fallback xmlns="">
      <p:transition spd="med" advTm="22353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3F6F2-B28F-46AF-9C63-963F9CE6979D}">
  <ds:schemaRefs>
    <ds:schemaRef ds:uri="http://purl.org/dc/terms/"/>
    <ds:schemaRef ds:uri="5cece13e-3376-4417-9525-be60b11a89a8"/>
    <ds:schemaRef ds:uri="2f657e29-5579-4d67-9714-33a99ca17674"/>
    <ds:schemaRef ds:uri="e072e622-bd42-4407-92d8-63b31e50c8b8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463</Words>
  <Application>Microsoft Office PowerPoint</Application>
  <PresentationFormat>Custom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PNNL_Option_4</vt:lpstr>
      <vt:lpstr>Assessing UHI impacts in Western North Africa Task 4 – Building Energy Demand</vt:lpstr>
      <vt:lpstr>Task 4 – Building Energy Demand - Objectives </vt:lpstr>
      <vt:lpstr>Thoughts</vt:lpstr>
      <vt:lpstr>Build Energy Model (BED)</vt:lpstr>
      <vt:lpstr>Task 4 -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Khan, Zarrar</cp:lastModifiedBy>
  <cp:revision>15</cp:revision>
  <dcterms:created xsi:type="dcterms:W3CDTF">2023-05-05T14:33:10Z</dcterms:created>
  <dcterms:modified xsi:type="dcterms:W3CDTF">2023-07-13T18:52:29Z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