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0" d="100"/>
          <a:sy n="70" d="100"/>
        </p:scale>
        <p:origin x="14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34D195-2510-272F-B9DD-018E103FE4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D6F1A8E-CB70-590D-3319-C2828F8088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94C3CD-843B-4C55-8C7A-9A3EA7011C6D}" type="datetimeFigureOut">
              <a:rPr lang="en-US" smtClean="0"/>
              <a:t>9/19/2023</a:t>
            </a:fld>
            <a:endParaRPr lang="en-US" dirty="0"/>
          </a:p>
        </p:txBody>
      </p:sp>
      <p:sp>
        <p:nvSpPr>
          <p:cNvPr id="4" name="Footer Placeholder 3">
            <a:extLst>
              <a:ext uri="{FF2B5EF4-FFF2-40B4-BE49-F238E27FC236}">
                <a16:creationId xmlns:a16="http://schemas.microsoft.com/office/drawing/2014/main" id="{3135600D-F26F-FDB2-02DB-848896B57C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https://lcluc.umd.edu</a:t>
            </a:r>
          </a:p>
        </p:txBody>
      </p:sp>
      <p:sp>
        <p:nvSpPr>
          <p:cNvPr id="5" name="Slide Number Placeholder 4">
            <a:extLst>
              <a:ext uri="{FF2B5EF4-FFF2-40B4-BE49-F238E27FC236}">
                <a16:creationId xmlns:a16="http://schemas.microsoft.com/office/drawing/2014/main" id="{61E97CD0-8A50-DC2E-13C4-E121A87F55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54E00D-12AD-4DB3-AF28-EC48337FFDF6}" type="slidenum">
              <a:rPr lang="en-US" smtClean="0"/>
              <a:t>‹#›</a:t>
            </a:fld>
            <a:endParaRPr lang="en-US" dirty="0"/>
          </a:p>
        </p:txBody>
      </p:sp>
    </p:spTree>
    <p:extLst>
      <p:ext uri="{BB962C8B-B14F-4D97-AF65-F5344CB8AC3E}">
        <p14:creationId xmlns:p14="http://schemas.microsoft.com/office/powerpoint/2010/main" val="117700505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332C7-717E-401C-9A53-08C73BD50B3F}" type="datetimeFigureOut">
              <a:rPr lang="en-US" smtClean="0"/>
              <a:t>9/19/2023</a:t>
            </a:fld>
            <a:endParaRPr lang="en-US" dirty="0"/>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https://lcluc.umd.edu</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D967-9DA4-4F0D-92AD-C2AD26961FA5}" type="slidenum">
              <a:rPr lang="en-US" smtClean="0"/>
              <a:t>‹#›</a:t>
            </a:fld>
            <a:endParaRPr lang="en-US" dirty="0"/>
          </a:p>
        </p:txBody>
      </p:sp>
    </p:spTree>
    <p:extLst>
      <p:ext uri="{BB962C8B-B14F-4D97-AF65-F5344CB8AC3E}">
        <p14:creationId xmlns:p14="http://schemas.microsoft.com/office/powerpoint/2010/main" val="375646559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7C3A94-89B0-4009-A523-8F1F47B2E762}" type="datetime1">
              <a:rPr lang="en-US" smtClean="0"/>
              <a:t>9/19/2023</a:t>
            </a:fld>
            <a:endParaRPr lang="en-US" dirty="0"/>
          </a:p>
        </p:txBody>
      </p:sp>
      <p:sp>
        <p:nvSpPr>
          <p:cNvPr id="5" name="Footer Placeholder 4"/>
          <p:cNvSpPr>
            <a:spLocks noGrp="1"/>
          </p:cNvSpPr>
          <p:nvPr>
            <p:ph type="ftr" sz="quarter" idx="11"/>
          </p:nvPr>
        </p:nvSpPr>
        <p:spPr/>
        <p:txBody>
          <a:bodyPr/>
          <a:lstStyle/>
          <a:p>
            <a:r>
              <a:rPr lang="en-US" dirty="0"/>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363902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0AD36-4E1C-42DA-B134-97B4DE46263A}" type="datetime1">
              <a:rPr lang="en-US" smtClean="0"/>
              <a:t>9/19/2023</a:t>
            </a:fld>
            <a:endParaRPr lang="en-US" dirty="0"/>
          </a:p>
        </p:txBody>
      </p:sp>
      <p:sp>
        <p:nvSpPr>
          <p:cNvPr id="5" name="Footer Placeholder 4"/>
          <p:cNvSpPr>
            <a:spLocks noGrp="1"/>
          </p:cNvSpPr>
          <p:nvPr>
            <p:ph type="ftr" sz="quarter" idx="11"/>
          </p:nvPr>
        </p:nvSpPr>
        <p:spPr/>
        <p:txBody>
          <a:bodyPr/>
          <a:lstStyle/>
          <a:p>
            <a:r>
              <a:rPr lang="en-US" dirty="0"/>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99830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6BCBC-A03C-4147-972E-EFC006E8F3EC}" type="datetime1">
              <a:rPr lang="en-US" smtClean="0"/>
              <a:t>9/19/2023</a:t>
            </a:fld>
            <a:endParaRPr lang="en-US" dirty="0"/>
          </a:p>
        </p:txBody>
      </p:sp>
      <p:sp>
        <p:nvSpPr>
          <p:cNvPr id="5" name="Footer Placeholder 4"/>
          <p:cNvSpPr>
            <a:spLocks noGrp="1"/>
          </p:cNvSpPr>
          <p:nvPr>
            <p:ph type="ftr" sz="quarter" idx="11"/>
          </p:nvPr>
        </p:nvSpPr>
        <p:spPr/>
        <p:txBody>
          <a:bodyPr/>
          <a:lstStyle/>
          <a:p>
            <a:r>
              <a:rPr lang="en-US" dirty="0"/>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286865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529FE-E4BD-4B18-8632-BA202C48A74A}" type="datetime1">
              <a:rPr lang="en-US" smtClean="0"/>
              <a:t>9/19/2023</a:t>
            </a:fld>
            <a:endParaRPr lang="en-US" dirty="0"/>
          </a:p>
        </p:txBody>
      </p:sp>
      <p:sp>
        <p:nvSpPr>
          <p:cNvPr id="5" name="Footer Placeholder 4"/>
          <p:cNvSpPr>
            <a:spLocks noGrp="1"/>
          </p:cNvSpPr>
          <p:nvPr>
            <p:ph type="ftr" sz="quarter" idx="11"/>
          </p:nvPr>
        </p:nvSpPr>
        <p:spPr/>
        <p:txBody>
          <a:bodyPr/>
          <a:lstStyle/>
          <a:p>
            <a:r>
              <a:rPr lang="en-US" dirty="0"/>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110704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9FEF0-A0F8-4F12-A1E4-45DB96A32E80}" type="datetime1">
              <a:rPr lang="en-US" smtClean="0"/>
              <a:t>9/19/2023</a:t>
            </a:fld>
            <a:endParaRPr lang="en-US" dirty="0"/>
          </a:p>
        </p:txBody>
      </p:sp>
      <p:sp>
        <p:nvSpPr>
          <p:cNvPr id="5" name="Footer Placeholder 4"/>
          <p:cNvSpPr>
            <a:spLocks noGrp="1"/>
          </p:cNvSpPr>
          <p:nvPr>
            <p:ph type="ftr" sz="quarter" idx="11"/>
          </p:nvPr>
        </p:nvSpPr>
        <p:spPr/>
        <p:txBody>
          <a:bodyPr/>
          <a:lstStyle/>
          <a:p>
            <a:r>
              <a:rPr lang="en-US" dirty="0"/>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258367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3EB69-30BE-42A3-8ECC-A397293C288F}" type="datetime1">
              <a:rPr lang="en-US" smtClean="0"/>
              <a:t>9/19/2023</a:t>
            </a:fld>
            <a:endParaRPr lang="en-US" dirty="0"/>
          </a:p>
        </p:txBody>
      </p:sp>
      <p:sp>
        <p:nvSpPr>
          <p:cNvPr id="6" name="Footer Placeholder 5"/>
          <p:cNvSpPr>
            <a:spLocks noGrp="1"/>
          </p:cNvSpPr>
          <p:nvPr>
            <p:ph type="ftr" sz="quarter" idx="11"/>
          </p:nvPr>
        </p:nvSpPr>
        <p:spPr/>
        <p:txBody>
          <a:bodyPr/>
          <a:lstStyle/>
          <a:p>
            <a:r>
              <a:rPr lang="en-US" dirty="0"/>
              <a:t>https://lcluc.umd.edu</a:t>
            </a:r>
          </a:p>
        </p:txBody>
      </p:sp>
      <p:sp>
        <p:nvSpPr>
          <p:cNvPr id="7" name="Slide Number Placeholder 6"/>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78319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00832-B2D1-4B5F-9B40-C45351A5D4B6}" type="datetime1">
              <a:rPr lang="en-US" smtClean="0"/>
              <a:t>9/19/2023</a:t>
            </a:fld>
            <a:endParaRPr lang="en-US" dirty="0"/>
          </a:p>
        </p:txBody>
      </p:sp>
      <p:sp>
        <p:nvSpPr>
          <p:cNvPr id="8" name="Footer Placeholder 7"/>
          <p:cNvSpPr>
            <a:spLocks noGrp="1"/>
          </p:cNvSpPr>
          <p:nvPr>
            <p:ph type="ftr" sz="quarter" idx="11"/>
          </p:nvPr>
        </p:nvSpPr>
        <p:spPr/>
        <p:txBody>
          <a:bodyPr/>
          <a:lstStyle/>
          <a:p>
            <a:r>
              <a:rPr lang="en-US" dirty="0"/>
              <a:t>https://lcluc.umd.edu</a:t>
            </a:r>
          </a:p>
        </p:txBody>
      </p:sp>
      <p:sp>
        <p:nvSpPr>
          <p:cNvPr id="9" name="Slide Number Placeholder 8"/>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187562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7723D2-F815-4426-ABAF-DDFE541D3B48}" type="datetime1">
              <a:rPr lang="en-US" smtClean="0"/>
              <a:t>9/19/2023</a:t>
            </a:fld>
            <a:endParaRPr lang="en-US" dirty="0"/>
          </a:p>
        </p:txBody>
      </p:sp>
      <p:sp>
        <p:nvSpPr>
          <p:cNvPr id="4" name="Footer Placeholder 3"/>
          <p:cNvSpPr>
            <a:spLocks noGrp="1"/>
          </p:cNvSpPr>
          <p:nvPr>
            <p:ph type="ftr" sz="quarter" idx="11"/>
          </p:nvPr>
        </p:nvSpPr>
        <p:spPr/>
        <p:txBody>
          <a:bodyPr/>
          <a:lstStyle/>
          <a:p>
            <a:r>
              <a:rPr lang="en-US" dirty="0"/>
              <a:t>https://lcluc.umd.edu</a:t>
            </a:r>
          </a:p>
        </p:txBody>
      </p:sp>
      <p:sp>
        <p:nvSpPr>
          <p:cNvPr id="5" name="Slide Number Placeholder 4"/>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7591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DAC54-EA79-454B-A730-A7D65A3C264E}" type="datetime1">
              <a:rPr lang="en-US" smtClean="0"/>
              <a:t>9/19/2023</a:t>
            </a:fld>
            <a:endParaRPr lang="en-US" dirty="0"/>
          </a:p>
        </p:txBody>
      </p:sp>
      <p:sp>
        <p:nvSpPr>
          <p:cNvPr id="3" name="Footer Placeholder 2"/>
          <p:cNvSpPr>
            <a:spLocks noGrp="1"/>
          </p:cNvSpPr>
          <p:nvPr>
            <p:ph type="ftr" sz="quarter" idx="11"/>
          </p:nvPr>
        </p:nvSpPr>
        <p:spPr/>
        <p:txBody>
          <a:bodyPr/>
          <a:lstStyle/>
          <a:p>
            <a:r>
              <a:rPr lang="en-US" dirty="0"/>
              <a:t>https://lcluc.umd.edu</a:t>
            </a:r>
          </a:p>
        </p:txBody>
      </p:sp>
      <p:sp>
        <p:nvSpPr>
          <p:cNvPr id="4" name="Slide Number Placeholder 3"/>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32695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C65237-B81F-43DE-B457-2A6D46D104BD}" type="datetime1">
              <a:rPr lang="en-US" smtClean="0"/>
              <a:t>9/19/2023</a:t>
            </a:fld>
            <a:endParaRPr lang="en-US" dirty="0"/>
          </a:p>
        </p:txBody>
      </p:sp>
      <p:sp>
        <p:nvSpPr>
          <p:cNvPr id="6" name="Footer Placeholder 5"/>
          <p:cNvSpPr>
            <a:spLocks noGrp="1"/>
          </p:cNvSpPr>
          <p:nvPr>
            <p:ph type="ftr" sz="quarter" idx="11"/>
          </p:nvPr>
        </p:nvSpPr>
        <p:spPr/>
        <p:txBody>
          <a:bodyPr/>
          <a:lstStyle/>
          <a:p>
            <a:r>
              <a:rPr lang="en-US" dirty="0"/>
              <a:t>https://lcluc.umd.edu</a:t>
            </a:r>
          </a:p>
        </p:txBody>
      </p:sp>
      <p:sp>
        <p:nvSpPr>
          <p:cNvPr id="7" name="Slide Number Placeholder 6"/>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287833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B6E7AD-D15C-4359-84BD-BB63ACDCFABD}" type="datetime1">
              <a:rPr lang="en-US" smtClean="0"/>
              <a:t>9/19/2023</a:t>
            </a:fld>
            <a:endParaRPr lang="en-US" dirty="0"/>
          </a:p>
        </p:txBody>
      </p:sp>
      <p:sp>
        <p:nvSpPr>
          <p:cNvPr id="6" name="Footer Placeholder 5"/>
          <p:cNvSpPr>
            <a:spLocks noGrp="1"/>
          </p:cNvSpPr>
          <p:nvPr>
            <p:ph type="ftr" sz="quarter" idx="11"/>
          </p:nvPr>
        </p:nvSpPr>
        <p:spPr/>
        <p:txBody>
          <a:bodyPr/>
          <a:lstStyle/>
          <a:p>
            <a:r>
              <a:rPr lang="en-US" dirty="0"/>
              <a:t>https://lcluc.umd.edu</a:t>
            </a:r>
          </a:p>
        </p:txBody>
      </p:sp>
      <p:sp>
        <p:nvSpPr>
          <p:cNvPr id="7" name="Slide Number Placeholder 6"/>
          <p:cNvSpPr>
            <a:spLocks noGrp="1"/>
          </p:cNvSpPr>
          <p:nvPr>
            <p:ph type="sldNum" sz="quarter" idx="12"/>
          </p:nvPr>
        </p:nvSpPr>
        <p:spPr/>
        <p:txBody>
          <a:bodyPr/>
          <a:lstStyle/>
          <a:p>
            <a:fld id="{E4BA99F3-4735-456F-900A-0D8BB2423CD9}" type="slidenum">
              <a:rPr lang="en-US" smtClean="0"/>
              <a:t>‹#›</a:t>
            </a:fld>
            <a:endParaRPr lang="en-US" dirty="0"/>
          </a:p>
        </p:txBody>
      </p:sp>
    </p:spTree>
    <p:extLst>
      <p:ext uri="{BB962C8B-B14F-4D97-AF65-F5344CB8AC3E}">
        <p14:creationId xmlns:p14="http://schemas.microsoft.com/office/powerpoint/2010/main" val="230463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A0EC279-979F-489E-ADF4-05AE4D256EDC}" type="datetime1">
              <a:rPr lang="en-US" smtClean="0"/>
              <a:t>9/19/2023</a:t>
            </a:fld>
            <a:endParaRPr lang="en-US"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https://lcluc.umd.edu</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4BA99F3-4735-456F-900A-0D8BB2423CD9}" type="slidenum">
              <a:rPr lang="en-US" smtClean="0"/>
              <a:t>‹#›</a:t>
            </a:fld>
            <a:endParaRPr lang="en-US" dirty="0"/>
          </a:p>
        </p:txBody>
      </p:sp>
    </p:spTree>
    <p:extLst>
      <p:ext uri="{BB962C8B-B14F-4D97-AF65-F5344CB8AC3E}">
        <p14:creationId xmlns:p14="http://schemas.microsoft.com/office/powerpoint/2010/main" val="86169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5E021FD-7D73-611D-B813-9D8DC2AFDDC6}"/>
              </a:ext>
            </a:extLst>
          </p:cNvPr>
          <p:cNvGrpSpPr/>
          <p:nvPr/>
        </p:nvGrpSpPr>
        <p:grpSpPr>
          <a:xfrm>
            <a:off x="0" y="0"/>
            <a:ext cx="6858000" cy="1177159"/>
            <a:chOff x="0" y="0"/>
            <a:chExt cx="7560860" cy="1543134"/>
          </a:xfrm>
        </p:grpSpPr>
        <p:sp>
          <p:nvSpPr>
            <p:cNvPr id="5" name="Text Box 2">
              <a:extLst>
                <a:ext uri="{FF2B5EF4-FFF2-40B4-BE49-F238E27FC236}">
                  <a16:creationId xmlns:a16="http://schemas.microsoft.com/office/drawing/2014/main" id="{22230F32-3791-55CD-01BD-C4C1EE556B9A}"/>
                </a:ext>
              </a:extLst>
            </p:cNvPr>
            <p:cNvSpPr txBox="1">
              <a:spLocks noChangeArrowheads="1"/>
            </p:cNvSpPr>
            <p:nvPr/>
          </p:nvSpPr>
          <p:spPr bwMode="auto">
            <a:xfrm>
              <a:off x="0" y="0"/>
              <a:ext cx="7539819" cy="1105469"/>
            </a:xfrm>
            <a:prstGeom prst="rect">
              <a:avLst/>
            </a:prstGeom>
            <a:solidFill>
              <a:schemeClr val="tx1"/>
            </a:solidFill>
            <a:ln w="9525">
              <a:solidFill>
                <a:srgbClr val="000000"/>
              </a:solidFill>
              <a:miter lim="800000"/>
              <a:headEnd/>
              <a:tailEnd/>
            </a:ln>
          </p:spPr>
          <p:txBody>
            <a:bodyPr rot="0" vert="horz" wrap="square" lIns="91440" tIns="45720" rIns="91440" bIns="45720" anchor="t" anchorCtr="0">
              <a:noAutofit/>
            </a:bodyPr>
            <a:lstStyle/>
            <a:p>
              <a:pPr algn="ctr"/>
              <a:r>
                <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rPr>
                <a:t> </a:t>
              </a:r>
            </a:p>
          </p:txBody>
        </p:sp>
        <p:sp>
          <p:nvSpPr>
            <p:cNvPr id="6" name="Text Box 2">
              <a:extLst>
                <a:ext uri="{FF2B5EF4-FFF2-40B4-BE49-F238E27FC236}">
                  <a16:creationId xmlns:a16="http://schemas.microsoft.com/office/drawing/2014/main" id="{693E96F4-2717-4FB3-31CA-15F6629C214D}"/>
                </a:ext>
              </a:extLst>
            </p:cNvPr>
            <p:cNvSpPr txBox="1">
              <a:spLocks noChangeArrowheads="1"/>
            </p:cNvSpPr>
            <p:nvPr/>
          </p:nvSpPr>
          <p:spPr bwMode="auto">
            <a:xfrm>
              <a:off x="0" y="1105103"/>
              <a:ext cx="7560860" cy="438031"/>
            </a:xfrm>
            <a:prstGeom prst="rect">
              <a:avLst/>
            </a:prstGeom>
            <a:solidFill>
              <a:schemeClr val="accent4">
                <a:lumMod val="20000"/>
                <a:lumOff val="80000"/>
              </a:schemeClr>
            </a:solidFill>
            <a:ln w="9525">
              <a:noFill/>
              <a:miter lim="800000"/>
              <a:headEnd/>
              <a:tailEnd/>
            </a:ln>
          </p:spPr>
          <p:txBody>
            <a:bodyPr rot="0" vert="horz" wrap="square" lIns="91440" tIns="45720" rIns="91440" bIns="45720" anchor="t" anchorCtr="0">
              <a:noAutofit/>
            </a:bodyPr>
            <a:lstStyle/>
            <a:p>
              <a:pPr algn="ctr"/>
              <a:r>
                <a:rPr lang="en-US" sz="1400" b="1" dirty="0">
                  <a:effectLst/>
                  <a:latin typeface="Arial" panose="020B0604020202020204" pitchFamily="34" charset="0"/>
                  <a:ea typeface="Palatino Linotype" panose="02040502050505030304" pitchFamily="18" charset="0"/>
                  <a:cs typeface="Palatino Linotype" panose="02040502050505030304" pitchFamily="18" charset="0"/>
                </a:rPr>
                <a:t>September 2023</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grpSp>
      <p:sp>
        <p:nvSpPr>
          <p:cNvPr id="9" name="TextBox 8">
            <a:extLst>
              <a:ext uri="{FF2B5EF4-FFF2-40B4-BE49-F238E27FC236}">
                <a16:creationId xmlns:a16="http://schemas.microsoft.com/office/drawing/2014/main" id="{81C07A0A-94C9-939F-C73E-04D9E29BB3DC}"/>
              </a:ext>
            </a:extLst>
          </p:cNvPr>
          <p:cNvSpPr txBox="1"/>
          <p:nvPr/>
        </p:nvSpPr>
        <p:spPr>
          <a:xfrm>
            <a:off x="151490" y="1218127"/>
            <a:ext cx="6450374" cy="887422"/>
          </a:xfrm>
          <a:prstGeom prst="rect">
            <a:avLst/>
          </a:prstGeom>
          <a:noFill/>
          <a:ln w="3175">
            <a:noFill/>
          </a:ln>
        </p:spPr>
        <p:txBody>
          <a:bodyPr wrap="square" rtlCol="0">
            <a:spAutoFit/>
          </a:bodyPr>
          <a:lstStyle/>
          <a:p>
            <a:pPr marL="63500">
              <a:spcBef>
                <a:spcPts val="610"/>
              </a:spcBef>
              <a:spcAft>
                <a:spcPts val="0"/>
              </a:spcAft>
            </a:pPr>
            <a:r>
              <a:rPr lang="en-US" sz="1400" b="1" dirty="0">
                <a:effectLst/>
                <a:latin typeface="Palatino Linotype" panose="02040502050505030304" pitchFamily="18" charset="0"/>
                <a:ea typeface="Palatino Linotype" panose="02040502050505030304" pitchFamily="18" charset="0"/>
                <a:cs typeface="Arial" panose="020B0604020202020204" pitchFamily="34" charset="0"/>
              </a:rPr>
              <a:t>Assessing the impact of urban land conversion on local and regional surface climate and its socio-economic consequence</a:t>
            </a:r>
          </a:p>
          <a:p>
            <a:pPr marL="63500">
              <a:spcBef>
                <a:spcPts val="195"/>
              </a:spcBef>
              <a:spcAft>
                <a:spcPts val="0"/>
              </a:spcAft>
            </a:pPr>
            <a:r>
              <a:rPr lang="en-US" sz="11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Task 4: Analyzing the building energy demand response and corresponding implications for the wider energy system. </a:t>
            </a:r>
            <a:endParaRPr lang="en-US" sz="1100" dirty="0"/>
          </a:p>
        </p:txBody>
      </p:sp>
      <p:sp>
        <p:nvSpPr>
          <p:cNvPr id="15" name="TextBox 14">
            <a:extLst>
              <a:ext uri="{FF2B5EF4-FFF2-40B4-BE49-F238E27FC236}">
                <a16:creationId xmlns:a16="http://schemas.microsoft.com/office/drawing/2014/main" id="{767B9FFF-3EF7-07C0-933B-227B5DF6D8AA}"/>
              </a:ext>
            </a:extLst>
          </p:cNvPr>
          <p:cNvSpPr txBox="1"/>
          <p:nvPr/>
        </p:nvSpPr>
        <p:spPr>
          <a:xfrm>
            <a:off x="246593" y="2084744"/>
            <a:ext cx="6345728" cy="1546642"/>
          </a:xfrm>
          <a:prstGeom prst="rect">
            <a:avLst/>
          </a:prstGeom>
          <a:solidFill>
            <a:schemeClr val="bg1">
              <a:lumMod val="95000"/>
            </a:schemeClr>
          </a:solidFill>
          <a:ln>
            <a:noFill/>
          </a:ln>
        </p:spPr>
        <p:txBody>
          <a:bodyPr wrap="square" rtlCol="0">
            <a:spAutoFit/>
          </a:bodyPr>
          <a:lstStyle/>
          <a:p>
            <a:pPr marL="342900" marR="207645" lvl="0" indent="-342900">
              <a:lnSpc>
                <a:spcPct val="108000"/>
              </a:lnSpc>
              <a:spcAft>
                <a:spcPts val="0"/>
              </a:spcAft>
              <a:buFont typeface="Symbol" panose="05050102010706020507" pitchFamily="18" charset="2"/>
              <a:buChar char=""/>
            </a:pPr>
            <a:r>
              <a:rPr lang="en-US" sz="1100" b="1"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Urban heat islands (UHIs) </a:t>
            </a:r>
            <a:r>
              <a:rPr lang="en-US" sz="11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in growing cities can have varying degrees of impacts on human health, as well as energy demands for cooling.</a:t>
            </a:r>
          </a:p>
          <a:p>
            <a:pPr marL="342900" marR="207645" lvl="0" indent="-342900">
              <a:lnSpc>
                <a:spcPct val="108000"/>
              </a:lnSpc>
              <a:spcAft>
                <a:spcPts val="0"/>
              </a:spcAft>
              <a:buFont typeface="Symbol" panose="05050102010706020507" pitchFamily="18" charset="2"/>
              <a:buChar char=""/>
            </a:pPr>
            <a:r>
              <a:rPr lang="en-US" sz="1100" b="1"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Remote sensing and modeling </a:t>
            </a:r>
            <a:r>
              <a:rPr lang="en-US" sz="11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provide essential information for comprehending and managing urbanization's climate and societal impacts.</a:t>
            </a:r>
          </a:p>
          <a:p>
            <a:pPr marL="342900" marR="207645" lvl="0" indent="-342900">
              <a:lnSpc>
                <a:spcPct val="108000"/>
              </a:lnSpc>
              <a:spcAft>
                <a:spcPts val="0"/>
              </a:spcAft>
              <a:buFont typeface="Symbol" panose="05050102010706020507" pitchFamily="18" charset="2"/>
              <a:buChar char=""/>
            </a:pPr>
            <a:r>
              <a:rPr lang="en-US" sz="1100" b="1" spc="-15" dirty="0">
                <a:solidFill>
                  <a:srgbClr val="231F20"/>
                </a:solidFill>
                <a:latin typeface="Palatino Linotype" panose="02040502050505030304" pitchFamily="18" charset="0"/>
                <a:ea typeface="Palatino Linotype" panose="02040502050505030304" pitchFamily="18" charset="0"/>
                <a:cs typeface="Palatino Linotype" panose="02040502050505030304" pitchFamily="18" charset="0"/>
              </a:rPr>
              <a:t>By combining gridded data </a:t>
            </a:r>
            <a:r>
              <a:rPr lang="en-US" sz="1100" spc="-15" dirty="0">
                <a:solidFill>
                  <a:srgbClr val="231F20"/>
                </a:solidFill>
                <a:latin typeface="Palatino Linotype" panose="02040502050505030304" pitchFamily="18" charset="0"/>
                <a:ea typeface="Palatino Linotype" panose="02040502050505030304" pitchFamily="18" charset="0"/>
                <a:cs typeface="Palatino Linotype" panose="02040502050505030304" pitchFamily="18" charset="0"/>
              </a:rPr>
              <a:t>for temperature, building characteristics, population, and behaviour we are able to model the building energy demand response to UHI</a:t>
            </a:r>
          </a:p>
          <a:p>
            <a:pPr marL="342900" marR="207645" lvl="0" indent="-342900">
              <a:lnSpc>
                <a:spcPct val="108000"/>
              </a:lnSpc>
              <a:spcAft>
                <a:spcPts val="0"/>
              </a:spcAft>
              <a:buFont typeface="Symbol" panose="05050102010706020507" pitchFamily="18" charset="2"/>
              <a:buChar char=""/>
            </a:pPr>
            <a:r>
              <a:rPr lang="en-US" sz="1100" b="1"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This demand response </a:t>
            </a:r>
            <a:r>
              <a:rPr lang="en-US" sz="11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can then be used to calculate corresponding changes in</a:t>
            </a:r>
            <a:r>
              <a:rPr lang="en-US" sz="1100" spc="-15" dirty="0">
                <a:solidFill>
                  <a:srgbClr val="231F20"/>
                </a:solidFill>
                <a:latin typeface="Palatino Linotype" panose="02040502050505030304" pitchFamily="18" charset="0"/>
                <a:ea typeface="Palatino Linotype" panose="02040502050505030304" pitchFamily="18" charset="0"/>
                <a:cs typeface="Palatino Linotype" panose="02040502050505030304" pitchFamily="18" charset="0"/>
              </a:rPr>
              <a:t> power supply and related parameters such as emissions.</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sp>
        <p:nvSpPr>
          <p:cNvPr id="22" name="Rectangle 21">
            <a:extLst>
              <a:ext uri="{FF2B5EF4-FFF2-40B4-BE49-F238E27FC236}">
                <a16:creationId xmlns:a16="http://schemas.microsoft.com/office/drawing/2014/main" id="{6C8321EB-7A6A-D9D2-0236-6BC49D757514}"/>
              </a:ext>
            </a:extLst>
          </p:cNvPr>
          <p:cNvSpPr/>
          <p:nvPr/>
        </p:nvSpPr>
        <p:spPr>
          <a:xfrm>
            <a:off x="256134" y="3598908"/>
            <a:ext cx="3070388" cy="60180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619A4A-F5F5-E942-6EF3-DAFE630EA10A}"/>
              </a:ext>
            </a:extLst>
          </p:cNvPr>
          <p:cNvSpPr/>
          <p:nvPr/>
        </p:nvSpPr>
        <p:spPr>
          <a:xfrm>
            <a:off x="3531480" y="3598907"/>
            <a:ext cx="3070388" cy="60180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003AD40-A1B9-C5D8-16BF-12FFED9199C4}"/>
              </a:ext>
            </a:extLst>
          </p:cNvPr>
          <p:cNvSpPr txBox="1"/>
          <p:nvPr/>
        </p:nvSpPr>
        <p:spPr>
          <a:xfrm>
            <a:off x="242128" y="3582406"/>
            <a:ext cx="3070387" cy="276999"/>
          </a:xfrm>
          <a:prstGeom prst="rect">
            <a:avLst/>
          </a:prstGeom>
          <a:noFill/>
        </p:spPr>
        <p:txBody>
          <a:bodyPr wrap="square" rtlCol="0">
            <a:spAutoFit/>
          </a:bodyPr>
          <a:lstStyle/>
          <a:p>
            <a:r>
              <a:rPr lang="en-US" sz="1200" b="1" kern="0" dirty="0">
                <a:solidFill>
                  <a:srgbClr val="0575B8"/>
                </a:solidFill>
                <a:effectLst/>
                <a:latin typeface="Arial" panose="020B0604020202020204" pitchFamily="34" charset="0"/>
                <a:ea typeface="Arial" panose="020B0604020202020204" pitchFamily="34" charset="0"/>
              </a:rPr>
              <a:t>How is land use/cover being changed? </a:t>
            </a:r>
            <a:endParaRPr lang="en-US" dirty="0"/>
          </a:p>
        </p:txBody>
      </p:sp>
      <p:sp>
        <p:nvSpPr>
          <p:cNvPr id="25" name="TextBox 24">
            <a:extLst>
              <a:ext uri="{FF2B5EF4-FFF2-40B4-BE49-F238E27FC236}">
                <a16:creationId xmlns:a16="http://schemas.microsoft.com/office/drawing/2014/main" id="{E3E36DC8-4CFC-DFB9-EFBA-07E37D10F918}"/>
              </a:ext>
            </a:extLst>
          </p:cNvPr>
          <p:cNvSpPr txBox="1"/>
          <p:nvPr/>
        </p:nvSpPr>
        <p:spPr>
          <a:xfrm>
            <a:off x="3557756" y="3582960"/>
            <a:ext cx="3070387" cy="276999"/>
          </a:xfrm>
          <a:prstGeom prst="rect">
            <a:avLst/>
          </a:prstGeom>
          <a:noFill/>
        </p:spPr>
        <p:txBody>
          <a:bodyPr wrap="square" rtlCol="0">
            <a:spAutoFit/>
          </a:bodyPr>
          <a:lstStyle/>
          <a:p>
            <a:r>
              <a:rPr lang="en-US" sz="1200" b="1" kern="0" dirty="0">
                <a:solidFill>
                  <a:srgbClr val="0575B8"/>
                </a:solidFill>
                <a:effectLst/>
                <a:latin typeface="Arial" panose="020B0604020202020204" pitchFamily="34" charset="0"/>
                <a:ea typeface="Arial" panose="020B0604020202020204" pitchFamily="34" charset="0"/>
              </a:rPr>
              <a:t>Why is this Important? </a:t>
            </a:r>
            <a:endParaRPr lang="en-US" sz="1200" b="1" kern="0" dirty="0">
              <a:effectLst/>
              <a:latin typeface="Arial" panose="020B0604020202020204" pitchFamily="34" charset="0"/>
              <a:ea typeface="Arial" panose="020B0604020202020204" pitchFamily="34" charset="0"/>
            </a:endParaRPr>
          </a:p>
        </p:txBody>
      </p:sp>
      <p:sp>
        <p:nvSpPr>
          <p:cNvPr id="26" name="TextBox 25">
            <a:extLst>
              <a:ext uri="{FF2B5EF4-FFF2-40B4-BE49-F238E27FC236}">
                <a16:creationId xmlns:a16="http://schemas.microsoft.com/office/drawing/2014/main" id="{AF3FD90F-D283-79EC-B70B-DCF4D65D836E}"/>
              </a:ext>
            </a:extLst>
          </p:cNvPr>
          <p:cNvSpPr txBox="1"/>
          <p:nvPr/>
        </p:nvSpPr>
        <p:spPr>
          <a:xfrm>
            <a:off x="3557756" y="5717669"/>
            <a:ext cx="3070387" cy="646331"/>
          </a:xfrm>
          <a:prstGeom prst="rect">
            <a:avLst/>
          </a:prstGeom>
          <a:noFill/>
        </p:spPr>
        <p:txBody>
          <a:bodyPr wrap="square" rtlCol="0">
            <a:spAutoFit/>
          </a:bodyPr>
          <a:lstStyle/>
          <a:p>
            <a:r>
              <a:rPr lang="en-US" sz="1200" b="1" kern="0" dirty="0">
                <a:solidFill>
                  <a:srgbClr val="0575B8"/>
                </a:solidFill>
                <a:effectLst/>
                <a:latin typeface="Arial" panose="020B0604020202020204" pitchFamily="34" charset="0"/>
                <a:ea typeface="Arial" panose="020B0604020202020204" pitchFamily="34" charset="0"/>
              </a:rPr>
              <a:t>How satellite data are being used to inform decision making and Earth Action? </a:t>
            </a:r>
            <a:endParaRPr lang="en-US" dirty="0"/>
          </a:p>
        </p:txBody>
      </p:sp>
      <p:sp>
        <p:nvSpPr>
          <p:cNvPr id="27" name="TextBox 26">
            <a:extLst>
              <a:ext uri="{FF2B5EF4-FFF2-40B4-BE49-F238E27FC236}">
                <a16:creationId xmlns:a16="http://schemas.microsoft.com/office/drawing/2014/main" id="{5D1E69BA-695A-5454-BF59-B83058B07A29}"/>
              </a:ext>
            </a:extLst>
          </p:cNvPr>
          <p:cNvSpPr txBox="1"/>
          <p:nvPr/>
        </p:nvSpPr>
        <p:spPr>
          <a:xfrm>
            <a:off x="256132" y="3851258"/>
            <a:ext cx="2876550" cy="2123658"/>
          </a:xfrm>
          <a:prstGeom prst="rect">
            <a:avLst/>
          </a:prstGeom>
          <a:noFill/>
          <a:ln>
            <a:solidFill>
              <a:schemeClr val="tx1"/>
            </a:solidFill>
          </a:ln>
        </p:spPr>
        <p:txBody>
          <a:bodyPr wrap="square" rtlCol="0">
            <a:spAutoFit/>
          </a:bodyPr>
          <a:lstStyle/>
          <a:p>
            <a:r>
              <a:rPr lang="en-US" sz="1100" dirty="0">
                <a:effectLst/>
                <a:latin typeface="Palatino Linotype" panose="02040502050505030304" pitchFamily="18" charset="0"/>
                <a:ea typeface="Palatino Linotype" panose="02040502050505030304" pitchFamily="18" charset="0"/>
                <a:cs typeface="Times New Roman" panose="02020603050405020304" pitchFamily="18" charset="0"/>
              </a:rPr>
              <a:t>Urban expansion has been rapid and significant over the last few decades, especially in developing countries where the population is becoming increasingly urban, and where changing land rights and ownership have led to expansion of suburban areas. Its ecological impact is significant and long lasting on the landscape, and the rate of land transformation is at least proportional to population growth and economic development. </a:t>
            </a:r>
            <a:endParaRPr lang="en-US" sz="1000" dirty="0">
              <a:effectLst/>
              <a:latin typeface="Palatino Linotype" panose="02040502050505030304" pitchFamily="18" charset="0"/>
              <a:ea typeface="Palatino Linotype" panose="0204050205050503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3E09E0C-A2A6-A368-DAA9-3AF8E88B9FE6}"/>
              </a:ext>
            </a:extLst>
          </p:cNvPr>
          <p:cNvSpPr txBox="1"/>
          <p:nvPr/>
        </p:nvSpPr>
        <p:spPr>
          <a:xfrm>
            <a:off x="3571763" y="3843286"/>
            <a:ext cx="3020558" cy="1785104"/>
          </a:xfrm>
          <a:prstGeom prst="rect">
            <a:avLst/>
          </a:prstGeom>
          <a:noFill/>
          <a:ln>
            <a:solidFill>
              <a:schemeClr val="tx1"/>
            </a:solidFill>
          </a:ln>
        </p:spPr>
        <p:txBody>
          <a:bodyPr wrap="square" rtlCol="0">
            <a:spAutoFit/>
          </a:bodyPr>
          <a:lstStyle/>
          <a:p>
            <a:r>
              <a:rPr lang="en-US" sz="1100" dirty="0">
                <a:effectLst/>
                <a:latin typeface="Palatino Linotype" panose="02040502050505030304" pitchFamily="18" charset="0"/>
                <a:ea typeface="Palatino Linotype" panose="02040502050505030304" pitchFamily="18" charset="0"/>
                <a:cs typeface="Times New Roman" panose="02020603050405020304" pitchFamily="18" charset="0"/>
              </a:rPr>
              <a:t>The urban heat island (UHI) effect is a phenomenon where urban areas experience higher temperatures than their surroundings because urban surfaces like concrete and asphalt absorb and retain heat, and buildings block natural cooling processes. The UHI effect is significant as it can lead to increased energy consumption for cooling, health risks from heat-related illnesses, and altered local weather patterns.</a:t>
            </a:r>
            <a:endParaRPr lang="en-US" sz="1000" dirty="0">
              <a:effectLst/>
              <a:latin typeface="Palatino Linotype" panose="02040502050505030304" pitchFamily="18" charset="0"/>
              <a:ea typeface="Palatino Linotype" panose="02040502050505030304" pitchFamily="18" charset="0"/>
              <a:cs typeface="Times New Roman" panose="02020603050405020304" pitchFamily="18" charset="0"/>
            </a:endParaRPr>
          </a:p>
        </p:txBody>
      </p:sp>
      <p:sp>
        <p:nvSpPr>
          <p:cNvPr id="1028" name="Footer Placeholder 1027">
            <a:extLst>
              <a:ext uri="{FF2B5EF4-FFF2-40B4-BE49-F238E27FC236}">
                <a16:creationId xmlns:a16="http://schemas.microsoft.com/office/drawing/2014/main" id="{8CC237D1-2CAD-F389-9092-461EF4B43A6F}"/>
              </a:ext>
            </a:extLst>
          </p:cNvPr>
          <p:cNvSpPr>
            <a:spLocks noGrp="1"/>
          </p:cNvSpPr>
          <p:nvPr>
            <p:ph type="ftr" sz="quarter" idx="11"/>
          </p:nvPr>
        </p:nvSpPr>
        <p:spPr>
          <a:xfrm>
            <a:off x="2262169" y="9621667"/>
            <a:ext cx="2314575" cy="191244"/>
          </a:xfrm>
        </p:spPr>
        <p:txBody>
          <a:bodyPr/>
          <a:lstStyle/>
          <a:p>
            <a:endParaRPr lang="en-US" dirty="0"/>
          </a:p>
          <a:p>
            <a:endParaRPr lang="en-US" dirty="0"/>
          </a:p>
          <a:p>
            <a:r>
              <a:rPr lang="en-US" dirty="0"/>
              <a:t>https://lcluc.umd.edu</a:t>
            </a:r>
          </a:p>
        </p:txBody>
      </p:sp>
      <p:cxnSp>
        <p:nvCxnSpPr>
          <p:cNvPr id="1029" name="Straight Connector 1028">
            <a:extLst>
              <a:ext uri="{FF2B5EF4-FFF2-40B4-BE49-F238E27FC236}">
                <a16:creationId xmlns:a16="http://schemas.microsoft.com/office/drawing/2014/main" id="{9AB85232-556D-F37E-E076-6015CC9BD1F8}"/>
              </a:ext>
            </a:extLst>
          </p:cNvPr>
          <p:cNvCxnSpPr>
            <a:cxnSpLocks/>
          </p:cNvCxnSpPr>
          <p:nvPr/>
        </p:nvCxnSpPr>
        <p:spPr>
          <a:xfrm flipV="1">
            <a:off x="0" y="9718698"/>
            <a:ext cx="6858000" cy="43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2D5AB53-4B2B-63D4-FD04-B944BC0B3945}"/>
              </a:ext>
            </a:extLst>
          </p:cNvPr>
          <p:cNvSpPr txBox="1"/>
          <p:nvPr/>
        </p:nvSpPr>
        <p:spPr>
          <a:xfrm>
            <a:off x="325103" y="8719493"/>
            <a:ext cx="2780257" cy="990271"/>
          </a:xfrm>
          <a:prstGeom prst="rect">
            <a:avLst/>
          </a:prstGeom>
          <a:noFill/>
        </p:spPr>
        <p:txBody>
          <a:bodyPr wrap="square">
            <a:spAutoFit/>
          </a:bodyPr>
          <a:lstStyle/>
          <a:p>
            <a:pPr>
              <a:lnSpc>
                <a:spcPct val="107000"/>
              </a:lnSpc>
              <a:spcAft>
                <a:spcPts val="800"/>
              </a:spcAft>
            </a:pPr>
            <a:r>
              <a:rPr lang="en-US" sz="1100" b="1" dirty="0">
                <a:effectLst/>
                <a:latin typeface="Palatino Linotype" panose="02040502050505030304" pitchFamily="18" charset="0"/>
                <a:ea typeface="Calibri" panose="020F0502020204030204" pitchFamily="34" charset="0"/>
                <a:cs typeface="Times New Roman" panose="02020603050405020304" pitchFamily="18" charset="0"/>
              </a:rPr>
              <a:t>Figure 1</a:t>
            </a:r>
            <a:r>
              <a:rPr lang="en-US" sz="1100" dirty="0">
                <a:effectLst/>
                <a:latin typeface="Palatino Linotype" panose="02040502050505030304" pitchFamily="18" charset="0"/>
                <a:ea typeface="Calibri" panose="020F0502020204030204" pitchFamily="34" charset="0"/>
                <a:cs typeface="Times New Roman" panose="02020603050405020304" pitchFamily="18" charset="0"/>
              </a:rPr>
              <a:t>: Examples of underlying data to be used for calculating gridded building energy demands. </a:t>
            </a:r>
            <a:r>
              <a:rPr lang="en-US" sz="1100" dirty="0">
                <a:latin typeface="Palatino Linotype" panose="02040502050505030304" pitchFamily="18" charset="0"/>
                <a:ea typeface="Calibri" panose="020F0502020204030204" pitchFamily="34" charset="0"/>
                <a:cs typeface="Times New Roman" panose="02020603050405020304" pitchFamily="18" charset="0"/>
              </a:rPr>
              <a:t>a) Population in Morocco 2014 b) Casablanca Building Heights 2018 c) Hourly Temperature (K)</a:t>
            </a:r>
            <a:endParaRPr lang="en-US" sz="10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C22B0C76-E632-EF4C-EBDC-1D82728A784D}"/>
              </a:ext>
            </a:extLst>
          </p:cNvPr>
          <p:cNvGrpSpPr>
            <a:grpSpLocks/>
          </p:cNvGrpSpPr>
          <p:nvPr/>
        </p:nvGrpSpPr>
        <p:grpSpPr bwMode="auto">
          <a:xfrm>
            <a:off x="3585409" y="7774973"/>
            <a:ext cx="3221417" cy="525780"/>
            <a:chOff x="6091" y="367"/>
            <a:chExt cx="4919" cy="828"/>
          </a:xfrm>
        </p:grpSpPr>
        <p:sp>
          <p:nvSpPr>
            <p:cNvPr id="12" name="Freeform 11">
              <a:extLst>
                <a:ext uri="{FF2B5EF4-FFF2-40B4-BE49-F238E27FC236}">
                  <a16:creationId xmlns:a16="http://schemas.microsoft.com/office/drawing/2014/main" id="{37BEEC82-9DF4-4894-9154-3F40707988D7}"/>
                </a:ext>
              </a:extLst>
            </p:cNvPr>
            <p:cNvSpPr>
              <a:spLocks/>
            </p:cNvSpPr>
            <p:nvPr/>
          </p:nvSpPr>
          <p:spPr bwMode="auto">
            <a:xfrm>
              <a:off x="6188" y="603"/>
              <a:ext cx="3699" cy="486"/>
            </a:xfrm>
            <a:custGeom>
              <a:avLst/>
              <a:gdLst>
                <a:gd name="T0" fmla="+- 0 8323 6189"/>
                <a:gd name="T1" fmla="*/ T0 w 2135"/>
                <a:gd name="T2" fmla="+- 0 604 604"/>
                <a:gd name="T3" fmla="*/ 604 h 486"/>
                <a:gd name="T4" fmla="+- 0 6189 6189"/>
                <a:gd name="T5" fmla="*/ T4 w 2135"/>
                <a:gd name="T6" fmla="+- 0 604 604"/>
                <a:gd name="T7" fmla="*/ 604 h 486"/>
                <a:gd name="T8" fmla="+- 0 6189 6189"/>
                <a:gd name="T9" fmla="*/ T8 w 2135"/>
                <a:gd name="T10" fmla="+- 0 1089 604"/>
                <a:gd name="T11" fmla="*/ 1089 h 486"/>
                <a:gd name="T12" fmla="+- 0 8147 6189"/>
                <a:gd name="T13" fmla="*/ T12 w 2135"/>
                <a:gd name="T14" fmla="+- 0 1089 604"/>
                <a:gd name="T15" fmla="*/ 1089 h 486"/>
                <a:gd name="T16" fmla="+- 0 8323 6189"/>
                <a:gd name="T17" fmla="*/ T16 w 2135"/>
                <a:gd name="T18" fmla="+- 0 604 604"/>
                <a:gd name="T19" fmla="*/ 604 h 486"/>
              </a:gdLst>
              <a:ahLst/>
              <a:cxnLst>
                <a:cxn ang="0">
                  <a:pos x="T1" y="T3"/>
                </a:cxn>
                <a:cxn ang="0">
                  <a:pos x="T5" y="T7"/>
                </a:cxn>
                <a:cxn ang="0">
                  <a:pos x="T9" y="T11"/>
                </a:cxn>
                <a:cxn ang="0">
                  <a:pos x="T13" y="T15"/>
                </a:cxn>
                <a:cxn ang="0">
                  <a:pos x="T17" y="T19"/>
                </a:cxn>
              </a:cxnLst>
              <a:rect l="0" t="0" r="r" b="b"/>
              <a:pathLst>
                <a:path w="2135" h="486">
                  <a:moveTo>
                    <a:pt x="2134" y="0"/>
                  </a:moveTo>
                  <a:lnTo>
                    <a:pt x="0" y="0"/>
                  </a:lnTo>
                  <a:lnTo>
                    <a:pt x="0" y="485"/>
                  </a:lnTo>
                  <a:lnTo>
                    <a:pt x="1958" y="485"/>
                  </a:lnTo>
                  <a:lnTo>
                    <a:pt x="2134" y="0"/>
                  </a:lnTo>
                  <a:close/>
                </a:path>
              </a:pathLst>
            </a:custGeom>
            <a:solidFill>
              <a:srgbClr val="D7DFF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10">
              <a:extLst>
                <a:ext uri="{FF2B5EF4-FFF2-40B4-BE49-F238E27FC236}">
                  <a16:creationId xmlns:a16="http://schemas.microsoft.com/office/drawing/2014/main" id="{B29DC6B6-269D-378C-1BF6-4DF77A590441}"/>
                </a:ext>
              </a:extLst>
            </p:cNvPr>
            <p:cNvSpPr>
              <a:spLocks/>
            </p:cNvSpPr>
            <p:nvPr/>
          </p:nvSpPr>
          <p:spPr bwMode="auto">
            <a:xfrm>
              <a:off x="6091" y="430"/>
              <a:ext cx="765" cy="765"/>
            </a:xfrm>
            <a:custGeom>
              <a:avLst/>
              <a:gdLst>
                <a:gd name="T0" fmla="+- 0 6474 6091"/>
                <a:gd name="T1" fmla="*/ T0 w 765"/>
                <a:gd name="T2" fmla="+- 0 1195 430"/>
                <a:gd name="T3" fmla="*/ 1195 h 765"/>
                <a:gd name="T4" fmla="+- 0 6551 6091"/>
                <a:gd name="T5" fmla="*/ T4 w 765"/>
                <a:gd name="T6" fmla="+- 0 1188 430"/>
                <a:gd name="T7" fmla="*/ 1188 h 765"/>
                <a:gd name="T8" fmla="+- 0 6622 6091"/>
                <a:gd name="T9" fmla="*/ T8 w 765"/>
                <a:gd name="T10" fmla="+- 0 1165 430"/>
                <a:gd name="T11" fmla="*/ 1165 h 765"/>
                <a:gd name="T12" fmla="+- 0 6687 6091"/>
                <a:gd name="T13" fmla="*/ T12 w 765"/>
                <a:gd name="T14" fmla="+- 0 1130 430"/>
                <a:gd name="T15" fmla="*/ 1130 h 765"/>
                <a:gd name="T16" fmla="+- 0 6744 6091"/>
                <a:gd name="T17" fmla="*/ T16 w 765"/>
                <a:gd name="T18" fmla="+- 0 1083 430"/>
                <a:gd name="T19" fmla="*/ 1083 h 765"/>
                <a:gd name="T20" fmla="+- 0 6791 6091"/>
                <a:gd name="T21" fmla="*/ T20 w 765"/>
                <a:gd name="T22" fmla="+- 0 1027 430"/>
                <a:gd name="T23" fmla="*/ 1027 h 765"/>
                <a:gd name="T24" fmla="+- 0 6826 6091"/>
                <a:gd name="T25" fmla="*/ T24 w 765"/>
                <a:gd name="T26" fmla="+- 0 962 430"/>
                <a:gd name="T27" fmla="*/ 962 h 765"/>
                <a:gd name="T28" fmla="+- 0 6848 6091"/>
                <a:gd name="T29" fmla="*/ T28 w 765"/>
                <a:gd name="T30" fmla="+- 0 890 430"/>
                <a:gd name="T31" fmla="*/ 890 h 765"/>
                <a:gd name="T32" fmla="+- 0 6856 6091"/>
                <a:gd name="T33" fmla="*/ T32 w 765"/>
                <a:gd name="T34" fmla="+- 0 813 430"/>
                <a:gd name="T35" fmla="*/ 813 h 765"/>
                <a:gd name="T36" fmla="+- 0 6848 6091"/>
                <a:gd name="T37" fmla="*/ T36 w 765"/>
                <a:gd name="T38" fmla="+- 0 736 430"/>
                <a:gd name="T39" fmla="*/ 736 h 765"/>
                <a:gd name="T40" fmla="+- 0 6826 6091"/>
                <a:gd name="T41" fmla="*/ T40 w 765"/>
                <a:gd name="T42" fmla="+- 0 664 430"/>
                <a:gd name="T43" fmla="*/ 664 h 765"/>
                <a:gd name="T44" fmla="+- 0 6791 6091"/>
                <a:gd name="T45" fmla="*/ T44 w 765"/>
                <a:gd name="T46" fmla="+- 0 599 430"/>
                <a:gd name="T47" fmla="*/ 599 h 765"/>
                <a:gd name="T48" fmla="+- 0 6744 6091"/>
                <a:gd name="T49" fmla="*/ T48 w 765"/>
                <a:gd name="T50" fmla="+- 0 542 430"/>
                <a:gd name="T51" fmla="*/ 542 h 765"/>
                <a:gd name="T52" fmla="+- 0 6687 6091"/>
                <a:gd name="T53" fmla="*/ T52 w 765"/>
                <a:gd name="T54" fmla="+- 0 496 430"/>
                <a:gd name="T55" fmla="*/ 496 h 765"/>
                <a:gd name="T56" fmla="+- 0 6622 6091"/>
                <a:gd name="T57" fmla="*/ T56 w 765"/>
                <a:gd name="T58" fmla="+- 0 461 430"/>
                <a:gd name="T59" fmla="*/ 461 h 765"/>
                <a:gd name="T60" fmla="+- 0 6551 6091"/>
                <a:gd name="T61" fmla="*/ T60 w 765"/>
                <a:gd name="T62" fmla="+- 0 438 430"/>
                <a:gd name="T63" fmla="*/ 438 h 765"/>
                <a:gd name="T64" fmla="+- 0 6474 6091"/>
                <a:gd name="T65" fmla="*/ T64 w 765"/>
                <a:gd name="T66" fmla="+- 0 430 430"/>
                <a:gd name="T67" fmla="*/ 430 h 765"/>
                <a:gd name="T68" fmla="+- 0 6397 6091"/>
                <a:gd name="T69" fmla="*/ T68 w 765"/>
                <a:gd name="T70" fmla="+- 0 438 430"/>
                <a:gd name="T71" fmla="*/ 438 h 765"/>
                <a:gd name="T72" fmla="+- 0 6325 6091"/>
                <a:gd name="T73" fmla="*/ T72 w 765"/>
                <a:gd name="T74" fmla="+- 0 461 430"/>
                <a:gd name="T75" fmla="*/ 461 h 765"/>
                <a:gd name="T76" fmla="+- 0 6260 6091"/>
                <a:gd name="T77" fmla="*/ T76 w 765"/>
                <a:gd name="T78" fmla="+- 0 496 430"/>
                <a:gd name="T79" fmla="*/ 496 h 765"/>
                <a:gd name="T80" fmla="+- 0 6203 6091"/>
                <a:gd name="T81" fmla="*/ T80 w 765"/>
                <a:gd name="T82" fmla="+- 0 542 430"/>
                <a:gd name="T83" fmla="*/ 542 h 765"/>
                <a:gd name="T84" fmla="+- 0 6157 6091"/>
                <a:gd name="T85" fmla="*/ T84 w 765"/>
                <a:gd name="T86" fmla="+- 0 599 430"/>
                <a:gd name="T87" fmla="*/ 599 h 765"/>
                <a:gd name="T88" fmla="+- 0 6121 6091"/>
                <a:gd name="T89" fmla="*/ T88 w 765"/>
                <a:gd name="T90" fmla="+- 0 664 430"/>
                <a:gd name="T91" fmla="*/ 664 h 765"/>
                <a:gd name="T92" fmla="+- 0 6099 6091"/>
                <a:gd name="T93" fmla="*/ T92 w 765"/>
                <a:gd name="T94" fmla="+- 0 736 430"/>
                <a:gd name="T95" fmla="*/ 736 h 765"/>
                <a:gd name="T96" fmla="+- 0 6091 6091"/>
                <a:gd name="T97" fmla="*/ T96 w 765"/>
                <a:gd name="T98" fmla="+- 0 813 430"/>
                <a:gd name="T99" fmla="*/ 813 h 765"/>
                <a:gd name="T100" fmla="+- 0 6099 6091"/>
                <a:gd name="T101" fmla="*/ T100 w 765"/>
                <a:gd name="T102" fmla="+- 0 890 430"/>
                <a:gd name="T103" fmla="*/ 890 h 765"/>
                <a:gd name="T104" fmla="+- 0 6121 6091"/>
                <a:gd name="T105" fmla="*/ T104 w 765"/>
                <a:gd name="T106" fmla="+- 0 962 430"/>
                <a:gd name="T107" fmla="*/ 962 h 765"/>
                <a:gd name="T108" fmla="+- 0 6157 6091"/>
                <a:gd name="T109" fmla="*/ T108 w 765"/>
                <a:gd name="T110" fmla="+- 0 1027 430"/>
                <a:gd name="T111" fmla="*/ 1027 h 765"/>
                <a:gd name="T112" fmla="+- 0 6203 6091"/>
                <a:gd name="T113" fmla="*/ T112 w 765"/>
                <a:gd name="T114" fmla="+- 0 1083 430"/>
                <a:gd name="T115" fmla="*/ 1083 h 765"/>
                <a:gd name="T116" fmla="+- 0 6260 6091"/>
                <a:gd name="T117" fmla="*/ T116 w 765"/>
                <a:gd name="T118" fmla="+- 0 1130 430"/>
                <a:gd name="T119" fmla="*/ 1130 h 765"/>
                <a:gd name="T120" fmla="+- 0 6325 6091"/>
                <a:gd name="T121" fmla="*/ T120 w 765"/>
                <a:gd name="T122" fmla="+- 0 1165 430"/>
                <a:gd name="T123" fmla="*/ 1165 h 765"/>
                <a:gd name="T124" fmla="+- 0 6397 6091"/>
                <a:gd name="T125" fmla="*/ T124 w 765"/>
                <a:gd name="T126" fmla="+- 0 1188 430"/>
                <a:gd name="T127" fmla="*/ 1188 h 765"/>
                <a:gd name="T128" fmla="+- 0 6474 6091"/>
                <a:gd name="T129" fmla="*/ T128 w 765"/>
                <a:gd name="T130" fmla="+- 0 1195 430"/>
                <a:gd name="T131" fmla="*/ 1195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765" h="765">
                  <a:moveTo>
                    <a:pt x="383" y="765"/>
                  </a:moveTo>
                  <a:lnTo>
                    <a:pt x="460" y="758"/>
                  </a:lnTo>
                  <a:lnTo>
                    <a:pt x="531" y="735"/>
                  </a:lnTo>
                  <a:lnTo>
                    <a:pt x="596" y="700"/>
                  </a:lnTo>
                  <a:lnTo>
                    <a:pt x="653" y="653"/>
                  </a:lnTo>
                  <a:lnTo>
                    <a:pt x="700" y="597"/>
                  </a:lnTo>
                  <a:lnTo>
                    <a:pt x="735" y="532"/>
                  </a:lnTo>
                  <a:lnTo>
                    <a:pt x="757" y="460"/>
                  </a:lnTo>
                  <a:lnTo>
                    <a:pt x="765" y="383"/>
                  </a:lnTo>
                  <a:lnTo>
                    <a:pt x="757" y="306"/>
                  </a:lnTo>
                  <a:lnTo>
                    <a:pt x="735" y="234"/>
                  </a:lnTo>
                  <a:lnTo>
                    <a:pt x="700" y="169"/>
                  </a:lnTo>
                  <a:lnTo>
                    <a:pt x="653" y="112"/>
                  </a:lnTo>
                  <a:lnTo>
                    <a:pt x="596" y="66"/>
                  </a:lnTo>
                  <a:lnTo>
                    <a:pt x="531" y="31"/>
                  </a:lnTo>
                  <a:lnTo>
                    <a:pt x="460" y="8"/>
                  </a:lnTo>
                  <a:lnTo>
                    <a:pt x="383" y="0"/>
                  </a:lnTo>
                  <a:lnTo>
                    <a:pt x="306" y="8"/>
                  </a:lnTo>
                  <a:lnTo>
                    <a:pt x="234" y="31"/>
                  </a:lnTo>
                  <a:lnTo>
                    <a:pt x="169" y="66"/>
                  </a:lnTo>
                  <a:lnTo>
                    <a:pt x="112" y="112"/>
                  </a:lnTo>
                  <a:lnTo>
                    <a:pt x="66" y="169"/>
                  </a:lnTo>
                  <a:lnTo>
                    <a:pt x="30" y="234"/>
                  </a:lnTo>
                  <a:lnTo>
                    <a:pt x="8" y="306"/>
                  </a:lnTo>
                  <a:lnTo>
                    <a:pt x="0" y="383"/>
                  </a:lnTo>
                  <a:lnTo>
                    <a:pt x="8" y="460"/>
                  </a:lnTo>
                  <a:lnTo>
                    <a:pt x="30" y="532"/>
                  </a:lnTo>
                  <a:lnTo>
                    <a:pt x="66" y="597"/>
                  </a:lnTo>
                  <a:lnTo>
                    <a:pt x="112" y="653"/>
                  </a:lnTo>
                  <a:lnTo>
                    <a:pt x="169" y="700"/>
                  </a:lnTo>
                  <a:lnTo>
                    <a:pt x="234" y="735"/>
                  </a:lnTo>
                  <a:lnTo>
                    <a:pt x="306" y="758"/>
                  </a:lnTo>
                  <a:lnTo>
                    <a:pt x="383" y="765"/>
                  </a:lnTo>
                  <a:close/>
                </a:path>
              </a:pathLst>
            </a:custGeom>
            <a:noFill/>
            <a:ln w="32715">
              <a:solidFill>
                <a:srgbClr val="0575B8"/>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dirty="0"/>
            </a:p>
          </p:txBody>
        </p:sp>
        <p:sp>
          <p:nvSpPr>
            <p:cNvPr id="14" name="Freeform 9">
              <a:extLst>
                <a:ext uri="{FF2B5EF4-FFF2-40B4-BE49-F238E27FC236}">
                  <a16:creationId xmlns:a16="http://schemas.microsoft.com/office/drawing/2014/main" id="{8A08BD0C-0971-3C8D-5C69-CAF03AAA5190}"/>
                </a:ext>
              </a:extLst>
            </p:cNvPr>
            <p:cNvSpPr>
              <a:spLocks/>
            </p:cNvSpPr>
            <p:nvPr/>
          </p:nvSpPr>
          <p:spPr bwMode="auto">
            <a:xfrm>
              <a:off x="6091" y="430"/>
              <a:ext cx="765" cy="765"/>
            </a:xfrm>
            <a:custGeom>
              <a:avLst/>
              <a:gdLst>
                <a:gd name="T0" fmla="+- 0 6474 6091"/>
                <a:gd name="T1" fmla="*/ T0 w 765"/>
                <a:gd name="T2" fmla="+- 0 430 430"/>
                <a:gd name="T3" fmla="*/ 430 h 765"/>
                <a:gd name="T4" fmla="+- 0 6397 6091"/>
                <a:gd name="T5" fmla="*/ T4 w 765"/>
                <a:gd name="T6" fmla="+- 0 438 430"/>
                <a:gd name="T7" fmla="*/ 438 h 765"/>
                <a:gd name="T8" fmla="+- 0 6325 6091"/>
                <a:gd name="T9" fmla="*/ T8 w 765"/>
                <a:gd name="T10" fmla="+- 0 461 430"/>
                <a:gd name="T11" fmla="*/ 461 h 765"/>
                <a:gd name="T12" fmla="+- 0 6260 6091"/>
                <a:gd name="T13" fmla="*/ T12 w 765"/>
                <a:gd name="T14" fmla="+- 0 496 430"/>
                <a:gd name="T15" fmla="*/ 496 h 765"/>
                <a:gd name="T16" fmla="+- 0 6203 6091"/>
                <a:gd name="T17" fmla="*/ T16 w 765"/>
                <a:gd name="T18" fmla="+- 0 542 430"/>
                <a:gd name="T19" fmla="*/ 542 h 765"/>
                <a:gd name="T20" fmla="+- 0 6157 6091"/>
                <a:gd name="T21" fmla="*/ T20 w 765"/>
                <a:gd name="T22" fmla="+- 0 599 430"/>
                <a:gd name="T23" fmla="*/ 599 h 765"/>
                <a:gd name="T24" fmla="+- 0 6121 6091"/>
                <a:gd name="T25" fmla="*/ T24 w 765"/>
                <a:gd name="T26" fmla="+- 0 664 430"/>
                <a:gd name="T27" fmla="*/ 664 h 765"/>
                <a:gd name="T28" fmla="+- 0 6099 6091"/>
                <a:gd name="T29" fmla="*/ T28 w 765"/>
                <a:gd name="T30" fmla="+- 0 736 430"/>
                <a:gd name="T31" fmla="*/ 736 h 765"/>
                <a:gd name="T32" fmla="+- 0 6091 6091"/>
                <a:gd name="T33" fmla="*/ T32 w 765"/>
                <a:gd name="T34" fmla="+- 0 813 430"/>
                <a:gd name="T35" fmla="*/ 813 h 765"/>
                <a:gd name="T36" fmla="+- 0 6099 6091"/>
                <a:gd name="T37" fmla="*/ T36 w 765"/>
                <a:gd name="T38" fmla="+- 0 890 430"/>
                <a:gd name="T39" fmla="*/ 890 h 765"/>
                <a:gd name="T40" fmla="+- 0 6121 6091"/>
                <a:gd name="T41" fmla="*/ T40 w 765"/>
                <a:gd name="T42" fmla="+- 0 962 430"/>
                <a:gd name="T43" fmla="*/ 962 h 765"/>
                <a:gd name="T44" fmla="+- 0 6157 6091"/>
                <a:gd name="T45" fmla="*/ T44 w 765"/>
                <a:gd name="T46" fmla="+- 0 1027 430"/>
                <a:gd name="T47" fmla="*/ 1027 h 765"/>
                <a:gd name="T48" fmla="+- 0 6203 6091"/>
                <a:gd name="T49" fmla="*/ T48 w 765"/>
                <a:gd name="T50" fmla="+- 0 1083 430"/>
                <a:gd name="T51" fmla="*/ 1083 h 765"/>
                <a:gd name="T52" fmla="+- 0 6260 6091"/>
                <a:gd name="T53" fmla="*/ T52 w 765"/>
                <a:gd name="T54" fmla="+- 0 1130 430"/>
                <a:gd name="T55" fmla="*/ 1130 h 765"/>
                <a:gd name="T56" fmla="+- 0 6325 6091"/>
                <a:gd name="T57" fmla="*/ T56 w 765"/>
                <a:gd name="T58" fmla="+- 0 1165 430"/>
                <a:gd name="T59" fmla="*/ 1165 h 765"/>
                <a:gd name="T60" fmla="+- 0 6397 6091"/>
                <a:gd name="T61" fmla="*/ T60 w 765"/>
                <a:gd name="T62" fmla="+- 0 1188 430"/>
                <a:gd name="T63" fmla="*/ 1188 h 765"/>
                <a:gd name="T64" fmla="+- 0 6474 6091"/>
                <a:gd name="T65" fmla="*/ T64 w 765"/>
                <a:gd name="T66" fmla="+- 0 1195 430"/>
                <a:gd name="T67" fmla="*/ 1195 h 765"/>
                <a:gd name="T68" fmla="+- 0 6551 6091"/>
                <a:gd name="T69" fmla="*/ T68 w 765"/>
                <a:gd name="T70" fmla="+- 0 1188 430"/>
                <a:gd name="T71" fmla="*/ 1188 h 765"/>
                <a:gd name="T72" fmla="+- 0 6622 6091"/>
                <a:gd name="T73" fmla="*/ T72 w 765"/>
                <a:gd name="T74" fmla="+- 0 1165 430"/>
                <a:gd name="T75" fmla="*/ 1165 h 765"/>
                <a:gd name="T76" fmla="+- 0 6687 6091"/>
                <a:gd name="T77" fmla="*/ T76 w 765"/>
                <a:gd name="T78" fmla="+- 0 1130 430"/>
                <a:gd name="T79" fmla="*/ 1130 h 765"/>
                <a:gd name="T80" fmla="+- 0 6744 6091"/>
                <a:gd name="T81" fmla="*/ T80 w 765"/>
                <a:gd name="T82" fmla="+- 0 1083 430"/>
                <a:gd name="T83" fmla="*/ 1083 h 765"/>
                <a:gd name="T84" fmla="+- 0 6791 6091"/>
                <a:gd name="T85" fmla="*/ T84 w 765"/>
                <a:gd name="T86" fmla="+- 0 1027 430"/>
                <a:gd name="T87" fmla="*/ 1027 h 765"/>
                <a:gd name="T88" fmla="+- 0 6826 6091"/>
                <a:gd name="T89" fmla="*/ T88 w 765"/>
                <a:gd name="T90" fmla="+- 0 962 430"/>
                <a:gd name="T91" fmla="*/ 962 h 765"/>
                <a:gd name="T92" fmla="+- 0 6848 6091"/>
                <a:gd name="T93" fmla="*/ T92 w 765"/>
                <a:gd name="T94" fmla="+- 0 890 430"/>
                <a:gd name="T95" fmla="*/ 890 h 765"/>
                <a:gd name="T96" fmla="+- 0 6856 6091"/>
                <a:gd name="T97" fmla="*/ T96 w 765"/>
                <a:gd name="T98" fmla="+- 0 813 430"/>
                <a:gd name="T99" fmla="*/ 813 h 765"/>
                <a:gd name="T100" fmla="+- 0 6848 6091"/>
                <a:gd name="T101" fmla="*/ T100 w 765"/>
                <a:gd name="T102" fmla="+- 0 736 430"/>
                <a:gd name="T103" fmla="*/ 736 h 765"/>
                <a:gd name="T104" fmla="+- 0 6826 6091"/>
                <a:gd name="T105" fmla="*/ T104 w 765"/>
                <a:gd name="T106" fmla="+- 0 664 430"/>
                <a:gd name="T107" fmla="*/ 664 h 765"/>
                <a:gd name="T108" fmla="+- 0 6791 6091"/>
                <a:gd name="T109" fmla="*/ T108 w 765"/>
                <a:gd name="T110" fmla="+- 0 599 430"/>
                <a:gd name="T111" fmla="*/ 599 h 765"/>
                <a:gd name="T112" fmla="+- 0 6744 6091"/>
                <a:gd name="T113" fmla="*/ T112 w 765"/>
                <a:gd name="T114" fmla="+- 0 542 430"/>
                <a:gd name="T115" fmla="*/ 542 h 765"/>
                <a:gd name="T116" fmla="+- 0 6687 6091"/>
                <a:gd name="T117" fmla="*/ T116 w 765"/>
                <a:gd name="T118" fmla="+- 0 496 430"/>
                <a:gd name="T119" fmla="*/ 496 h 765"/>
                <a:gd name="T120" fmla="+- 0 6622 6091"/>
                <a:gd name="T121" fmla="*/ T120 w 765"/>
                <a:gd name="T122" fmla="+- 0 461 430"/>
                <a:gd name="T123" fmla="*/ 461 h 765"/>
                <a:gd name="T124" fmla="+- 0 6551 6091"/>
                <a:gd name="T125" fmla="*/ T124 w 765"/>
                <a:gd name="T126" fmla="+- 0 438 430"/>
                <a:gd name="T127" fmla="*/ 438 h 765"/>
                <a:gd name="T128" fmla="+- 0 6474 6091"/>
                <a:gd name="T129" fmla="*/ T128 w 765"/>
                <a:gd name="T130" fmla="+- 0 430 430"/>
                <a:gd name="T131" fmla="*/ 430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765" h="765">
                  <a:moveTo>
                    <a:pt x="383" y="0"/>
                  </a:moveTo>
                  <a:lnTo>
                    <a:pt x="306" y="8"/>
                  </a:lnTo>
                  <a:lnTo>
                    <a:pt x="234" y="31"/>
                  </a:lnTo>
                  <a:lnTo>
                    <a:pt x="169" y="66"/>
                  </a:lnTo>
                  <a:lnTo>
                    <a:pt x="112" y="112"/>
                  </a:lnTo>
                  <a:lnTo>
                    <a:pt x="66" y="169"/>
                  </a:lnTo>
                  <a:lnTo>
                    <a:pt x="30" y="234"/>
                  </a:lnTo>
                  <a:lnTo>
                    <a:pt x="8" y="306"/>
                  </a:lnTo>
                  <a:lnTo>
                    <a:pt x="0" y="383"/>
                  </a:lnTo>
                  <a:lnTo>
                    <a:pt x="8" y="460"/>
                  </a:lnTo>
                  <a:lnTo>
                    <a:pt x="30" y="532"/>
                  </a:lnTo>
                  <a:lnTo>
                    <a:pt x="66" y="597"/>
                  </a:lnTo>
                  <a:lnTo>
                    <a:pt x="112" y="653"/>
                  </a:lnTo>
                  <a:lnTo>
                    <a:pt x="169" y="700"/>
                  </a:lnTo>
                  <a:lnTo>
                    <a:pt x="234" y="735"/>
                  </a:lnTo>
                  <a:lnTo>
                    <a:pt x="306" y="758"/>
                  </a:lnTo>
                  <a:lnTo>
                    <a:pt x="383" y="765"/>
                  </a:lnTo>
                  <a:lnTo>
                    <a:pt x="460" y="758"/>
                  </a:lnTo>
                  <a:lnTo>
                    <a:pt x="531" y="735"/>
                  </a:lnTo>
                  <a:lnTo>
                    <a:pt x="596" y="700"/>
                  </a:lnTo>
                  <a:lnTo>
                    <a:pt x="653" y="653"/>
                  </a:lnTo>
                  <a:lnTo>
                    <a:pt x="700" y="597"/>
                  </a:lnTo>
                  <a:lnTo>
                    <a:pt x="735" y="532"/>
                  </a:lnTo>
                  <a:lnTo>
                    <a:pt x="757" y="460"/>
                  </a:lnTo>
                  <a:lnTo>
                    <a:pt x="765" y="383"/>
                  </a:lnTo>
                  <a:lnTo>
                    <a:pt x="757" y="306"/>
                  </a:lnTo>
                  <a:lnTo>
                    <a:pt x="735" y="234"/>
                  </a:lnTo>
                  <a:lnTo>
                    <a:pt x="700" y="169"/>
                  </a:lnTo>
                  <a:lnTo>
                    <a:pt x="653" y="112"/>
                  </a:lnTo>
                  <a:lnTo>
                    <a:pt x="596" y="66"/>
                  </a:lnTo>
                  <a:lnTo>
                    <a:pt x="531" y="31"/>
                  </a:lnTo>
                  <a:lnTo>
                    <a:pt x="460" y="8"/>
                  </a:lnTo>
                  <a:lnTo>
                    <a:pt x="3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8">
              <a:extLst>
                <a:ext uri="{FF2B5EF4-FFF2-40B4-BE49-F238E27FC236}">
                  <a16:creationId xmlns:a16="http://schemas.microsoft.com/office/drawing/2014/main" id="{82EB67D9-E83D-A9FC-830C-C0612FBF26CD}"/>
                </a:ext>
              </a:extLst>
            </p:cNvPr>
            <p:cNvSpPr>
              <a:spLocks/>
            </p:cNvSpPr>
            <p:nvPr/>
          </p:nvSpPr>
          <p:spPr bwMode="auto">
            <a:xfrm>
              <a:off x="6091" y="430"/>
              <a:ext cx="765" cy="765"/>
            </a:xfrm>
            <a:custGeom>
              <a:avLst/>
              <a:gdLst>
                <a:gd name="T0" fmla="+- 0 6474 6091"/>
                <a:gd name="T1" fmla="*/ T0 w 765"/>
                <a:gd name="T2" fmla="+- 0 1195 430"/>
                <a:gd name="T3" fmla="*/ 1195 h 765"/>
                <a:gd name="T4" fmla="+- 0 6551 6091"/>
                <a:gd name="T5" fmla="*/ T4 w 765"/>
                <a:gd name="T6" fmla="+- 0 1188 430"/>
                <a:gd name="T7" fmla="*/ 1188 h 765"/>
                <a:gd name="T8" fmla="+- 0 6622 6091"/>
                <a:gd name="T9" fmla="*/ T8 w 765"/>
                <a:gd name="T10" fmla="+- 0 1165 430"/>
                <a:gd name="T11" fmla="*/ 1165 h 765"/>
                <a:gd name="T12" fmla="+- 0 6687 6091"/>
                <a:gd name="T13" fmla="*/ T12 w 765"/>
                <a:gd name="T14" fmla="+- 0 1130 430"/>
                <a:gd name="T15" fmla="*/ 1130 h 765"/>
                <a:gd name="T16" fmla="+- 0 6744 6091"/>
                <a:gd name="T17" fmla="*/ T16 w 765"/>
                <a:gd name="T18" fmla="+- 0 1083 430"/>
                <a:gd name="T19" fmla="*/ 1083 h 765"/>
                <a:gd name="T20" fmla="+- 0 6791 6091"/>
                <a:gd name="T21" fmla="*/ T20 w 765"/>
                <a:gd name="T22" fmla="+- 0 1027 430"/>
                <a:gd name="T23" fmla="*/ 1027 h 765"/>
                <a:gd name="T24" fmla="+- 0 6826 6091"/>
                <a:gd name="T25" fmla="*/ T24 w 765"/>
                <a:gd name="T26" fmla="+- 0 962 430"/>
                <a:gd name="T27" fmla="*/ 962 h 765"/>
                <a:gd name="T28" fmla="+- 0 6848 6091"/>
                <a:gd name="T29" fmla="*/ T28 w 765"/>
                <a:gd name="T30" fmla="+- 0 890 430"/>
                <a:gd name="T31" fmla="*/ 890 h 765"/>
                <a:gd name="T32" fmla="+- 0 6856 6091"/>
                <a:gd name="T33" fmla="*/ T32 w 765"/>
                <a:gd name="T34" fmla="+- 0 813 430"/>
                <a:gd name="T35" fmla="*/ 813 h 765"/>
                <a:gd name="T36" fmla="+- 0 6848 6091"/>
                <a:gd name="T37" fmla="*/ T36 w 765"/>
                <a:gd name="T38" fmla="+- 0 736 430"/>
                <a:gd name="T39" fmla="*/ 736 h 765"/>
                <a:gd name="T40" fmla="+- 0 6826 6091"/>
                <a:gd name="T41" fmla="*/ T40 w 765"/>
                <a:gd name="T42" fmla="+- 0 664 430"/>
                <a:gd name="T43" fmla="*/ 664 h 765"/>
                <a:gd name="T44" fmla="+- 0 6791 6091"/>
                <a:gd name="T45" fmla="*/ T44 w 765"/>
                <a:gd name="T46" fmla="+- 0 599 430"/>
                <a:gd name="T47" fmla="*/ 599 h 765"/>
                <a:gd name="T48" fmla="+- 0 6744 6091"/>
                <a:gd name="T49" fmla="*/ T48 w 765"/>
                <a:gd name="T50" fmla="+- 0 542 430"/>
                <a:gd name="T51" fmla="*/ 542 h 765"/>
                <a:gd name="T52" fmla="+- 0 6687 6091"/>
                <a:gd name="T53" fmla="*/ T52 w 765"/>
                <a:gd name="T54" fmla="+- 0 496 430"/>
                <a:gd name="T55" fmla="*/ 496 h 765"/>
                <a:gd name="T56" fmla="+- 0 6622 6091"/>
                <a:gd name="T57" fmla="*/ T56 w 765"/>
                <a:gd name="T58" fmla="+- 0 461 430"/>
                <a:gd name="T59" fmla="*/ 461 h 765"/>
                <a:gd name="T60" fmla="+- 0 6551 6091"/>
                <a:gd name="T61" fmla="*/ T60 w 765"/>
                <a:gd name="T62" fmla="+- 0 438 430"/>
                <a:gd name="T63" fmla="*/ 438 h 765"/>
                <a:gd name="T64" fmla="+- 0 6474 6091"/>
                <a:gd name="T65" fmla="*/ T64 w 765"/>
                <a:gd name="T66" fmla="+- 0 430 430"/>
                <a:gd name="T67" fmla="*/ 430 h 765"/>
                <a:gd name="T68" fmla="+- 0 6397 6091"/>
                <a:gd name="T69" fmla="*/ T68 w 765"/>
                <a:gd name="T70" fmla="+- 0 438 430"/>
                <a:gd name="T71" fmla="*/ 438 h 765"/>
                <a:gd name="T72" fmla="+- 0 6325 6091"/>
                <a:gd name="T73" fmla="*/ T72 w 765"/>
                <a:gd name="T74" fmla="+- 0 461 430"/>
                <a:gd name="T75" fmla="*/ 461 h 765"/>
                <a:gd name="T76" fmla="+- 0 6260 6091"/>
                <a:gd name="T77" fmla="*/ T76 w 765"/>
                <a:gd name="T78" fmla="+- 0 496 430"/>
                <a:gd name="T79" fmla="*/ 496 h 765"/>
                <a:gd name="T80" fmla="+- 0 6203 6091"/>
                <a:gd name="T81" fmla="*/ T80 w 765"/>
                <a:gd name="T82" fmla="+- 0 542 430"/>
                <a:gd name="T83" fmla="*/ 542 h 765"/>
                <a:gd name="T84" fmla="+- 0 6157 6091"/>
                <a:gd name="T85" fmla="*/ T84 w 765"/>
                <a:gd name="T86" fmla="+- 0 599 430"/>
                <a:gd name="T87" fmla="*/ 599 h 765"/>
                <a:gd name="T88" fmla="+- 0 6121 6091"/>
                <a:gd name="T89" fmla="*/ T88 w 765"/>
                <a:gd name="T90" fmla="+- 0 664 430"/>
                <a:gd name="T91" fmla="*/ 664 h 765"/>
                <a:gd name="T92" fmla="+- 0 6099 6091"/>
                <a:gd name="T93" fmla="*/ T92 w 765"/>
                <a:gd name="T94" fmla="+- 0 736 430"/>
                <a:gd name="T95" fmla="*/ 736 h 765"/>
                <a:gd name="T96" fmla="+- 0 6091 6091"/>
                <a:gd name="T97" fmla="*/ T96 w 765"/>
                <a:gd name="T98" fmla="+- 0 813 430"/>
                <a:gd name="T99" fmla="*/ 813 h 765"/>
                <a:gd name="T100" fmla="+- 0 6099 6091"/>
                <a:gd name="T101" fmla="*/ T100 w 765"/>
                <a:gd name="T102" fmla="+- 0 890 430"/>
                <a:gd name="T103" fmla="*/ 890 h 765"/>
                <a:gd name="T104" fmla="+- 0 6121 6091"/>
                <a:gd name="T105" fmla="*/ T104 w 765"/>
                <a:gd name="T106" fmla="+- 0 962 430"/>
                <a:gd name="T107" fmla="*/ 962 h 765"/>
                <a:gd name="T108" fmla="+- 0 6157 6091"/>
                <a:gd name="T109" fmla="*/ T108 w 765"/>
                <a:gd name="T110" fmla="+- 0 1027 430"/>
                <a:gd name="T111" fmla="*/ 1027 h 765"/>
                <a:gd name="T112" fmla="+- 0 6203 6091"/>
                <a:gd name="T113" fmla="*/ T112 w 765"/>
                <a:gd name="T114" fmla="+- 0 1083 430"/>
                <a:gd name="T115" fmla="*/ 1083 h 765"/>
                <a:gd name="T116" fmla="+- 0 6260 6091"/>
                <a:gd name="T117" fmla="*/ T116 w 765"/>
                <a:gd name="T118" fmla="+- 0 1130 430"/>
                <a:gd name="T119" fmla="*/ 1130 h 765"/>
                <a:gd name="T120" fmla="+- 0 6325 6091"/>
                <a:gd name="T121" fmla="*/ T120 w 765"/>
                <a:gd name="T122" fmla="+- 0 1165 430"/>
                <a:gd name="T123" fmla="*/ 1165 h 765"/>
                <a:gd name="T124" fmla="+- 0 6397 6091"/>
                <a:gd name="T125" fmla="*/ T124 w 765"/>
                <a:gd name="T126" fmla="+- 0 1188 430"/>
                <a:gd name="T127" fmla="*/ 1188 h 765"/>
                <a:gd name="T128" fmla="+- 0 6474 6091"/>
                <a:gd name="T129" fmla="*/ T128 w 765"/>
                <a:gd name="T130" fmla="+- 0 1195 430"/>
                <a:gd name="T131" fmla="*/ 1195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765" h="765">
                  <a:moveTo>
                    <a:pt x="383" y="765"/>
                  </a:moveTo>
                  <a:lnTo>
                    <a:pt x="460" y="758"/>
                  </a:lnTo>
                  <a:lnTo>
                    <a:pt x="531" y="735"/>
                  </a:lnTo>
                  <a:lnTo>
                    <a:pt x="596" y="700"/>
                  </a:lnTo>
                  <a:lnTo>
                    <a:pt x="653" y="653"/>
                  </a:lnTo>
                  <a:lnTo>
                    <a:pt x="700" y="597"/>
                  </a:lnTo>
                  <a:lnTo>
                    <a:pt x="735" y="532"/>
                  </a:lnTo>
                  <a:lnTo>
                    <a:pt x="757" y="460"/>
                  </a:lnTo>
                  <a:lnTo>
                    <a:pt x="765" y="383"/>
                  </a:lnTo>
                  <a:lnTo>
                    <a:pt x="757" y="306"/>
                  </a:lnTo>
                  <a:lnTo>
                    <a:pt x="735" y="234"/>
                  </a:lnTo>
                  <a:lnTo>
                    <a:pt x="700" y="169"/>
                  </a:lnTo>
                  <a:lnTo>
                    <a:pt x="653" y="112"/>
                  </a:lnTo>
                  <a:lnTo>
                    <a:pt x="596" y="66"/>
                  </a:lnTo>
                  <a:lnTo>
                    <a:pt x="531" y="31"/>
                  </a:lnTo>
                  <a:lnTo>
                    <a:pt x="460" y="8"/>
                  </a:lnTo>
                  <a:lnTo>
                    <a:pt x="383" y="0"/>
                  </a:lnTo>
                  <a:lnTo>
                    <a:pt x="306" y="8"/>
                  </a:lnTo>
                  <a:lnTo>
                    <a:pt x="234" y="31"/>
                  </a:lnTo>
                  <a:lnTo>
                    <a:pt x="169" y="66"/>
                  </a:lnTo>
                  <a:lnTo>
                    <a:pt x="112" y="112"/>
                  </a:lnTo>
                  <a:lnTo>
                    <a:pt x="66" y="169"/>
                  </a:lnTo>
                  <a:lnTo>
                    <a:pt x="30" y="234"/>
                  </a:lnTo>
                  <a:lnTo>
                    <a:pt x="8" y="306"/>
                  </a:lnTo>
                  <a:lnTo>
                    <a:pt x="0" y="383"/>
                  </a:lnTo>
                  <a:lnTo>
                    <a:pt x="8" y="460"/>
                  </a:lnTo>
                  <a:lnTo>
                    <a:pt x="30" y="532"/>
                  </a:lnTo>
                  <a:lnTo>
                    <a:pt x="66" y="597"/>
                  </a:lnTo>
                  <a:lnTo>
                    <a:pt x="112" y="653"/>
                  </a:lnTo>
                  <a:lnTo>
                    <a:pt x="169" y="700"/>
                  </a:lnTo>
                  <a:lnTo>
                    <a:pt x="234" y="735"/>
                  </a:lnTo>
                  <a:lnTo>
                    <a:pt x="306" y="758"/>
                  </a:lnTo>
                  <a:lnTo>
                    <a:pt x="383" y="765"/>
                  </a:lnTo>
                </a:path>
              </a:pathLst>
            </a:custGeom>
            <a:noFill/>
            <a:ln w="32715">
              <a:solidFill>
                <a:srgbClr val="0575B8"/>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dirty="0"/>
            </a:p>
          </p:txBody>
        </p:sp>
        <p:pic>
          <p:nvPicPr>
            <p:cNvPr id="17" name="Picture 16">
              <a:extLst>
                <a:ext uri="{FF2B5EF4-FFF2-40B4-BE49-F238E27FC236}">
                  <a16:creationId xmlns:a16="http://schemas.microsoft.com/office/drawing/2014/main" id="{DE7B4C71-A844-8E6D-24F9-01631E165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 y="584"/>
              <a:ext cx="54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Line 6">
              <a:extLst>
                <a:ext uri="{FF2B5EF4-FFF2-40B4-BE49-F238E27FC236}">
                  <a16:creationId xmlns:a16="http://schemas.microsoft.com/office/drawing/2014/main" id="{F542B311-3F48-D415-A1A2-09B6415D1096}"/>
                </a:ext>
              </a:extLst>
            </p:cNvPr>
            <p:cNvCxnSpPr>
              <a:cxnSpLocks noChangeShapeType="1"/>
            </p:cNvCxnSpPr>
            <p:nvPr/>
          </p:nvCxnSpPr>
          <p:spPr bwMode="auto">
            <a:xfrm>
              <a:off x="6814" y="604"/>
              <a:ext cx="4055" cy="0"/>
            </a:xfrm>
            <a:prstGeom prst="line">
              <a:avLst/>
            </a:prstGeom>
            <a:noFill/>
            <a:ln w="12700">
              <a:solidFill>
                <a:srgbClr val="0575B8"/>
              </a:solidFill>
              <a:prstDash val="solid"/>
              <a:round/>
              <a:headEnd/>
              <a:tailEnd/>
            </a:ln>
            <a:extLst>
              <a:ext uri="{909E8E84-426E-40DD-AFC4-6F175D3DCCD1}">
                <a14:hiddenFill xmlns:a14="http://schemas.microsoft.com/office/drawing/2010/main">
                  <a:noFill/>
                </a14:hiddenFill>
              </a:ext>
            </a:extLst>
          </p:spPr>
        </p:cxnSp>
        <p:sp>
          <p:nvSpPr>
            <p:cNvPr id="19" name="Text Box 5">
              <a:extLst>
                <a:ext uri="{FF2B5EF4-FFF2-40B4-BE49-F238E27FC236}">
                  <a16:creationId xmlns:a16="http://schemas.microsoft.com/office/drawing/2014/main" id="{3050DFC5-67A9-4892-30AD-1C158581F24C}"/>
                </a:ext>
              </a:extLst>
            </p:cNvPr>
            <p:cNvSpPr txBox="1">
              <a:spLocks noChangeArrowheads="1"/>
            </p:cNvSpPr>
            <p:nvPr/>
          </p:nvSpPr>
          <p:spPr bwMode="auto">
            <a:xfrm>
              <a:off x="6206" y="367"/>
              <a:ext cx="4804"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r>
                <a:rPr lang="en-US" sz="1150" dirty="0">
                  <a:effectLst/>
                  <a:latin typeface="Palatino Linotype" panose="02040502050505030304" pitchFamily="18" charset="0"/>
                  <a:ea typeface="Palatino Linotype" panose="02040502050505030304" pitchFamily="18" charset="0"/>
                  <a:cs typeface="Palatino Linotype" panose="02040502050505030304" pitchFamily="18" charset="0"/>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r>
                <a:rPr lang="en-US" sz="1000" b="1" dirty="0">
                  <a:solidFill>
                    <a:srgbClr val="0575B8"/>
                  </a:solidFill>
                  <a:effectLst/>
                  <a:latin typeface="Arial" panose="020B0604020202020204" pitchFamily="34" charset="0"/>
                  <a:ea typeface="Palatino Linotype" panose="02040502050505030304" pitchFamily="18" charset="0"/>
                  <a:cs typeface="Palatino Linotype" panose="02040502050505030304" pitchFamily="18" charset="0"/>
                </a:rPr>
                <a:t>               </a:t>
              </a:r>
              <a:r>
                <a:rPr lang="en-US" sz="1200" b="1" dirty="0">
                  <a:solidFill>
                    <a:srgbClr val="0575B8"/>
                  </a:solidFill>
                  <a:effectLst/>
                  <a:latin typeface="Arial" panose="020B0604020202020204" pitchFamily="34" charset="0"/>
                  <a:ea typeface="Palatino Linotype" panose="02040502050505030304" pitchFamily="18" charset="0"/>
                  <a:cs typeface="Palatino Linotype" panose="02040502050505030304" pitchFamily="18" charset="0"/>
                </a:rPr>
                <a:t>References</a:t>
              </a:r>
              <a:endPar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grpSp>
      <p:sp>
        <p:nvSpPr>
          <p:cNvPr id="20" name="TextBox 19">
            <a:extLst>
              <a:ext uri="{FF2B5EF4-FFF2-40B4-BE49-F238E27FC236}">
                <a16:creationId xmlns:a16="http://schemas.microsoft.com/office/drawing/2014/main" id="{5D1378B9-D08D-8EE9-580B-3D55E752F292}"/>
              </a:ext>
            </a:extLst>
          </p:cNvPr>
          <p:cNvSpPr txBox="1"/>
          <p:nvPr/>
        </p:nvSpPr>
        <p:spPr>
          <a:xfrm>
            <a:off x="3557756" y="6342143"/>
            <a:ext cx="3034565" cy="1402628"/>
          </a:xfrm>
          <a:prstGeom prst="rect">
            <a:avLst/>
          </a:prstGeom>
          <a:noFill/>
          <a:ln>
            <a:solidFill>
              <a:schemeClr val="tx1"/>
            </a:solidFill>
          </a:ln>
        </p:spPr>
        <p:txBody>
          <a:bodyPr wrap="square" rtlCol="0">
            <a:spAutoFit/>
          </a:bodyPr>
          <a:lstStyle/>
          <a:p>
            <a:pPr>
              <a:lnSpc>
                <a:spcPct val="107000"/>
              </a:lnSpc>
              <a:spcAft>
                <a:spcPts val="800"/>
              </a:spcAft>
            </a:pPr>
            <a:r>
              <a:rPr lang="en-US" sz="1000" dirty="0">
                <a:effectLst/>
                <a:latin typeface="Palatino Linotype" panose="02040502050505030304" pitchFamily="18" charset="0"/>
                <a:ea typeface="Calibri" panose="020F0502020204030204" pitchFamily="34" charset="0"/>
                <a:cs typeface="Times New Roman" panose="02020603050405020304" pitchFamily="18" charset="0"/>
              </a:rPr>
              <a:t>Satellite data plays a pivotal role by providing essential information for mapping urbanization, studying urban heat island effects, assessing regional climate impacts, and analyzing building energy demand, all of which are crucial for addressing the rapid and significant urban expansion happening globally, particularly in developing countries. </a:t>
            </a:r>
          </a:p>
        </p:txBody>
      </p:sp>
      <p:sp>
        <p:nvSpPr>
          <p:cNvPr id="2" name="TextBox 1">
            <a:extLst>
              <a:ext uri="{FF2B5EF4-FFF2-40B4-BE49-F238E27FC236}">
                <a16:creationId xmlns:a16="http://schemas.microsoft.com/office/drawing/2014/main" id="{E8E23E88-FEC3-2233-C286-5E013AEFC4F2}"/>
              </a:ext>
            </a:extLst>
          </p:cNvPr>
          <p:cNvSpPr txBox="1"/>
          <p:nvPr/>
        </p:nvSpPr>
        <p:spPr>
          <a:xfrm>
            <a:off x="3615443" y="8268850"/>
            <a:ext cx="3042734" cy="707886"/>
          </a:xfrm>
          <a:prstGeom prst="rect">
            <a:avLst/>
          </a:prstGeom>
          <a:noFill/>
        </p:spPr>
        <p:txBody>
          <a:bodyPr wrap="square" rtlCol="0">
            <a:spAutoFit/>
          </a:bodyPr>
          <a:lstStyle/>
          <a:p>
            <a:r>
              <a:rPr lang="en-US" sz="1000" dirty="0">
                <a:latin typeface="Palatino Linotype" panose="02040502050505030304" pitchFamily="18" charset="0"/>
                <a:ea typeface="Calibri" panose="020F0502020204030204" pitchFamily="34" charset="0"/>
                <a:cs typeface="Times New Roman" panose="02020603050405020304" pitchFamily="18" charset="0"/>
              </a:rPr>
              <a:t>Khan, Z. Iyer, G. Patel, P., Kim, S., Hejazi, M., Burleyson, C. &amp; Wise, M. Impacts of long-term temperature change and variability on electricity investments. Nat. Commun., 2021, 12(1), pp. 1-12.</a:t>
            </a:r>
            <a:endParaRPr lang="en-US" sz="1000" i="1" dirty="0">
              <a:latin typeface="Palatino Linotype" panose="02040502050505030304" pitchFamily="18" charset="0"/>
            </a:endParaRPr>
          </a:p>
        </p:txBody>
      </p:sp>
      <p:pic>
        <p:nvPicPr>
          <p:cNvPr id="10" name="Picture 9">
            <a:extLst>
              <a:ext uri="{FF2B5EF4-FFF2-40B4-BE49-F238E27FC236}">
                <a16:creationId xmlns:a16="http://schemas.microsoft.com/office/drawing/2014/main" id="{194A7E99-DB5C-8E6F-B418-872AF88B6BC2}"/>
              </a:ext>
            </a:extLst>
          </p:cNvPr>
          <p:cNvPicPr>
            <a:picLocks noChangeAspect="1"/>
          </p:cNvPicPr>
          <p:nvPr/>
        </p:nvPicPr>
        <p:blipFill>
          <a:blip r:embed="rId3"/>
          <a:stretch>
            <a:fillRect/>
          </a:stretch>
        </p:blipFill>
        <p:spPr>
          <a:xfrm>
            <a:off x="103942" y="194257"/>
            <a:ext cx="3222580" cy="514241"/>
          </a:xfrm>
          <a:prstGeom prst="rect">
            <a:avLst/>
          </a:prstGeom>
        </p:spPr>
      </p:pic>
      <p:sp>
        <p:nvSpPr>
          <p:cNvPr id="7" name="TextBox 6">
            <a:extLst>
              <a:ext uri="{FF2B5EF4-FFF2-40B4-BE49-F238E27FC236}">
                <a16:creationId xmlns:a16="http://schemas.microsoft.com/office/drawing/2014/main" id="{377A6640-3D53-E685-D348-66C70E70F4FE}"/>
              </a:ext>
            </a:extLst>
          </p:cNvPr>
          <p:cNvSpPr txBox="1"/>
          <p:nvPr/>
        </p:nvSpPr>
        <p:spPr>
          <a:xfrm>
            <a:off x="2924431" y="149946"/>
            <a:ext cx="3882395" cy="492443"/>
          </a:xfrm>
          <a:prstGeom prst="rect">
            <a:avLst/>
          </a:prstGeom>
          <a:noFill/>
        </p:spPr>
        <p:txBody>
          <a:bodyPr wrap="square" rtlCol="0">
            <a:spAutoFit/>
          </a:bodyPr>
          <a:lstStyle/>
          <a:p>
            <a:pPr algn="ctr"/>
            <a:r>
              <a:rPr lang="en-US" sz="2600" b="1" dirty="0">
                <a:solidFill>
                  <a:schemeClr val="bg1"/>
                </a:solidFill>
              </a:rPr>
              <a:t>Land Use Science in Action</a:t>
            </a:r>
          </a:p>
        </p:txBody>
      </p:sp>
      <p:sp>
        <p:nvSpPr>
          <p:cNvPr id="31" name="TextBox 30">
            <a:extLst>
              <a:ext uri="{FF2B5EF4-FFF2-40B4-BE49-F238E27FC236}">
                <a16:creationId xmlns:a16="http://schemas.microsoft.com/office/drawing/2014/main" id="{342B4A26-2060-3459-E010-E67737A32935}"/>
              </a:ext>
            </a:extLst>
          </p:cNvPr>
          <p:cNvSpPr txBox="1"/>
          <p:nvPr/>
        </p:nvSpPr>
        <p:spPr>
          <a:xfrm>
            <a:off x="3531480" y="8934423"/>
            <a:ext cx="3146105" cy="887422"/>
          </a:xfrm>
          <a:prstGeom prst="rect">
            <a:avLst/>
          </a:prstGeom>
          <a:noFill/>
        </p:spPr>
        <p:txBody>
          <a:bodyPr wrap="square">
            <a:spAutoFit/>
          </a:bodyPr>
          <a:lstStyle/>
          <a:p>
            <a:pPr marL="67945">
              <a:lnSpc>
                <a:spcPct val="100000"/>
              </a:lnSpc>
              <a:spcBef>
                <a:spcPts val="435"/>
              </a:spcBef>
              <a:spcAft>
                <a:spcPts val="0"/>
              </a:spcAft>
            </a:pPr>
            <a:r>
              <a:rPr lang="en-US" sz="900" b="1"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Co-PI</a:t>
            </a:r>
            <a:r>
              <a:rPr lang="en-US" sz="900"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 </a:t>
            </a:r>
            <a:r>
              <a:rPr lang="en-US" sz="900" dirty="0">
                <a:solidFill>
                  <a:srgbClr val="231F20"/>
                </a:solidFill>
                <a:latin typeface="Arial" panose="020B0604020202020204" pitchFamily="34" charset="0"/>
                <a:ea typeface="Palatino Linotype" panose="02040502050505030304" pitchFamily="18" charset="0"/>
                <a:cs typeface="Palatino Linotype" panose="02040502050505030304" pitchFamily="18" charset="0"/>
              </a:rPr>
              <a:t>Zarrar Khan</a:t>
            </a:r>
            <a:r>
              <a:rPr lang="en-US" sz="900"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 Pacific Northwest National Laboratory, MD, USA; Email: </a:t>
            </a:r>
            <a:r>
              <a:rPr lang="en-US" sz="900" dirty="0">
                <a:solidFill>
                  <a:srgbClr val="231F20"/>
                </a:solidFill>
                <a:latin typeface="Arial" panose="020B0604020202020204" pitchFamily="34" charset="0"/>
                <a:ea typeface="Palatino Linotype" panose="02040502050505030304" pitchFamily="18" charset="0"/>
                <a:cs typeface="Palatino Linotype" panose="02040502050505030304" pitchFamily="18" charset="0"/>
              </a:rPr>
              <a:t>zarrar.khan@pnnl.gov</a:t>
            </a:r>
            <a:endParaRPr lang="en-US" sz="9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67945">
              <a:lnSpc>
                <a:spcPct val="100000"/>
              </a:lnSpc>
              <a:spcBef>
                <a:spcPts val="435"/>
              </a:spcBef>
              <a:spcAft>
                <a:spcPts val="0"/>
              </a:spcAft>
            </a:pPr>
            <a:r>
              <a:rPr lang="en-US" sz="900"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The opinions expressed are solely the PI's and do not reflect NASA's or the US Government's views.</a:t>
            </a:r>
          </a:p>
          <a:p>
            <a:pPr marL="67945">
              <a:lnSpc>
                <a:spcPct val="100000"/>
              </a:lnSpc>
              <a:spcBef>
                <a:spcPts val="435"/>
              </a:spcBef>
              <a:spcAft>
                <a:spcPts val="0"/>
              </a:spcAft>
            </a:pPr>
            <a:r>
              <a:rPr lang="en-US" sz="900" spc="-55"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lang="en-US" sz="9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32" name="Picture 31">
            <a:extLst>
              <a:ext uri="{FF2B5EF4-FFF2-40B4-BE49-F238E27FC236}">
                <a16:creationId xmlns:a16="http://schemas.microsoft.com/office/drawing/2014/main" id="{A340851B-5D24-2E61-993D-F60AA1A59B80}"/>
              </a:ext>
            </a:extLst>
          </p:cNvPr>
          <p:cNvPicPr>
            <a:picLocks noChangeAspect="1"/>
          </p:cNvPicPr>
          <p:nvPr/>
        </p:nvPicPr>
        <p:blipFill>
          <a:blip r:embed="rId4"/>
          <a:stretch>
            <a:fillRect/>
          </a:stretch>
        </p:blipFill>
        <p:spPr>
          <a:xfrm>
            <a:off x="354058" y="6083444"/>
            <a:ext cx="2673212" cy="2623288"/>
          </a:xfrm>
          <a:prstGeom prst="rect">
            <a:avLst/>
          </a:prstGeom>
        </p:spPr>
      </p:pic>
    </p:spTree>
    <p:extLst>
      <p:ext uri="{BB962C8B-B14F-4D97-AF65-F5344CB8AC3E}">
        <p14:creationId xmlns:p14="http://schemas.microsoft.com/office/powerpoint/2010/main" val="2006038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173</TotalTime>
  <Words>490</Words>
  <Application>Microsoft Office PowerPoint</Application>
  <PresentationFormat>A4 Paper (210x297 mm)</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Palatino Linotype</vt:lpstr>
      <vt:lpstr>Symbol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vadrevu</dc:creator>
  <cp:lastModifiedBy>Khan, Zarrar</cp:lastModifiedBy>
  <cp:revision>26</cp:revision>
  <dcterms:created xsi:type="dcterms:W3CDTF">2023-06-21T23:42:36Z</dcterms:created>
  <dcterms:modified xsi:type="dcterms:W3CDTF">2023-09-19T16:28:33Z</dcterms:modified>
</cp:coreProperties>
</file>