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34D195-2510-272F-B9DD-018E103FE4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F1A8E-CB70-590D-3319-C2828F8088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4C3CD-843B-4C55-8C7A-9A3EA7011C6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5600D-F26F-FDB2-02DB-848896B57C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https://lcluc.umd.edu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97CD0-8A50-DC2E-13C4-E121A87F55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E00D-12AD-4DB3-AF28-EC48337F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0505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332C7-717E-401C-9A53-08C73BD50B3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https://lcluc.umd.edu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D967-9DA4-4F0D-92AD-C2AD2696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655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3A94-89B0-4009-A523-8F1F47B2E76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D36-4E1C-42DA-B134-97B4DE46263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BCBC-A03C-4147-972E-EFC006E8F3E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29FE-E4BD-4B18-8632-BA202C48A74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FEF0-A0F8-4F12-A1E4-45DB96A32E8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EB69-30BE-42A3-8ECC-A397293C288F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832-B2D1-4B5F-9B40-C45351A5D4B6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23D2-F815-4426-ABAF-DDFE541D3B48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AC54-EA79-454B-A730-A7D65A3C264E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5237-B81F-43DE-B457-2A6D46D104BD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7AD-D15C-4359-84BD-BB63ACDCFABD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https://lcluc.umd.edu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C279-979F-489E-ADF4-05AE4D256ED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https://lcluc.umd.edu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99F3-4735-456F-900A-0D8BB242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E021FD-7D73-611D-B813-9D8DC2AFDDC6}"/>
              </a:ext>
            </a:extLst>
          </p:cNvPr>
          <p:cNvGrpSpPr/>
          <p:nvPr/>
        </p:nvGrpSpPr>
        <p:grpSpPr>
          <a:xfrm>
            <a:off x="0" y="0"/>
            <a:ext cx="6858000" cy="1177159"/>
            <a:chOff x="0" y="0"/>
            <a:chExt cx="7560860" cy="1543134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22230F32-3791-55CD-01BD-C4C1EE556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539819" cy="110546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/>
              <a:r>
                <a:rPr lang="en-US" sz="1100">
                  <a:effectLst/>
                  <a:latin typeface="Palatino Linotype" panose="02040502050505030304" pitchFamily="18" charset="0"/>
                  <a:ea typeface="Palatino Linotype" panose="02040502050505030304" pitchFamily="18" charset="0"/>
                  <a:cs typeface="Palatino Linotype" panose="02040502050505030304" pitchFamily="18" charset="0"/>
                </a:rPr>
                <a:t> </a:t>
              </a: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93E96F4-2717-4FB3-31CA-15F6629C2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05103"/>
              <a:ext cx="7560860" cy="4380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/>
              <a:r>
                <a:rPr lang="en-US" sz="1400" b="1" dirty="0">
                  <a:effectLst/>
                  <a:latin typeface="Arial" panose="020B0604020202020204" pitchFamily="34" charset="0"/>
                  <a:ea typeface="Palatino Linotype" panose="02040502050505030304" pitchFamily="18" charset="0"/>
                  <a:cs typeface="Palatino Linotype" panose="02040502050505030304" pitchFamily="18" charset="0"/>
                </a:rPr>
                <a:t>August 2023</a:t>
              </a:r>
              <a:endParaRPr lang="en-US" sz="11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C07A0A-94C9-939F-C73E-04D9E29BB3DC}"/>
              </a:ext>
            </a:extLst>
          </p:cNvPr>
          <p:cNvSpPr txBox="1"/>
          <p:nvPr/>
        </p:nvSpPr>
        <p:spPr>
          <a:xfrm>
            <a:off x="151490" y="1218127"/>
            <a:ext cx="6450374" cy="71814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63500">
              <a:spcBef>
                <a:spcPts val="61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XXXXXXXXXXXXXXXXXXXXXXXXXXXXXXXXXXXXXXXXXXXXXXXXXXXXXXXXXXXXXXXXXXXXX (Palatino Linotype – 14 Font in black)</a:t>
            </a:r>
            <a:endParaRPr lang="en-US" sz="1400" dirty="0">
              <a:solidFill>
                <a:srgbClr val="0070C0"/>
              </a:solidFill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Arial" panose="020B0604020202020204" pitchFamily="34" charset="0"/>
            </a:endParaRPr>
          </a:p>
          <a:p>
            <a:pPr marL="63500">
              <a:spcBef>
                <a:spcPts val="195"/>
              </a:spcBef>
              <a:spcAft>
                <a:spcPts val="0"/>
              </a:spcAft>
            </a:pPr>
            <a:r>
              <a:rPr lang="en-US" sz="110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XXXXXXXXXXXXXXXXXXXXXXXXXXXXXXXXXXXXX (Palatino Linotype – 11 font in black) 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B9FFF-3EF7-07C0-933B-227B5DF6D8AA}"/>
              </a:ext>
            </a:extLst>
          </p:cNvPr>
          <p:cNvSpPr txBox="1"/>
          <p:nvPr/>
        </p:nvSpPr>
        <p:spPr>
          <a:xfrm>
            <a:off x="246593" y="2084744"/>
            <a:ext cx="6345728" cy="1328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marR="207645" lvl="0" indent="-342900">
              <a:lnSpc>
                <a:spcPct val="108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More needs </a:t>
            </a:r>
            <a:r>
              <a:rPr lang="en-US" sz="1100" b="1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to be </a:t>
            </a:r>
            <a:r>
              <a:rPr lang="en-US" sz="1100" b="1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done ……</a:t>
            </a:r>
            <a:r>
              <a:rPr lang="en-US" sz="110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to </a:t>
            </a:r>
            <a:r>
              <a:rPr lang="en-US" sz="1100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reduce </a:t>
            </a:r>
            <a:r>
              <a:rPr lang="en-US" sz="1100" b="1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 (Palatino </a:t>
            </a:r>
            <a:r>
              <a:rPr lang="en-US" sz="1100" b="1" spc="-15" dirty="0" err="1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linotopye</a:t>
            </a:r>
            <a:r>
              <a:rPr lang="en-US" sz="1100" b="1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 bullets in 11 font black)</a:t>
            </a:r>
            <a:endParaRPr lang="en-US" sz="11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342900" marR="207645" lvl="0" indent="-342900">
              <a:lnSpc>
                <a:spcPct val="108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Stronger action </a:t>
            </a:r>
            <a:r>
              <a:rPr lang="en-US" sz="1100" b="1" spc="-2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at </a:t>
            </a:r>
            <a:r>
              <a:rPr lang="en-US" sz="1100" b="1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the national and local </a:t>
            </a:r>
            <a:r>
              <a:rPr lang="en-US" sz="1100" spc="-2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levels </a:t>
            </a:r>
            <a:r>
              <a:rPr lang="en-US" sz="110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is </a:t>
            </a:r>
            <a:r>
              <a:rPr lang="en-US" sz="1100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needed, </a:t>
            </a:r>
            <a:r>
              <a:rPr lang="en-US" sz="1100" spc="-15" dirty="0" err="1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XXXXXXXXXXXXXXXbacked</a:t>
            </a:r>
            <a:r>
              <a:rPr lang="en-US" sz="1100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US" sz="1100" spc="-2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by </a:t>
            </a:r>
            <a:r>
              <a:rPr lang="en-US" sz="1100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robust </a:t>
            </a:r>
            <a:r>
              <a:rPr lang="en-US" sz="1100" spc="-2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reviews </a:t>
            </a:r>
            <a:r>
              <a:rPr lang="en-US" sz="110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to </a:t>
            </a:r>
            <a:r>
              <a:rPr lang="en-US" sz="1100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monitor </a:t>
            </a:r>
            <a:r>
              <a:rPr lang="en-US" sz="1100" spc="-2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progress </a:t>
            </a:r>
            <a:r>
              <a:rPr lang="en-US" sz="110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and </a:t>
            </a:r>
            <a:r>
              <a:rPr lang="en-US" sz="1100" spc="-15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highlight shortcomings.</a:t>
            </a:r>
            <a:endParaRPr lang="en-US" sz="11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342900" lvl="0" indent="-342900">
              <a:spcBef>
                <a:spcPts val="42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XXXXX need more control </a:t>
            </a:r>
            <a:r>
              <a:rPr lang="en-US" sz="110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to make them work more effectively.</a:t>
            </a:r>
            <a:endParaRPr lang="en-US" sz="11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342900" lvl="0" indent="-342900">
              <a:spcBef>
                <a:spcPts val="5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Remote sensing and </a:t>
            </a:r>
            <a:r>
              <a:rPr lang="en-US" sz="1100" b="1" dirty="0" err="1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comnbined</a:t>
            </a:r>
            <a:r>
              <a:rPr lang="en-US" sz="1100" b="1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 with …..</a:t>
            </a:r>
            <a:r>
              <a:rPr lang="en-US" sz="1100" dirty="0" err="1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nnovative</a:t>
            </a:r>
            <a:r>
              <a:rPr lang="en-US" sz="110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 technologies.</a:t>
            </a:r>
            <a:endParaRPr lang="en-US" sz="11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342900" lvl="0" indent="-342900">
              <a:spcBef>
                <a:spcPts val="53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Land degradation should be addressed …….</a:t>
            </a:r>
            <a:r>
              <a:rPr lang="en-US" sz="1100" dirty="0">
                <a:solidFill>
                  <a:srgbClr val="231F20"/>
                </a:solidFill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. </a:t>
            </a:r>
            <a:endParaRPr lang="en-US" sz="11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321EB-7A6A-D9D2-0236-6BC49D757514}"/>
              </a:ext>
            </a:extLst>
          </p:cNvPr>
          <p:cNvSpPr/>
          <p:nvPr/>
        </p:nvSpPr>
        <p:spPr>
          <a:xfrm>
            <a:off x="256134" y="3598908"/>
            <a:ext cx="3070388" cy="6018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619A4A-F5F5-E942-6EF3-DAFE630EA10A}"/>
              </a:ext>
            </a:extLst>
          </p:cNvPr>
          <p:cNvSpPr/>
          <p:nvPr/>
        </p:nvSpPr>
        <p:spPr>
          <a:xfrm>
            <a:off x="3531480" y="3598907"/>
            <a:ext cx="3070388" cy="601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3AD40-A1B9-C5D8-16BF-12FFED9199C4}"/>
              </a:ext>
            </a:extLst>
          </p:cNvPr>
          <p:cNvSpPr txBox="1"/>
          <p:nvPr/>
        </p:nvSpPr>
        <p:spPr>
          <a:xfrm>
            <a:off x="242128" y="3555110"/>
            <a:ext cx="307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575B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is land use/cover being changed?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36DC8-4CFC-DFB9-EFBA-07E37D10F918}"/>
              </a:ext>
            </a:extLst>
          </p:cNvPr>
          <p:cNvSpPr txBox="1"/>
          <p:nvPr/>
        </p:nvSpPr>
        <p:spPr>
          <a:xfrm>
            <a:off x="3557756" y="3555664"/>
            <a:ext cx="307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575B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 is this Important? </a:t>
            </a:r>
            <a:endParaRPr lang="en-US" sz="12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FD90F-D283-79EC-B70B-DCF4D65D836E}"/>
              </a:ext>
            </a:extLst>
          </p:cNvPr>
          <p:cNvSpPr txBox="1"/>
          <p:nvPr/>
        </p:nvSpPr>
        <p:spPr>
          <a:xfrm>
            <a:off x="3557756" y="5485657"/>
            <a:ext cx="30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575B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satellite data are being used to inform decision making and Earth Action?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E69BA-695A-5454-BF59-B83058B07A29}"/>
              </a:ext>
            </a:extLst>
          </p:cNvPr>
          <p:cNvSpPr txBox="1"/>
          <p:nvPr/>
        </p:nvSpPr>
        <p:spPr>
          <a:xfrm>
            <a:off x="256132" y="3823962"/>
            <a:ext cx="2876550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Times New Roman" panose="02020603050405020304" pitchFamily="18" charset="0"/>
              </a:rPr>
              <a:t>XXXXXXXXXXX XXXXXXXXXXXXXXXXXXXXXXXXXXXXXXXXXXXXXXXXXXXXXXXXXXXXXXXXXXXXXXXXXXXXXXXXXXXXXXXXXXXXXXXXXXXXXXXXXXXXXXXXXXXXXXXXXXXXXXXXXXXXXXXXXXXXXXXXXXXXXXXXXXXXXXXXXXXXXXXXXXXXXXXXXXXXXXXXXXXXXXXX</a:t>
            </a:r>
          </a:p>
          <a:p>
            <a:r>
              <a:rPr lang="en-US" sz="11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 </a:t>
            </a: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Times New Roman" panose="02020603050405020304" pitchFamily="18" charset="0"/>
              </a:rPr>
              <a:t>(Palatino Linotype – 11 font black)</a:t>
            </a:r>
          </a:p>
        </p:txBody>
      </p:sp>
      <p:pic>
        <p:nvPicPr>
          <p:cNvPr id="28" name="Picture 27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5DB15737-3964-4A2F-9C9D-E27C9F9F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9" y="6264793"/>
            <a:ext cx="2629535" cy="2130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E09E0C-A2A6-A368-DAA9-3AF8E88B9FE6}"/>
              </a:ext>
            </a:extLst>
          </p:cNvPr>
          <p:cNvSpPr txBox="1"/>
          <p:nvPr/>
        </p:nvSpPr>
        <p:spPr>
          <a:xfrm>
            <a:off x="3571763" y="3815990"/>
            <a:ext cx="302055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 - </a:t>
            </a:r>
            <a:r>
              <a:rPr lang="en-US" sz="10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Palatino Linotype – 11 font black  </a:t>
            </a:r>
            <a:endParaRPr lang="en-US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Footer Placeholder 1027">
            <a:extLst>
              <a:ext uri="{FF2B5EF4-FFF2-40B4-BE49-F238E27FC236}">
                <a16:creationId xmlns:a16="http://schemas.microsoft.com/office/drawing/2014/main" id="{8CC237D1-2CAD-F389-9092-461EF4B4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2169" y="9621667"/>
            <a:ext cx="2314575" cy="1912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https://lcluc.umd.edu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9AB85232-556D-F37E-E076-6015CC9BD1F8}"/>
              </a:ext>
            </a:extLst>
          </p:cNvPr>
          <p:cNvCxnSpPr>
            <a:cxnSpLocks/>
          </p:cNvCxnSpPr>
          <p:nvPr/>
        </p:nvCxnSpPr>
        <p:spPr>
          <a:xfrm flipV="1">
            <a:off x="0" y="9718698"/>
            <a:ext cx="6858000" cy="43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D5AB53-4B2B-63D4-FD04-B944BC0B3945}"/>
              </a:ext>
            </a:extLst>
          </p:cNvPr>
          <p:cNvSpPr txBox="1"/>
          <p:nvPr/>
        </p:nvSpPr>
        <p:spPr>
          <a:xfrm>
            <a:off x="341915" y="8379647"/>
            <a:ext cx="2780257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US" sz="11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Density of forest loss patches with unusually large and rapid change (i.e., ‘anomalous) correlated in space and time with cocaine shipments (</a:t>
            </a:r>
            <a:r>
              <a:rPr lang="en-US" sz="11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Sesnie</a:t>
            </a:r>
            <a:r>
              <a:rPr lang="en-US" sz="11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2017).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Palatino Linotype – 10 or 11 font black only figure</a:t>
            </a:r>
            <a:endParaRPr lang="en-US" sz="10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B0C76-E632-EF4C-EBDC-1D82728A784D}"/>
              </a:ext>
            </a:extLst>
          </p:cNvPr>
          <p:cNvGrpSpPr>
            <a:grpSpLocks/>
          </p:cNvGrpSpPr>
          <p:nvPr/>
        </p:nvGrpSpPr>
        <p:grpSpPr bwMode="auto">
          <a:xfrm>
            <a:off x="3585409" y="7869438"/>
            <a:ext cx="3221417" cy="525780"/>
            <a:chOff x="6091" y="367"/>
            <a:chExt cx="4919" cy="828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BEEC82-9DF4-4894-9154-3F4070798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" y="603"/>
              <a:ext cx="3699" cy="486"/>
            </a:xfrm>
            <a:custGeom>
              <a:avLst/>
              <a:gdLst>
                <a:gd name="T0" fmla="+- 0 8323 6189"/>
                <a:gd name="T1" fmla="*/ T0 w 2135"/>
                <a:gd name="T2" fmla="+- 0 604 604"/>
                <a:gd name="T3" fmla="*/ 604 h 486"/>
                <a:gd name="T4" fmla="+- 0 6189 6189"/>
                <a:gd name="T5" fmla="*/ T4 w 2135"/>
                <a:gd name="T6" fmla="+- 0 604 604"/>
                <a:gd name="T7" fmla="*/ 604 h 486"/>
                <a:gd name="T8" fmla="+- 0 6189 6189"/>
                <a:gd name="T9" fmla="*/ T8 w 2135"/>
                <a:gd name="T10" fmla="+- 0 1089 604"/>
                <a:gd name="T11" fmla="*/ 1089 h 486"/>
                <a:gd name="T12" fmla="+- 0 8147 6189"/>
                <a:gd name="T13" fmla="*/ T12 w 2135"/>
                <a:gd name="T14" fmla="+- 0 1089 604"/>
                <a:gd name="T15" fmla="*/ 1089 h 486"/>
                <a:gd name="T16" fmla="+- 0 8323 6189"/>
                <a:gd name="T17" fmla="*/ T16 w 2135"/>
                <a:gd name="T18" fmla="+- 0 604 604"/>
                <a:gd name="T19" fmla="*/ 604 h 4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135" h="486">
                  <a:moveTo>
                    <a:pt x="2134" y="0"/>
                  </a:moveTo>
                  <a:lnTo>
                    <a:pt x="0" y="0"/>
                  </a:lnTo>
                  <a:lnTo>
                    <a:pt x="0" y="485"/>
                  </a:lnTo>
                  <a:lnTo>
                    <a:pt x="1958" y="48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D7D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29DC6B6-269D-378C-1BF6-4DF77A59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" y="430"/>
              <a:ext cx="765" cy="765"/>
            </a:xfrm>
            <a:custGeom>
              <a:avLst/>
              <a:gdLst>
                <a:gd name="T0" fmla="+- 0 6474 6091"/>
                <a:gd name="T1" fmla="*/ T0 w 765"/>
                <a:gd name="T2" fmla="+- 0 1195 430"/>
                <a:gd name="T3" fmla="*/ 1195 h 765"/>
                <a:gd name="T4" fmla="+- 0 6551 6091"/>
                <a:gd name="T5" fmla="*/ T4 w 765"/>
                <a:gd name="T6" fmla="+- 0 1188 430"/>
                <a:gd name="T7" fmla="*/ 1188 h 765"/>
                <a:gd name="T8" fmla="+- 0 6622 6091"/>
                <a:gd name="T9" fmla="*/ T8 w 765"/>
                <a:gd name="T10" fmla="+- 0 1165 430"/>
                <a:gd name="T11" fmla="*/ 1165 h 765"/>
                <a:gd name="T12" fmla="+- 0 6687 6091"/>
                <a:gd name="T13" fmla="*/ T12 w 765"/>
                <a:gd name="T14" fmla="+- 0 1130 430"/>
                <a:gd name="T15" fmla="*/ 1130 h 765"/>
                <a:gd name="T16" fmla="+- 0 6744 6091"/>
                <a:gd name="T17" fmla="*/ T16 w 765"/>
                <a:gd name="T18" fmla="+- 0 1083 430"/>
                <a:gd name="T19" fmla="*/ 1083 h 765"/>
                <a:gd name="T20" fmla="+- 0 6791 6091"/>
                <a:gd name="T21" fmla="*/ T20 w 765"/>
                <a:gd name="T22" fmla="+- 0 1027 430"/>
                <a:gd name="T23" fmla="*/ 1027 h 765"/>
                <a:gd name="T24" fmla="+- 0 6826 6091"/>
                <a:gd name="T25" fmla="*/ T24 w 765"/>
                <a:gd name="T26" fmla="+- 0 962 430"/>
                <a:gd name="T27" fmla="*/ 962 h 765"/>
                <a:gd name="T28" fmla="+- 0 6848 6091"/>
                <a:gd name="T29" fmla="*/ T28 w 765"/>
                <a:gd name="T30" fmla="+- 0 890 430"/>
                <a:gd name="T31" fmla="*/ 890 h 765"/>
                <a:gd name="T32" fmla="+- 0 6856 6091"/>
                <a:gd name="T33" fmla="*/ T32 w 765"/>
                <a:gd name="T34" fmla="+- 0 813 430"/>
                <a:gd name="T35" fmla="*/ 813 h 765"/>
                <a:gd name="T36" fmla="+- 0 6848 6091"/>
                <a:gd name="T37" fmla="*/ T36 w 765"/>
                <a:gd name="T38" fmla="+- 0 736 430"/>
                <a:gd name="T39" fmla="*/ 736 h 765"/>
                <a:gd name="T40" fmla="+- 0 6826 6091"/>
                <a:gd name="T41" fmla="*/ T40 w 765"/>
                <a:gd name="T42" fmla="+- 0 664 430"/>
                <a:gd name="T43" fmla="*/ 664 h 765"/>
                <a:gd name="T44" fmla="+- 0 6791 6091"/>
                <a:gd name="T45" fmla="*/ T44 w 765"/>
                <a:gd name="T46" fmla="+- 0 599 430"/>
                <a:gd name="T47" fmla="*/ 599 h 765"/>
                <a:gd name="T48" fmla="+- 0 6744 6091"/>
                <a:gd name="T49" fmla="*/ T48 w 765"/>
                <a:gd name="T50" fmla="+- 0 542 430"/>
                <a:gd name="T51" fmla="*/ 542 h 765"/>
                <a:gd name="T52" fmla="+- 0 6687 6091"/>
                <a:gd name="T53" fmla="*/ T52 w 765"/>
                <a:gd name="T54" fmla="+- 0 496 430"/>
                <a:gd name="T55" fmla="*/ 496 h 765"/>
                <a:gd name="T56" fmla="+- 0 6622 6091"/>
                <a:gd name="T57" fmla="*/ T56 w 765"/>
                <a:gd name="T58" fmla="+- 0 461 430"/>
                <a:gd name="T59" fmla="*/ 461 h 765"/>
                <a:gd name="T60" fmla="+- 0 6551 6091"/>
                <a:gd name="T61" fmla="*/ T60 w 765"/>
                <a:gd name="T62" fmla="+- 0 438 430"/>
                <a:gd name="T63" fmla="*/ 438 h 765"/>
                <a:gd name="T64" fmla="+- 0 6474 6091"/>
                <a:gd name="T65" fmla="*/ T64 w 765"/>
                <a:gd name="T66" fmla="+- 0 430 430"/>
                <a:gd name="T67" fmla="*/ 430 h 765"/>
                <a:gd name="T68" fmla="+- 0 6397 6091"/>
                <a:gd name="T69" fmla="*/ T68 w 765"/>
                <a:gd name="T70" fmla="+- 0 438 430"/>
                <a:gd name="T71" fmla="*/ 438 h 765"/>
                <a:gd name="T72" fmla="+- 0 6325 6091"/>
                <a:gd name="T73" fmla="*/ T72 w 765"/>
                <a:gd name="T74" fmla="+- 0 461 430"/>
                <a:gd name="T75" fmla="*/ 461 h 765"/>
                <a:gd name="T76" fmla="+- 0 6260 6091"/>
                <a:gd name="T77" fmla="*/ T76 w 765"/>
                <a:gd name="T78" fmla="+- 0 496 430"/>
                <a:gd name="T79" fmla="*/ 496 h 765"/>
                <a:gd name="T80" fmla="+- 0 6203 6091"/>
                <a:gd name="T81" fmla="*/ T80 w 765"/>
                <a:gd name="T82" fmla="+- 0 542 430"/>
                <a:gd name="T83" fmla="*/ 542 h 765"/>
                <a:gd name="T84" fmla="+- 0 6157 6091"/>
                <a:gd name="T85" fmla="*/ T84 w 765"/>
                <a:gd name="T86" fmla="+- 0 599 430"/>
                <a:gd name="T87" fmla="*/ 599 h 765"/>
                <a:gd name="T88" fmla="+- 0 6121 6091"/>
                <a:gd name="T89" fmla="*/ T88 w 765"/>
                <a:gd name="T90" fmla="+- 0 664 430"/>
                <a:gd name="T91" fmla="*/ 664 h 765"/>
                <a:gd name="T92" fmla="+- 0 6099 6091"/>
                <a:gd name="T93" fmla="*/ T92 w 765"/>
                <a:gd name="T94" fmla="+- 0 736 430"/>
                <a:gd name="T95" fmla="*/ 736 h 765"/>
                <a:gd name="T96" fmla="+- 0 6091 6091"/>
                <a:gd name="T97" fmla="*/ T96 w 765"/>
                <a:gd name="T98" fmla="+- 0 813 430"/>
                <a:gd name="T99" fmla="*/ 813 h 765"/>
                <a:gd name="T100" fmla="+- 0 6099 6091"/>
                <a:gd name="T101" fmla="*/ T100 w 765"/>
                <a:gd name="T102" fmla="+- 0 890 430"/>
                <a:gd name="T103" fmla="*/ 890 h 765"/>
                <a:gd name="T104" fmla="+- 0 6121 6091"/>
                <a:gd name="T105" fmla="*/ T104 w 765"/>
                <a:gd name="T106" fmla="+- 0 962 430"/>
                <a:gd name="T107" fmla="*/ 962 h 765"/>
                <a:gd name="T108" fmla="+- 0 6157 6091"/>
                <a:gd name="T109" fmla="*/ T108 w 765"/>
                <a:gd name="T110" fmla="+- 0 1027 430"/>
                <a:gd name="T111" fmla="*/ 1027 h 765"/>
                <a:gd name="T112" fmla="+- 0 6203 6091"/>
                <a:gd name="T113" fmla="*/ T112 w 765"/>
                <a:gd name="T114" fmla="+- 0 1083 430"/>
                <a:gd name="T115" fmla="*/ 1083 h 765"/>
                <a:gd name="T116" fmla="+- 0 6260 6091"/>
                <a:gd name="T117" fmla="*/ T116 w 765"/>
                <a:gd name="T118" fmla="+- 0 1130 430"/>
                <a:gd name="T119" fmla="*/ 1130 h 765"/>
                <a:gd name="T120" fmla="+- 0 6325 6091"/>
                <a:gd name="T121" fmla="*/ T120 w 765"/>
                <a:gd name="T122" fmla="+- 0 1165 430"/>
                <a:gd name="T123" fmla="*/ 1165 h 765"/>
                <a:gd name="T124" fmla="+- 0 6397 6091"/>
                <a:gd name="T125" fmla="*/ T124 w 765"/>
                <a:gd name="T126" fmla="+- 0 1188 430"/>
                <a:gd name="T127" fmla="*/ 1188 h 765"/>
                <a:gd name="T128" fmla="+- 0 6474 6091"/>
                <a:gd name="T129" fmla="*/ T128 w 765"/>
                <a:gd name="T130" fmla="+- 0 1195 430"/>
                <a:gd name="T131" fmla="*/ 1195 h 7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765" h="765">
                  <a:moveTo>
                    <a:pt x="383" y="765"/>
                  </a:moveTo>
                  <a:lnTo>
                    <a:pt x="460" y="758"/>
                  </a:lnTo>
                  <a:lnTo>
                    <a:pt x="531" y="735"/>
                  </a:lnTo>
                  <a:lnTo>
                    <a:pt x="596" y="700"/>
                  </a:lnTo>
                  <a:lnTo>
                    <a:pt x="653" y="653"/>
                  </a:lnTo>
                  <a:lnTo>
                    <a:pt x="700" y="597"/>
                  </a:lnTo>
                  <a:lnTo>
                    <a:pt x="735" y="532"/>
                  </a:lnTo>
                  <a:lnTo>
                    <a:pt x="757" y="460"/>
                  </a:lnTo>
                  <a:lnTo>
                    <a:pt x="765" y="383"/>
                  </a:lnTo>
                  <a:lnTo>
                    <a:pt x="757" y="306"/>
                  </a:lnTo>
                  <a:lnTo>
                    <a:pt x="735" y="234"/>
                  </a:lnTo>
                  <a:lnTo>
                    <a:pt x="700" y="169"/>
                  </a:lnTo>
                  <a:lnTo>
                    <a:pt x="653" y="112"/>
                  </a:lnTo>
                  <a:lnTo>
                    <a:pt x="596" y="66"/>
                  </a:lnTo>
                  <a:lnTo>
                    <a:pt x="531" y="31"/>
                  </a:lnTo>
                  <a:lnTo>
                    <a:pt x="460" y="8"/>
                  </a:lnTo>
                  <a:lnTo>
                    <a:pt x="383" y="0"/>
                  </a:lnTo>
                  <a:lnTo>
                    <a:pt x="306" y="8"/>
                  </a:lnTo>
                  <a:lnTo>
                    <a:pt x="234" y="31"/>
                  </a:lnTo>
                  <a:lnTo>
                    <a:pt x="169" y="66"/>
                  </a:lnTo>
                  <a:lnTo>
                    <a:pt x="112" y="112"/>
                  </a:lnTo>
                  <a:lnTo>
                    <a:pt x="66" y="169"/>
                  </a:lnTo>
                  <a:lnTo>
                    <a:pt x="30" y="234"/>
                  </a:lnTo>
                  <a:lnTo>
                    <a:pt x="8" y="306"/>
                  </a:lnTo>
                  <a:lnTo>
                    <a:pt x="0" y="383"/>
                  </a:lnTo>
                  <a:lnTo>
                    <a:pt x="8" y="460"/>
                  </a:lnTo>
                  <a:lnTo>
                    <a:pt x="30" y="532"/>
                  </a:lnTo>
                  <a:lnTo>
                    <a:pt x="66" y="597"/>
                  </a:lnTo>
                  <a:lnTo>
                    <a:pt x="112" y="653"/>
                  </a:lnTo>
                  <a:lnTo>
                    <a:pt x="169" y="700"/>
                  </a:lnTo>
                  <a:lnTo>
                    <a:pt x="234" y="735"/>
                  </a:lnTo>
                  <a:lnTo>
                    <a:pt x="306" y="758"/>
                  </a:lnTo>
                  <a:lnTo>
                    <a:pt x="383" y="765"/>
                  </a:lnTo>
                  <a:close/>
                </a:path>
              </a:pathLst>
            </a:custGeom>
            <a:noFill/>
            <a:ln w="32715">
              <a:solidFill>
                <a:srgbClr val="0575B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A08BD0C-0971-3C8D-5C69-CAF03AAA5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" y="430"/>
              <a:ext cx="765" cy="765"/>
            </a:xfrm>
            <a:custGeom>
              <a:avLst/>
              <a:gdLst>
                <a:gd name="T0" fmla="+- 0 6474 6091"/>
                <a:gd name="T1" fmla="*/ T0 w 765"/>
                <a:gd name="T2" fmla="+- 0 430 430"/>
                <a:gd name="T3" fmla="*/ 430 h 765"/>
                <a:gd name="T4" fmla="+- 0 6397 6091"/>
                <a:gd name="T5" fmla="*/ T4 w 765"/>
                <a:gd name="T6" fmla="+- 0 438 430"/>
                <a:gd name="T7" fmla="*/ 438 h 765"/>
                <a:gd name="T8" fmla="+- 0 6325 6091"/>
                <a:gd name="T9" fmla="*/ T8 w 765"/>
                <a:gd name="T10" fmla="+- 0 461 430"/>
                <a:gd name="T11" fmla="*/ 461 h 765"/>
                <a:gd name="T12" fmla="+- 0 6260 6091"/>
                <a:gd name="T13" fmla="*/ T12 w 765"/>
                <a:gd name="T14" fmla="+- 0 496 430"/>
                <a:gd name="T15" fmla="*/ 496 h 765"/>
                <a:gd name="T16" fmla="+- 0 6203 6091"/>
                <a:gd name="T17" fmla="*/ T16 w 765"/>
                <a:gd name="T18" fmla="+- 0 542 430"/>
                <a:gd name="T19" fmla="*/ 542 h 765"/>
                <a:gd name="T20" fmla="+- 0 6157 6091"/>
                <a:gd name="T21" fmla="*/ T20 w 765"/>
                <a:gd name="T22" fmla="+- 0 599 430"/>
                <a:gd name="T23" fmla="*/ 599 h 765"/>
                <a:gd name="T24" fmla="+- 0 6121 6091"/>
                <a:gd name="T25" fmla="*/ T24 w 765"/>
                <a:gd name="T26" fmla="+- 0 664 430"/>
                <a:gd name="T27" fmla="*/ 664 h 765"/>
                <a:gd name="T28" fmla="+- 0 6099 6091"/>
                <a:gd name="T29" fmla="*/ T28 w 765"/>
                <a:gd name="T30" fmla="+- 0 736 430"/>
                <a:gd name="T31" fmla="*/ 736 h 765"/>
                <a:gd name="T32" fmla="+- 0 6091 6091"/>
                <a:gd name="T33" fmla="*/ T32 w 765"/>
                <a:gd name="T34" fmla="+- 0 813 430"/>
                <a:gd name="T35" fmla="*/ 813 h 765"/>
                <a:gd name="T36" fmla="+- 0 6099 6091"/>
                <a:gd name="T37" fmla="*/ T36 w 765"/>
                <a:gd name="T38" fmla="+- 0 890 430"/>
                <a:gd name="T39" fmla="*/ 890 h 765"/>
                <a:gd name="T40" fmla="+- 0 6121 6091"/>
                <a:gd name="T41" fmla="*/ T40 w 765"/>
                <a:gd name="T42" fmla="+- 0 962 430"/>
                <a:gd name="T43" fmla="*/ 962 h 765"/>
                <a:gd name="T44" fmla="+- 0 6157 6091"/>
                <a:gd name="T45" fmla="*/ T44 w 765"/>
                <a:gd name="T46" fmla="+- 0 1027 430"/>
                <a:gd name="T47" fmla="*/ 1027 h 765"/>
                <a:gd name="T48" fmla="+- 0 6203 6091"/>
                <a:gd name="T49" fmla="*/ T48 w 765"/>
                <a:gd name="T50" fmla="+- 0 1083 430"/>
                <a:gd name="T51" fmla="*/ 1083 h 765"/>
                <a:gd name="T52" fmla="+- 0 6260 6091"/>
                <a:gd name="T53" fmla="*/ T52 w 765"/>
                <a:gd name="T54" fmla="+- 0 1130 430"/>
                <a:gd name="T55" fmla="*/ 1130 h 765"/>
                <a:gd name="T56" fmla="+- 0 6325 6091"/>
                <a:gd name="T57" fmla="*/ T56 w 765"/>
                <a:gd name="T58" fmla="+- 0 1165 430"/>
                <a:gd name="T59" fmla="*/ 1165 h 765"/>
                <a:gd name="T60" fmla="+- 0 6397 6091"/>
                <a:gd name="T61" fmla="*/ T60 w 765"/>
                <a:gd name="T62" fmla="+- 0 1188 430"/>
                <a:gd name="T63" fmla="*/ 1188 h 765"/>
                <a:gd name="T64" fmla="+- 0 6474 6091"/>
                <a:gd name="T65" fmla="*/ T64 w 765"/>
                <a:gd name="T66" fmla="+- 0 1195 430"/>
                <a:gd name="T67" fmla="*/ 1195 h 765"/>
                <a:gd name="T68" fmla="+- 0 6551 6091"/>
                <a:gd name="T69" fmla="*/ T68 w 765"/>
                <a:gd name="T70" fmla="+- 0 1188 430"/>
                <a:gd name="T71" fmla="*/ 1188 h 765"/>
                <a:gd name="T72" fmla="+- 0 6622 6091"/>
                <a:gd name="T73" fmla="*/ T72 w 765"/>
                <a:gd name="T74" fmla="+- 0 1165 430"/>
                <a:gd name="T75" fmla="*/ 1165 h 765"/>
                <a:gd name="T76" fmla="+- 0 6687 6091"/>
                <a:gd name="T77" fmla="*/ T76 w 765"/>
                <a:gd name="T78" fmla="+- 0 1130 430"/>
                <a:gd name="T79" fmla="*/ 1130 h 765"/>
                <a:gd name="T80" fmla="+- 0 6744 6091"/>
                <a:gd name="T81" fmla="*/ T80 w 765"/>
                <a:gd name="T82" fmla="+- 0 1083 430"/>
                <a:gd name="T83" fmla="*/ 1083 h 765"/>
                <a:gd name="T84" fmla="+- 0 6791 6091"/>
                <a:gd name="T85" fmla="*/ T84 w 765"/>
                <a:gd name="T86" fmla="+- 0 1027 430"/>
                <a:gd name="T87" fmla="*/ 1027 h 765"/>
                <a:gd name="T88" fmla="+- 0 6826 6091"/>
                <a:gd name="T89" fmla="*/ T88 w 765"/>
                <a:gd name="T90" fmla="+- 0 962 430"/>
                <a:gd name="T91" fmla="*/ 962 h 765"/>
                <a:gd name="T92" fmla="+- 0 6848 6091"/>
                <a:gd name="T93" fmla="*/ T92 w 765"/>
                <a:gd name="T94" fmla="+- 0 890 430"/>
                <a:gd name="T95" fmla="*/ 890 h 765"/>
                <a:gd name="T96" fmla="+- 0 6856 6091"/>
                <a:gd name="T97" fmla="*/ T96 w 765"/>
                <a:gd name="T98" fmla="+- 0 813 430"/>
                <a:gd name="T99" fmla="*/ 813 h 765"/>
                <a:gd name="T100" fmla="+- 0 6848 6091"/>
                <a:gd name="T101" fmla="*/ T100 w 765"/>
                <a:gd name="T102" fmla="+- 0 736 430"/>
                <a:gd name="T103" fmla="*/ 736 h 765"/>
                <a:gd name="T104" fmla="+- 0 6826 6091"/>
                <a:gd name="T105" fmla="*/ T104 w 765"/>
                <a:gd name="T106" fmla="+- 0 664 430"/>
                <a:gd name="T107" fmla="*/ 664 h 765"/>
                <a:gd name="T108" fmla="+- 0 6791 6091"/>
                <a:gd name="T109" fmla="*/ T108 w 765"/>
                <a:gd name="T110" fmla="+- 0 599 430"/>
                <a:gd name="T111" fmla="*/ 599 h 765"/>
                <a:gd name="T112" fmla="+- 0 6744 6091"/>
                <a:gd name="T113" fmla="*/ T112 w 765"/>
                <a:gd name="T114" fmla="+- 0 542 430"/>
                <a:gd name="T115" fmla="*/ 542 h 765"/>
                <a:gd name="T116" fmla="+- 0 6687 6091"/>
                <a:gd name="T117" fmla="*/ T116 w 765"/>
                <a:gd name="T118" fmla="+- 0 496 430"/>
                <a:gd name="T119" fmla="*/ 496 h 765"/>
                <a:gd name="T120" fmla="+- 0 6622 6091"/>
                <a:gd name="T121" fmla="*/ T120 w 765"/>
                <a:gd name="T122" fmla="+- 0 461 430"/>
                <a:gd name="T123" fmla="*/ 461 h 765"/>
                <a:gd name="T124" fmla="+- 0 6551 6091"/>
                <a:gd name="T125" fmla="*/ T124 w 765"/>
                <a:gd name="T126" fmla="+- 0 438 430"/>
                <a:gd name="T127" fmla="*/ 438 h 765"/>
                <a:gd name="T128" fmla="+- 0 6474 6091"/>
                <a:gd name="T129" fmla="*/ T128 w 765"/>
                <a:gd name="T130" fmla="+- 0 430 430"/>
                <a:gd name="T131" fmla="*/ 430 h 7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306" y="8"/>
                  </a:lnTo>
                  <a:lnTo>
                    <a:pt x="234" y="31"/>
                  </a:lnTo>
                  <a:lnTo>
                    <a:pt x="169" y="66"/>
                  </a:lnTo>
                  <a:lnTo>
                    <a:pt x="112" y="112"/>
                  </a:lnTo>
                  <a:lnTo>
                    <a:pt x="66" y="169"/>
                  </a:lnTo>
                  <a:lnTo>
                    <a:pt x="30" y="234"/>
                  </a:lnTo>
                  <a:lnTo>
                    <a:pt x="8" y="306"/>
                  </a:lnTo>
                  <a:lnTo>
                    <a:pt x="0" y="383"/>
                  </a:lnTo>
                  <a:lnTo>
                    <a:pt x="8" y="460"/>
                  </a:lnTo>
                  <a:lnTo>
                    <a:pt x="30" y="532"/>
                  </a:lnTo>
                  <a:lnTo>
                    <a:pt x="66" y="597"/>
                  </a:lnTo>
                  <a:lnTo>
                    <a:pt x="112" y="653"/>
                  </a:lnTo>
                  <a:lnTo>
                    <a:pt x="169" y="700"/>
                  </a:lnTo>
                  <a:lnTo>
                    <a:pt x="234" y="735"/>
                  </a:lnTo>
                  <a:lnTo>
                    <a:pt x="306" y="758"/>
                  </a:lnTo>
                  <a:lnTo>
                    <a:pt x="383" y="765"/>
                  </a:lnTo>
                  <a:lnTo>
                    <a:pt x="460" y="758"/>
                  </a:lnTo>
                  <a:lnTo>
                    <a:pt x="531" y="735"/>
                  </a:lnTo>
                  <a:lnTo>
                    <a:pt x="596" y="700"/>
                  </a:lnTo>
                  <a:lnTo>
                    <a:pt x="653" y="653"/>
                  </a:lnTo>
                  <a:lnTo>
                    <a:pt x="700" y="597"/>
                  </a:lnTo>
                  <a:lnTo>
                    <a:pt x="735" y="532"/>
                  </a:lnTo>
                  <a:lnTo>
                    <a:pt x="757" y="460"/>
                  </a:lnTo>
                  <a:lnTo>
                    <a:pt x="765" y="383"/>
                  </a:lnTo>
                  <a:lnTo>
                    <a:pt x="757" y="306"/>
                  </a:lnTo>
                  <a:lnTo>
                    <a:pt x="735" y="234"/>
                  </a:lnTo>
                  <a:lnTo>
                    <a:pt x="700" y="169"/>
                  </a:lnTo>
                  <a:lnTo>
                    <a:pt x="653" y="112"/>
                  </a:lnTo>
                  <a:lnTo>
                    <a:pt x="596" y="66"/>
                  </a:lnTo>
                  <a:lnTo>
                    <a:pt x="531" y="31"/>
                  </a:lnTo>
                  <a:lnTo>
                    <a:pt x="460" y="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2EB67D9-E83D-A9FC-830C-C0612FBF2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" y="430"/>
              <a:ext cx="765" cy="765"/>
            </a:xfrm>
            <a:custGeom>
              <a:avLst/>
              <a:gdLst>
                <a:gd name="T0" fmla="+- 0 6474 6091"/>
                <a:gd name="T1" fmla="*/ T0 w 765"/>
                <a:gd name="T2" fmla="+- 0 1195 430"/>
                <a:gd name="T3" fmla="*/ 1195 h 765"/>
                <a:gd name="T4" fmla="+- 0 6551 6091"/>
                <a:gd name="T5" fmla="*/ T4 w 765"/>
                <a:gd name="T6" fmla="+- 0 1188 430"/>
                <a:gd name="T7" fmla="*/ 1188 h 765"/>
                <a:gd name="T8" fmla="+- 0 6622 6091"/>
                <a:gd name="T9" fmla="*/ T8 w 765"/>
                <a:gd name="T10" fmla="+- 0 1165 430"/>
                <a:gd name="T11" fmla="*/ 1165 h 765"/>
                <a:gd name="T12" fmla="+- 0 6687 6091"/>
                <a:gd name="T13" fmla="*/ T12 w 765"/>
                <a:gd name="T14" fmla="+- 0 1130 430"/>
                <a:gd name="T15" fmla="*/ 1130 h 765"/>
                <a:gd name="T16" fmla="+- 0 6744 6091"/>
                <a:gd name="T17" fmla="*/ T16 w 765"/>
                <a:gd name="T18" fmla="+- 0 1083 430"/>
                <a:gd name="T19" fmla="*/ 1083 h 765"/>
                <a:gd name="T20" fmla="+- 0 6791 6091"/>
                <a:gd name="T21" fmla="*/ T20 w 765"/>
                <a:gd name="T22" fmla="+- 0 1027 430"/>
                <a:gd name="T23" fmla="*/ 1027 h 765"/>
                <a:gd name="T24" fmla="+- 0 6826 6091"/>
                <a:gd name="T25" fmla="*/ T24 w 765"/>
                <a:gd name="T26" fmla="+- 0 962 430"/>
                <a:gd name="T27" fmla="*/ 962 h 765"/>
                <a:gd name="T28" fmla="+- 0 6848 6091"/>
                <a:gd name="T29" fmla="*/ T28 w 765"/>
                <a:gd name="T30" fmla="+- 0 890 430"/>
                <a:gd name="T31" fmla="*/ 890 h 765"/>
                <a:gd name="T32" fmla="+- 0 6856 6091"/>
                <a:gd name="T33" fmla="*/ T32 w 765"/>
                <a:gd name="T34" fmla="+- 0 813 430"/>
                <a:gd name="T35" fmla="*/ 813 h 765"/>
                <a:gd name="T36" fmla="+- 0 6848 6091"/>
                <a:gd name="T37" fmla="*/ T36 w 765"/>
                <a:gd name="T38" fmla="+- 0 736 430"/>
                <a:gd name="T39" fmla="*/ 736 h 765"/>
                <a:gd name="T40" fmla="+- 0 6826 6091"/>
                <a:gd name="T41" fmla="*/ T40 w 765"/>
                <a:gd name="T42" fmla="+- 0 664 430"/>
                <a:gd name="T43" fmla="*/ 664 h 765"/>
                <a:gd name="T44" fmla="+- 0 6791 6091"/>
                <a:gd name="T45" fmla="*/ T44 w 765"/>
                <a:gd name="T46" fmla="+- 0 599 430"/>
                <a:gd name="T47" fmla="*/ 599 h 765"/>
                <a:gd name="T48" fmla="+- 0 6744 6091"/>
                <a:gd name="T49" fmla="*/ T48 w 765"/>
                <a:gd name="T50" fmla="+- 0 542 430"/>
                <a:gd name="T51" fmla="*/ 542 h 765"/>
                <a:gd name="T52" fmla="+- 0 6687 6091"/>
                <a:gd name="T53" fmla="*/ T52 w 765"/>
                <a:gd name="T54" fmla="+- 0 496 430"/>
                <a:gd name="T55" fmla="*/ 496 h 765"/>
                <a:gd name="T56" fmla="+- 0 6622 6091"/>
                <a:gd name="T57" fmla="*/ T56 w 765"/>
                <a:gd name="T58" fmla="+- 0 461 430"/>
                <a:gd name="T59" fmla="*/ 461 h 765"/>
                <a:gd name="T60" fmla="+- 0 6551 6091"/>
                <a:gd name="T61" fmla="*/ T60 w 765"/>
                <a:gd name="T62" fmla="+- 0 438 430"/>
                <a:gd name="T63" fmla="*/ 438 h 765"/>
                <a:gd name="T64" fmla="+- 0 6474 6091"/>
                <a:gd name="T65" fmla="*/ T64 w 765"/>
                <a:gd name="T66" fmla="+- 0 430 430"/>
                <a:gd name="T67" fmla="*/ 430 h 765"/>
                <a:gd name="T68" fmla="+- 0 6397 6091"/>
                <a:gd name="T69" fmla="*/ T68 w 765"/>
                <a:gd name="T70" fmla="+- 0 438 430"/>
                <a:gd name="T71" fmla="*/ 438 h 765"/>
                <a:gd name="T72" fmla="+- 0 6325 6091"/>
                <a:gd name="T73" fmla="*/ T72 w 765"/>
                <a:gd name="T74" fmla="+- 0 461 430"/>
                <a:gd name="T75" fmla="*/ 461 h 765"/>
                <a:gd name="T76" fmla="+- 0 6260 6091"/>
                <a:gd name="T77" fmla="*/ T76 w 765"/>
                <a:gd name="T78" fmla="+- 0 496 430"/>
                <a:gd name="T79" fmla="*/ 496 h 765"/>
                <a:gd name="T80" fmla="+- 0 6203 6091"/>
                <a:gd name="T81" fmla="*/ T80 w 765"/>
                <a:gd name="T82" fmla="+- 0 542 430"/>
                <a:gd name="T83" fmla="*/ 542 h 765"/>
                <a:gd name="T84" fmla="+- 0 6157 6091"/>
                <a:gd name="T85" fmla="*/ T84 w 765"/>
                <a:gd name="T86" fmla="+- 0 599 430"/>
                <a:gd name="T87" fmla="*/ 599 h 765"/>
                <a:gd name="T88" fmla="+- 0 6121 6091"/>
                <a:gd name="T89" fmla="*/ T88 w 765"/>
                <a:gd name="T90" fmla="+- 0 664 430"/>
                <a:gd name="T91" fmla="*/ 664 h 765"/>
                <a:gd name="T92" fmla="+- 0 6099 6091"/>
                <a:gd name="T93" fmla="*/ T92 w 765"/>
                <a:gd name="T94" fmla="+- 0 736 430"/>
                <a:gd name="T95" fmla="*/ 736 h 765"/>
                <a:gd name="T96" fmla="+- 0 6091 6091"/>
                <a:gd name="T97" fmla="*/ T96 w 765"/>
                <a:gd name="T98" fmla="+- 0 813 430"/>
                <a:gd name="T99" fmla="*/ 813 h 765"/>
                <a:gd name="T100" fmla="+- 0 6099 6091"/>
                <a:gd name="T101" fmla="*/ T100 w 765"/>
                <a:gd name="T102" fmla="+- 0 890 430"/>
                <a:gd name="T103" fmla="*/ 890 h 765"/>
                <a:gd name="T104" fmla="+- 0 6121 6091"/>
                <a:gd name="T105" fmla="*/ T104 w 765"/>
                <a:gd name="T106" fmla="+- 0 962 430"/>
                <a:gd name="T107" fmla="*/ 962 h 765"/>
                <a:gd name="T108" fmla="+- 0 6157 6091"/>
                <a:gd name="T109" fmla="*/ T108 w 765"/>
                <a:gd name="T110" fmla="+- 0 1027 430"/>
                <a:gd name="T111" fmla="*/ 1027 h 765"/>
                <a:gd name="T112" fmla="+- 0 6203 6091"/>
                <a:gd name="T113" fmla="*/ T112 w 765"/>
                <a:gd name="T114" fmla="+- 0 1083 430"/>
                <a:gd name="T115" fmla="*/ 1083 h 765"/>
                <a:gd name="T116" fmla="+- 0 6260 6091"/>
                <a:gd name="T117" fmla="*/ T116 w 765"/>
                <a:gd name="T118" fmla="+- 0 1130 430"/>
                <a:gd name="T119" fmla="*/ 1130 h 765"/>
                <a:gd name="T120" fmla="+- 0 6325 6091"/>
                <a:gd name="T121" fmla="*/ T120 w 765"/>
                <a:gd name="T122" fmla="+- 0 1165 430"/>
                <a:gd name="T123" fmla="*/ 1165 h 765"/>
                <a:gd name="T124" fmla="+- 0 6397 6091"/>
                <a:gd name="T125" fmla="*/ T124 w 765"/>
                <a:gd name="T126" fmla="+- 0 1188 430"/>
                <a:gd name="T127" fmla="*/ 1188 h 765"/>
                <a:gd name="T128" fmla="+- 0 6474 6091"/>
                <a:gd name="T129" fmla="*/ T128 w 765"/>
                <a:gd name="T130" fmla="+- 0 1195 430"/>
                <a:gd name="T131" fmla="*/ 1195 h 7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765" h="765">
                  <a:moveTo>
                    <a:pt x="383" y="765"/>
                  </a:moveTo>
                  <a:lnTo>
                    <a:pt x="460" y="758"/>
                  </a:lnTo>
                  <a:lnTo>
                    <a:pt x="531" y="735"/>
                  </a:lnTo>
                  <a:lnTo>
                    <a:pt x="596" y="700"/>
                  </a:lnTo>
                  <a:lnTo>
                    <a:pt x="653" y="653"/>
                  </a:lnTo>
                  <a:lnTo>
                    <a:pt x="700" y="597"/>
                  </a:lnTo>
                  <a:lnTo>
                    <a:pt x="735" y="532"/>
                  </a:lnTo>
                  <a:lnTo>
                    <a:pt x="757" y="460"/>
                  </a:lnTo>
                  <a:lnTo>
                    <a:pt x="765" y="383"/>
                  </a:lnTo>
                  <a:lnTo>
                    <a:pt x="757" y="306"/>
                  </a:lnTo>
                  <a:lnTo>
                    <a:pt x="735" y="234"/>
                  </a:lnTo>
                  <a:lnTo>
                    <a:pt x="700" y="169"/>
                  </a:lnTo>
                  <a:lnTo>
                    <a:pt x="653" y="112"/>
                  </a:lnTo>
                  <a:lnTo>
                    <a:pt x="596" y="66"/>
                  </a:lnTo>
                  <a:lnTo>
                    <a:pt x="531" y="31"/>
                  </a:lnTo>
                  <a:lnTo>
                    <a:pt x="460" y="8"/>
                  </a:lnTo>
                  <a:lnTo>
                    <a:pt x="383" y="0"/>
                  </a:lnTo>
                  <a:lnTo>
                    <a:pt x="306" y="8"/>
                  </a:lnTo>
                  <a:lnTo>
                    <a:pt x="234" y="31"/>
                  </a:lnTo>
                  <a:lnTo>
                    <a:pt x="169" y="66"/>
                  </a:lnTo>
                  <a:lnTo>
                    <a:pt x="112" y="112"/>
                  </a:lnTo>
                  <a:lnTo>
                    <a:pt x="66" y="169"/>
                  </a:lnTo>
                  <a:lnTo>
                    <a:pt x="30" y="234"/>
                  </a:lnTo>
                  <a:lnTo>
                    <a:pt x="8" y="306"/>
                  </a:lnTo>
                  <a:lnTo>
                    <a:pt x="0" y="383"/>
                  </a:lnTo>
                  <a:lnTo>
                    <a:pt x="8" y="460"/>
                  </a:lnTo>
                  <a:lnTo>
                    <a:pt x="30" y="532"/>
                  </a:lnTo>
                  <a:lnTo>
                    <a:pt x="66" y="597"/>
                  </a:lnTo>
                  <a:lnTo>
                    <a:pt x="112" y="653"/>
                  </a:lnTo>
                  <a:lnTo>
                    <a:pt x="169" y="700"/>
                  </a:lnTo>
                  <a:lnTo>
                    <a:pt x="234" y="735"/>
                  </a:lnTo>
                  <a:lnTo>
                    <a:pt x="306" y="758"/>
                  </a:lnTo>
                  <a:lnTo>
                    <a:pt x="383" y="765"/>
                  </a:lnTo>
                </a:path>
              </a:pathLst>
            </a:custGeom>
            <a:noFill/>
            <a:ln w="32715">
              <a:solidFill>
                <a:srgbClr val="0575B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B4C71-A844-8E6D-24F9-01631E165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" y="584"/>
              <a:ext cx="540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Line 6">
              <a:extLst>
                <a:ext uri="{FF2B5EF4-FFF2-40B4-BE49-F238E27FC236}">
                  <a16:creationId xmlns:a16="http://schemas.microsoft.com/office/drawing/2014/main" id="{F542B311-3F48-D415-A1A2-09B6415D10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14" y="604"/>
              <a:ext cx="4055" cy="0"/>
            </a:xfrm>
            <a:prstGeom prst="line">
              <a:avLst/>
            </a:prstGeom>
            <a:noFill/>
            <a:ln w="12700">
              <a:solidFill>
                <a:srgbClr val="0575B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3050DFC5-67A9-4892-30AD-1C158581F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" y="367"/>
              <a:ext cx="4804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r>
                <a:rPr lang="en-US" sz="1150" dirty="0">
                  <a:effectLst/>
                  <a:latin typeface="Palatino Linotype" panose="02040502050505030304" pitchFamily="18" charset="0"/>
                  <a:ea typeface="Palatino Linotype" panose="02040502050505030304" pitchFamily="18" charset="0"/>
                  <a:cs typeface="Palatino Linotype" panose="02040502050505030304" pitchFamily="18" charset="0"/>
                </a:rPr>
                <a:t> </a:t>
              </a:r>
              <a:endParaRPr lang="en-US" sz="11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endParaRPr>
            </a:p>
            <a:p>
              <a:r>
                <a:rPr lang="en-US" sz="1000" b="1" dirty="0">
                  <a:solidFill>
                    <a:srgbClr val="0575B8"/>
                  </a:solidFill>
                  <a:effectLst/>
                  <a:latin typeface="Arial" panose="020B0604020202020204" pitchFamily="34" charset="0"/>
                  <a:ea typeface="Palatino Linotype" panose="02040502050505030304" pitchFamily="18" charset="0"/>
                  <a:cs typeface="Palatino Linotype" panose="02040502050505030304" pitchFamily="18" charset="0"/>
                </a:rPr>
                <a:t>               </a:t>
              </a:r>
              <a:r>
                <a:rPr lang="en-US" sz="1200" b="1" dirty="0">
                  <a:solidFill>
                    <a:srgbClr val="0575B8"/>
                  </a:solidFill>
                  <a:effectLst/>
                  <a:latin typeface="Arial" panose="020B0604020202020204" pitchFamily="34" charset="0"/>
                  <a:ea typeface="Palatino Linotype" panose="02040502050505030304" pitchFamily="18" charset="0"/>
                  <a:cs typeface="Palatino Linotype" panose="02040502050505030304" pitchFamily="18" charset="0"/>
                </a:rPr>
                <a:t>References</a:t>
              </a:r>
              <a:endParaRPr lang="en-US" sz="12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1378B9-D08D-8EE9-580B-3D55E752F292}"/>
              </a:ext>
            </a:extLst>
          </p:cNvPr>
          <p:cNvSpPr txBox="1"/>
          <p:nvPr/>
        </p:nvSpPr>
        <p:spPr>
          <a:xfrm>
            <a:off x="3557755" y="6068894"/>
            <a:ext cx="3034565" cy="151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Palatino Linotype – 11 font black </a:t>
            </a:r>
            <a:endParaRPr lang="en-US" sz="10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23E88-FEC3-2233-C286-5E013AEFC4F2}"/>
              </a:ext>
            </a:extLst>
          </p:cNvPr>
          <p:cNvSpPr txBox="1"/>
          <p:nvPr/>
        </p:nvSpPr>
        <p:spPr>
          <a:xfrm>
            <a:off x="3585409" y="8431476"/>
            <a:ext cx="3042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Only-1 or provide link: Palatino Linotype – 10. </a:t>
            </a:r>
            <a:r>
              <a:rPr lang="en-US" sz="1000" i="1" dirty="0" err="1">
                <a:latin typeface="Palatino Linotype" panose="02040502050505030304" pitchFamily="18" charset="0"/>
              </a:rPr>
              <a:t>Eg</a:t>
            </a:r>
            <a:r>
              <a:rPr lang="en-US" sz="1000" i="1" dirty="0">
                <a:latin typeface="Palatino Linotype" panose="02040502050505030304" pitchFamily="18" charset="0"/>
              </a:rPr>
              <a:t>: </a:t>
            </a:r>
            <a:r>
              <a:rPr lang="fr-FR" sz="1000" i="1" dirty="0" err="1">
                <a:latin typeface="Palatino Linotype" panose="02040502050505030304" pitchFamily="18" charset="0"/>
              </a:rPr>
              <a:t>Sesnie</a:t>
            </a:r>
            <a:r>
              <a:rPr lang="fr-FR" sz="1000" i="1" dirty="0">
                <a:latin typeface="Palatino Linotype" panose="02040502050505030304" pitchFamily="18" charset="0"/>
              </a:rPr>
              <a:t> et al., (2017). Environ. </a:t>
            </a:r>
            <a:r>
              <a:rPr lang="fr-FR" sz="1000" i="1" dirty="0" err="1">
                <a:latin typeface="Palatino Linotype" panose="02040502050505030304" pitchFamily="18" charset="0"/>
              </a:rPr>
              <a:t>Res</a:t>
            </a:r>
            <a:r>
              <a:rPr lang="fr-FR" sz="1000" i="1" dirty="0">
                <a:latin typeface="Palatino Linotype" panose="02040502050505030304" pitchFamily="18" charset="0"/>
              </a:rPr>
              <a:t>. </a:t>
            </a:r>
            <a:r>
              <a:rPr lang="fr-FR" sz="1000" i="1" dirty="0" err="1">
                <a:latin typeface="Palatino Linotype" panose="02040502050505030304" pitchFamily="18" charset="0"/>
              </a:rPr>
              <a:t>Lett</a:t>
            </a:r>
            <a:r>
              <a:rPr lang="fr-FR" sz="1000" i="1" dirty="0">
                <a:latin typeface="Palatino Linotype" panose="02040502050505030304" pitchFamily="18" charset="0"/>
              </a:rPr>
              <a:t>., 12(5), 054015.[2]</a:t>
            </a:r>
            <a:endParaRPr lang="en-US" sz="1000" i="1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A7E99-DB5C-8E6F-B418-872AF88B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2" y="194257"/>
            <a:ext cx="3222580" cy="514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A6640-3D53-E685-D348-66C70E70F4FE}"/>
              </a:ext>
            </a:extLst>
          </p:cNvPr>
          <p:cNvSpPr txBox="1"/>
          <p:nvPr/>
        </p:nvSpPr>
        <p:spPr>
          <a:xfrm>
            <a:off x="2924431" y="149946"/>
            <a:ext cx="38823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Land Use Science in 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2B4A26-2060-3459-E010-E67737A32935}"/>
              </a:ext>
            </a:extLst>
          </p:cNvPr>
          <p:cNvSpPr txBox="1"/>
          <p:nvPr/>
        </p:nvSpPr>
        <p:spPr>
          <a:xfrm>
            <a:off x="3531480" y="9028717"/>
            <a:ext cx="3146105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945">
              <a:lnSpc>
                <a:spcPct val="100000"/>
              </a:lnSpc>
              <a:spcBef>
                <a:spcPts val="435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Project Investigator</a:t>
            </a:r>
            <a:r>
              <a:rPr lang="en-US" sz="9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: XXXXX, University of XXXXX, AL, USA; Email: @.edu</a:t>
            </a:r>
            <a:endParaRPr lang="en-US" sz="9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67945">
              <a:lnSpc>
                <a:spcPct val="100000"/>
              </a:lnSpc>
              <a:spcBef>
                <a:spcPts val="435"/>
              </a:spcBef>
              <a:spcAft>
                <a:spcPts val="0"/>
              </a:spcAft>
            </a:pPr>
            <a:r>
              <a:rPr lang="en-US" sz="9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The opinions expressed are solely the PI's and do not reflect NASA's or the US Government's views.</a:t>
            </a:r>
          </a:p>
          <a:p>
            <a:pPr marL="67945">
              <a:lnSpc>
                <a:spcPct val="100000"/>
              </a:lnSpc>
              <a:spcBef>
                <a:spcPts val="435"/>
              </a:spcBef>
              <a:spcAft>
                <a:spcPts val="0"/>
              </a:spcAft>
            </a:pPr>
            <a:r>
              <a:rPr lang="en-US" sz="900" spc="-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. </a:t>
            </a:r>
            <a:endParaRPr lang="en-US" sz="9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3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271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vadrevu</dc:creator>
  <cp:lastModifiedBy>Krishna Prasad Vadrevu</cp:lastModifiedBy>
  <cp:revision>21</cp:revision>
  <dcterms:created xsi:type="dcterms:W3CDTF">2023-06-21T23:42:36Z</dcterms:created>
  <dcterms:modified xsi:type="dcterms:W3CDTF">2023-08-25T01:29:49Z</dcterms:modified>
</cp:coreProperties>
</file>