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1"/>
  </p:notesMasterIdLst>
  <p:handoutMasterIdLst>
    <p:handoutMasterId r:id="rId12"/>
  </p:handoutMasterIdLst>
  <p:sldIdLst>
    <p:sldId id="260" r:id="rId5"/>
    <p:sldId id="269" r:id="rId6"/>
    <p:sldId id="270" r:id="rId7"/>
    <p:sldId id="272" r:id="rId8"/>
    <p:sldId id="271" r:id="rId9"/>
    <p:sldId id="268" r:id="rId1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C6732E-93A1-4CB4-2CF3-D5651BBBFC83}" name="Khan, Zarrar" initials="KZ" userId="S::zarrar.khan@pnnl.gov::095bd260-8ef1-42ff-97e1-3419182a87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EF4D1"/>
    <a:srgbClr val="D77600"/>
    <a:srgbClr val="87CEEB"/>
    <a:srgbClr val="BEBEBE"/>
    <a:srgbClr val="FFD700"/>
    <a:srgbClr val="737373"/>
    <a:srgbClr val="008B00"/>
    <a:srgbClr val="D0F6F7"/>
    <a:srgbClr val="FFE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429AD-85BF-4E0F-AE30-BDD637ED9A74}" v="11" dt="2023-06-16T17:13:18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Stock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September 19, 2023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4502726"/>
            <a:ext cx="4572000" cy="30410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ctr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80154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80154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be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engqi.zhao@pnnl.gov" TargetMode="External"/><Relationship Id="rId2" Type="http://schemas.openxmlformats.org/officeDocument/2006/relationships/hyperlink" Target="mailto:zarrar.khan@pnnl.gov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529" y="3389976"/>
            <a:ext cx="4572000" cy="1828800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Assessing UHI impacts in Western North Africa</a:t>
            </a:r>
            <a:br>
              <a:rPr lang="en-US" sz="4000" dirty="0">
                <a:latin typeface="Arial"/>
                <a:cs typeface="Arial"/>
              </a:rPr>
            </a:br>
            <a:r>
              <a:rPr lang="en-US" sz="4000" dirty="0">
                <a:latin typeface="Arial"/>
                <a:cs typeface="Arial"/>
              </a:rPr>
              <a:t>Task 4 – Building Energy Demand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0529" y="6194099"/>
            <a:ext cx="4572000" cy="274320"/>
          </a:xfrm>
        </p:spPr>
        <p:txBody>
          <a:bodyPr wrap="none" lIns="0" tIns="0" rIns="0" bIns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Zarrar Khan, Mengqi Zhao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0529" y="6590266"/>
            <a:ext cx="4572000" cy="274320"/>
          </a:xfrm>
        </p:spPr>
        <p:txBody>
          <a:bodyPr/>
          <a:lstStyle/>
          <a:p>
            <a:r>
              <a:rPr lang="en-US" dirty="0"/>
              <a:t>Pacific Northwest National Laboratory (PNNL)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5634102"/>
            <a:ext cx="3290888" cy="438150"/>
          </a:xfrm>
        </p:spPr>
        <p:txBody>
          <a:bodyPr/>
          <a:lstStyle/>
          <a:p>
            <a:r>
              <a:rPr lang="en-US" dirty="0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107">
        <p:fade/>
      </p:transition>
    </mc:Choice>
    <mc:Fallback xmlns="">
      <p:transition spd="med" advTm="1410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E8CEC-DB05-7E24-E144-9A6199A0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A88903-D1B0-7EB6-4069-3C705DA8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– Building Energy Demand - Objectives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92FB4-5428-003F-3691-EEBB6EA64AD3}"/>
              </a:ext>
            </a:extLst>
          </p:cNvPr>
          <p:cNvSpPr txBox="1"/>
          <p:nvPr/>
        </p:nvSpPr>
        <p:spPr>
          <a:xfrm>
            <a:off x="1413691" y="2489139"/>
            <a:ext cx="3573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objective of </a:t>
            </a:r>
            <a:r>
              <a:rPr lang="en-US" b="1" dirty="0"/>
              <a:t>task 4</a:t>
            </a:r>
            <a:r>
              <a:rPr lang="en-US" dirty="0"/>
              <a:t> is to explore the </a:t>
            </a:r>
            <a:r>
              <a:rPr lang="en-US" b="1" dirty="0"/>
              <a:t>impact of urban heat island (UHI)-induced changes </a:t>
            </a:r>
            <a:r>
              <a:rPr lang="en-US" dirty="0"/>
              <a:t>in near-surface temperature and floor space on building energy heating and cooling demand, and how this shift will affect the corresponding </a:t>
            </a:r>
            <a:r>
              <a:rPr lang="en-US" b="1" dirty="0"/>
              <a:t>electricity generation </a:t>
            </a:r>
            <a:r>
              <a:rPr lang="en-US" dirty="0"/>
              <a:t>and </a:t>
            </a:r>
            <a:r>
              <a:rPr lang="en-US" b="1" dirty="0"/>
              <a:t>emissions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E6C908-2D3D-CB5E-AA19-420665C3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40" y="1449799"/>
            <a:ext cx="8295260" cy="64547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C4890E-4FC3-E8E0-3032-246B72BDFEE7}"/>
              </a:ext>
            </a:extLst>
          </p:cNvPr>
          <p:cNvSpPr txBox="1"/>
          <p:nvPr/>
        </p:nvSpPr>
        <p:spPr>
          <a:xfrm>
            <a:off x="7517219" y="2590379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2004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38337-F67E-C9CD-382B-BD6A4C109040}"/>
              </a:ext>
            </a:extLst>
          </p:cNvPr>
          <p:cNvSpPr txBox="1"/>
          <p:nvPr/>
        </p:nvSpPr>
        <p:spPr>
          <a:xfrm>
            <a:off x="11997070" y="2590378"/>
            <a:ext cx="5245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41843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5DA470-EE99-7B9D-14CB-47D23144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579298-52D9-06D9-B202-A007B27E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Energy Model (BED)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9ECA88-B557-5C01-FE92-E6708327A3B3}"/>
              </a:ext>
            </a:extLst>
          </p:cNvPr>
          <p:cNvSpPr txBox="1">
            <a:spLocks noGrp="1"/>
          </p:cNvSpPr>
          <p:nvPr>
            <p:ph sz="quarter" idx="20"/>
          </p:nvPr>
        </p:nvSpPr>
        <p:spPr>
          <a:xfrm>
            <a:off x="1371600" y="2077898"/>
            <a:ext cx="4535424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Building Energy Demand (BED) model is a Python package to process high-resolution data (e.g., near-surface temperature from WRF at 1-km resolution) and estimate spatial distribution of building energy demand.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outputs from the BED model can be used together with outputs from a modified version of the Global Change Analysis Model - GCAM-Morocco to explore emissions, water demand, and electricity generation by different fuel types in Morocco.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broadly, the BED model is developed for researchers to explore the shifts of building energy demand at fine resolutions in response to environmental and socio-economic changes.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B64D8-8767-3CF0-6B33-1FF3EC56A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22" y="1736291"/>
            <a:ext cx="7844794" cy="5158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EEC50-56BE-22B3-2852-FA9823C350D5}"/>
              </a:ext>
            </a:extLst>
          </p:cNvPr>
          <p:cNvSpPr txBox="1"/>
          <p:nvPr/>
        </p:nvSpPr>
        <p:spPr>
          <a:xfrm>
            <a:off x="9326880" y="694210"/>
            <a:ext cx="466741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https://github.com/JGCRI/bed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0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A7C3D-3DDA-BB22-59A8-40180CA1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7E7F1A3-0C54-3F69-126B-74FD3E71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94" y="1973235"/>
            <a:ext cx="2998871" cy="29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C5A4B58-A096-4683-40E9-E1DDC7B86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43" y="1925802"/>
            <a:ext cx="3124872" cy="312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F9D6896-0BE9-6D9B-7EDC-BC1B52F37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725" y="5610713"/>
            <a:ext cx="5725167" cy="2453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CC212-91C9-D535-C299-10016303C2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59" r="14261"/>
          <a:stretch/>
        </p:blipFill>
        <p:spPr>
          <a:xfrm>
            <a:off x="9049349" y="2620835"/>
            <a:ext cx="5171558" cy="40707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EC0027-4F33-9C7D-9ED6-3400BF5B5B14}"/>
              </a:ext>
            </a:extLst>
          </p:cNvPr>
          <p:cNvSpPr/>
          <p:nvPr/>
        </p:nvSpPr>
        <p:spPr>
          <a:xfrm>
            <a:off x="2019916" y="1550262"/>
            <a:ext cx="2955199" cy="581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a) Morocco Population 2014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3F944-41A1-1B9E-8F39-15E93B562E26}"/>
              </a:ext>
            </a:extLst>
          </p:cNvPr>
          <p:cNvSpPr/>
          <p:nvPr/>
        </p:nvSpPr>
        <p:spPr>
          <a:xfrm>
            <a:off x="5197343" y="1511673"/>
            <a:ext cx="3500608" cy="62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b) </a:t>
            </a:r>
            <a:r>
              <a:rPr lang="en-US" sz="1800" dirty="0" err="1">
                <a:solidFill>
                  <a:srgbClr val="000000"/>
                </a:solidFill>
              </a:rPr>
              <a:t>Casablance</a:t>
            </a:r>
            <a:r>
              <a:rPr lang="en-US" sz="1800" dirty="0">
                <a:solidFill>
                  <a:srgbClr val="000000"/>
                </a:solidFill>
              </a:rPr>
              <a:t> Building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Heights (m) 2018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A80F9-7CEC-82A0-8276-35D0FBF8A307}"/>
              </a:ext>
            </a:extLst>
          </p:cNvPr>
          <p:cNvSpPr/>
          <p:nvPr/>
        </p:nvSpPr>
        <p:spPr>
          <a:xfrm>
            <a:off x="3497515" y="5050674"/>
            <a:ext cx="3349732" cy="581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c) Hourly Temperature (K)</a:t>
            </a:r>
          </a:p>
        </p:txBody>
      </p:sp>
    </p:spTree>
    <p:extLst>
      <p:ext uri="{BB962C8B-B14F-4D97-AF65-F5344CB8AC3E}">
        <p14:creationId xmlns:p14="http://schemas.microsoft.com/office/powerpoint/2010/main" val="7836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339B0-829B-ED4A-EC77-C3D97474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BBF56B-F9B0-4382-0799-42E9D586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4 - Plan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636E93-E6AC-FDC9-B15D-06689AB97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3083"/>
              </p:ext>
            </p:extLst>
          </p:nvPr>
        </p:nvGraphicFramePr>
        <p:xfrm>
          <a:off x="1202267" y="1935870"/>
          <a:ext cx="13245252" cy="567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166911">
                  <a:extLst>
                    <a:ext uri="{9D8B030D-6E8A-4147-A177-3AD203B41FA5}">
                      <a16:colId xmlns:a16="http://schemas.microsoft.com/office/drawing/2014/main" val="4092928887"/>
                    </a:ext>
                  </a:extLst>
                </a:gridCol>
                <a:gridCol w="9272934">
                  <a:extLst>
                    <a:ext uri="{9D8B030D-6E8A-4147-A177-3AD203B41FA5}">
                      <a16:colId xmlns:a16="http://schemas.microsoft.com/office/drawing/2014/main" val="1146973661"/>
                    </a:ext>
                  </a:extLst>
                </a:gridCol>
                <a:gridCol w="1805407">
                  <a:extLst>
                    <a:ext uri="{9D8B030D-6E8A-4147-A177-3AD203B41FA5}">
                      <a16:colId xmlns:a16="http://schemas.microsoft.com/office/drawing/2014/main" val="2107092224"/>
                    </a:ext>
                  </a:extLst>
                </a:gridCol>
              </a:tblGrid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Planned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976873"/>
                  </a:ext>
                </a:extLst>
              </a:tr>
              <a:tr h="5234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June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Build python model structure on </a:t>
                      </a:r>
                      <a:r>
                        <a:rPr lang="en-US" sz="1600" dirty="0" err="1"/>
                        <a:t>Github</a:t>
                      </a:r>
                      <a:r>
                        <a:rPr lang="en-US" sz="1600" dirty="0"/>
                        <a:t> with meta-repo, testing, documentation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Get test data from NASA/ASU team –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2m Air Temperature (Still needed)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71012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Sep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Complete BED model (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calculate gridded building demand for the two years for given region)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37957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Oct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Complete JOSS paper for BED v1.0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459884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Nov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Submit JOSS paper for BED v1.0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286745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Dec 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Start Morocco GCAM breakout and study building contributions to elec gen and emissions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027766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Feb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Write Paper 2 - UHI building energy demand, elec gen and emissions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89987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Submit Paper 2 – UHI Buildings, Elec gen and emissions – Co-authors (NASA/ASU)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23214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Start spatial AI/ML techniques to improve BED forecasting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478129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Jul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Finish implementation of spatial AI/ML techniques in BED forecasting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744294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Sep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Prepare Paper 3 – Bed v2 with spatial AI/ML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14876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Oct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Submit Paper 3 – Bed v2 with spatial AI/ML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6265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312743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Dec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Present at AGU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6265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9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74C74C-EE65-C895-F971-A0B047FF26F3}"/>
              </a:ext>
            </a:extLst>
          </p:cNvPr>
          <p:cNvSpPr txBox="1"/>
          <p:nvPr/>
        </p:nvSpPr>
        <p:spPr>
          <a:xfrm>
            <a:off x="4296319" y="1320302"/>
            <a:ext cx="684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 Dates: 01/01/2022 to 12/31/2024</a:t>
            </a:r>
          </a:p>
        </p:txBody>
      </p:sp>
    </p:spTree>
    <p:extLst>
      <p:ext uri="{BB962C8B-B14F-4D97-AF65-F5344CB8AC3E}">
        <p14:creationId xmlns:p14="http://schemas.microsoft.com/office/powerpoint/2010/main" val="160173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865E1-2EB0-15B3-3C4C-348D9B1BCF48}"/>
              </a:ext>
            </a:extLst>
          </p:cNvPr>
          <p:cNvSpPr txBox="1"/>
          <p:nvPr/>
        </p:nvSpPr>
        <p:spPr>
          <a:xfrm>
            <a:off x="1411565" y="2671580"/>
            <a:ext cx="400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Zarrar Khan</a:t>
            </a:r>
          </a:p>
          <a:p>
            <a:r>
              <a:rPr lang="en-US" dirty="0">
                <a:hlinkClick r:id="rId2"/>
              </a:rPr>
              <a:t>zarrar.khan@pnnl.gov</a:t>
            </a:r>
            <a:endParaRPr lang="en-US" dirty="0"/>
          </a:p>
          <a:p>
            <a:endParaRPr lang="en-US" dirty="0"/>
          </a:p>
          <a:p>
            <a:r>
              <a:rPr lang="en-US" dirty="0"/>
              <a:t>Mengqi Zhao</a:t>
            </a:r>
          </a:p>
          <a:p>
            <a:r>
              <a:rPr lang="en-US" dirty="0">
                <a:hlinkClick r:id="rId3"/>
              </a:rPr>
              <a:t>Mengqi.zhao@pnnl.gov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353">
        <p:fade/>
      </p:transition>
    </mc:Choice>
    <mc:Fallback xmlns="">
      <p:transition spd="med" advTm="22353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325C85601C843AA771B2E48854952" ma:contentTypeVersion="10" ma:contentTypeDescription="Create a new document." ma:contentTypeScope="" ma:versionID="138b388e31f7ef44ff4bf3f612a34851">
  <xsd:schema xmlns:xsd="http://www.w3.org/2001/XMLSchema" xmlns:xs="http://www.w3.org/2001/XMLSchema" xmlns:p="http://schemas.microsoft.com/office/2006/metadata/properties" xmlns:ns2="2f657e29-5579-4d67-9714-33a99ca17674" xmlns:ns3="e072e622-bd42-4407-92d8-63b31e50c8b8" xmlns:ns4="5cece13e-3376-4417-9525-be60b11a89a8" targetNamespace="http://schemas.microsoft.com/office/2006/metadata/properties" ma:root="true" ma:fieldsID="f2999c5b41d41b9825abb5f93b596444" ns2:_="" ns3:_="" ns4:_="">
    <xsd:import namespace="2f657e29-5579-4d67-9714-33a99ca17674"/>
    <xsd:import namespace="e072e622-bd42-4407-92d8-63b31e50c8b8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57e29-5579-4d67-9714-33a99ca176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2e622-bd42-4407-92d8-63b31e50c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8cab5e-ccf3-428a-ba4d-f2d839deede8}" ma:internalName="TaxCatchAll" ma:showField="CatchAllData" ma:web="2f657e29-5579-4d67-9714-33a99ca176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lcf76f155ced4ddcb4097134ff3c332f xmlns="e072e622-bd42-4407-92d8-63b31e50c8b8">
      <Terms xmlns="http://schemas.microsoft.com/office/infopath/2007/PartnerControls"/>
    </lcf76f155ced4ddcb4097134ff3c332f>
    <SharedWithUsers xmlns="2f657e29-5579-4d67-9714-33a99ca17674">
      <UserInfo>
        <DisplayName>Francavilla, Eric R</DisplayName>
        <AccountId>61</AccountId>
        <AccountType/>
      </UserInfo>
      <UserInfo>
        <DisplayName>Starr, Andrea S</DisplayName>
        <AccountId>62</AccountId>
        <AccountType/>
      </UserInfo>
      <UserInfo>
        <DisplayName>Steyn, Rita A</DisplayName>
        <AccountId>63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9EAABF4-B9ED-4228-B059-64D199AD5CAD}">
  <ds:schemaRefs>
    <ds:schemaRef ds:uri="2f657e29-5579-4d67-9714-33a99ca17674"/>
    <ds:schemaRef ds:uri="5cece13e-3376-4417-9525-be60b11a89a8"/>
    <ds:schemaRef ds:uri="e072e622-bd42-4407-92d8-63b31e50c8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36DFC8-E7A6-4466-9623-995D1E943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3F6F2-B28F-46AF-9C63-963F9CE6979D}">
  <ds:schemaRefs>
    <ds:schemaRef ds:uri="http://purl.org/dc/terms/"/>
    <ds:schemaRef ds:uri="5cece13e-3376-4417-9525-be60b11a89a8"/>
    <ds:schemaRef ds:uri="2f657e29-5579-4d67-9714-33a99ca17674"/>
    <ds:schemaRef ds:uri="e072e622-bd42-4407-92d8-63b31e50c8b8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460</Words>
  <Application>Microsoft Office PowerPoint</Application>
  <PresentationFormat>Custom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PNNL_Option_4</vt:lpstr>
      <vt:lpstr>Assessing UHI impacts in Western North Africa Task 4 – Building Energy Demand</vt:lpstr>
      <vt:lpstr>Task 4 – Building Energy Demand - Objectives </vt:lpstr>
      <vt:lpstr>Build Energy Model (BED)</vt:lpstr>
      <vt:lpstr>PowerPoint Presentation</vt:lpstr>
      <vt:lpstr>Task 4 -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Pressburger, Leeya D</dc:creator>
  <cp:lastModifiedBy>Khan, Zarrar</cp:lastModifiedBy>
  <cp:revision>17</cp:revision>
  <dcterms:created xsi:type="dcterms:W3CDTF">2023-05-05T14:33:10Z</dcterms:created>
  <dcterms:modified xsi:type="dcterms:W3CDTF">2023-09-19T15:25:05Z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0x010100AC6325C85601C843AA771B2E48854952</vt:lpwstr>
  </property>
  <property fmtid="{D5CDD505-2E9C-101B-9397-08002B2CF9AE}" pid="3" name="MediaServiceImageTags">
    <vt:lpwstr/>
  </property>
</Properties>
</file>