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15"/>
  </p:normalViewPr>
  <p:slideViewPr>
    <p:cSldViewPr snapToObjects="1">
      <p:cViewPr>
        <p:scale>
          <a:sx n="155" d="100"/>
          <a:sy n="155" d="100"/>
        </p:scale>
        <p:origin x="200" y="456"/>
      </p:cViewPr>
      <p:guideLst>
        <p:guide orient="horz" pos="1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FD0E-2D61-4941-80BF-A4ABB64C2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8EAEC-31D4-714F-B0BF-DA0928C61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8339-4AE4-BE44-9442-E8A21094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7E6-5C1C-0C47-942B-4AAC5C71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D8CD-0572-0046-8BA9-609AD345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6206-987A-524E-9690-08D8413C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316A4-A78E-4B4A-A54C-3AB19B83D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28DB0-11C5-854A-94FC-FEBDD12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4708-2998-7442-88BB-A1C91270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CB0C9-8DD5-3B4F-9AAE-9902D0E1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B2465-0CA0-654C-9321-C30CE22F1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9E312-5E16-174C-90AE-2E042D9A8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331D-06BC-BE41-89A6-D6F0D804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389B-D709-FB4F-AD9E-CD70731D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B4EF-AD36-084C-91AA-E48196DB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5CC6-703F-274F-ADD1-E33F7676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94FE-4A78-6846-9E09-445FB8F3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F8DB1-3C9B-6D40-A31B-2B7E1693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A607-EEF3-DA47-875E-B2365106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81B5-FB29-3248-8D95-A5CA36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1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F6E4-9C40-2849-82A4-ED33B8C5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80FD0-CA5B-4B42-B1B7-A6DE04F14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6C85-7739-A245-93B0-7A5BE251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AF3E-0F40-2445-BFB8-60585001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0EE6-14CF-0E4C-BCE3-3E55D19C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9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3B5C-CA64-4D45-B857-7FDA1953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C9F1-F8FC-FF4E-9AC2-0AADA47DE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00F6C-24E1-7444-A138-75B328DF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10348-9A86-8F45-A335-2ABD8110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2FF89-FE73-7F49-ADFC-46DFE185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BC3A0-1941-FD4F-8089-44A53396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C51B-6E96-BA40-BEFC-0C2FE872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EE76-459E-7F41-9574-DCD6B5F9A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B5113-4740-9C42-8F09-13A7B7CD8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DD828-B2E9-1249-9A1B-197B59984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1C8D9-44E8-7645-B716-48E65C9D6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14B1F-EF8D-0340-96AC-E7251DB4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A7FC4-70DF-2E4C-854F-6AC2A99B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4E89B-8C67-B548-8EC5-6990BBB8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3414-8222-F648-9F34-1BA6F177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A4FCA-5B20-014E-9CA9-26050ED2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8630F-2A66-3C4D-BAF4-C239E6A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C1B76-A325-924F-9F44-2244D6DB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65E79-EC00-E04F-BE73-A057E40F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DBBA0-6FB2-594A-A8B1-A0542CBC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66FE4-9ED5-B440-95B1-311505CA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2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28AE-26AC-8B42-935A-BE37A178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C74C-7B8D-2A45-B55F-38925C109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AD8D8-E41F-674F-9022-B338022B9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8D6CF-67CC-5446-A959-FA52C833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A715B-4B9A-DC4C-9CC2-F238E16E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FB36F-4559-0E48-BD6B-BB0CE2A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902E-B05F-5843-AAD0-9E820137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44C7A-0BD9-6146-97A7-BAE3BD62D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718ED-7E98-FF4C-B443-6874BE5F7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F82F-98E7-504F-9DBD-EFFABBAD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46AF3-5A19-E848-8813-818F65FD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7424-E7EC-2A4B-BEC0-ED703F9B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7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C7447-D1C9-7A4B-9835-160784D0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88788-6B31-8545-B235-195C9A45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47B-AA43-3E4B-853D-4F639BA01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9072-3661-EE42-B5E0-0744740E1565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577F-D871-854E-8174-4EA109B54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C40A-460C-F640-9852-2EBB47E03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BD288-D2FE-B84B-A923-BAD7E696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3D774C-7284-3548-952E-E79681D0B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42182"/>
              </p:ext>
            </p:extLst>
          </p:nvPr>
        </p:nvGraphicFramePr>
        <p:xfrm>
          <a:off x="779847" y="1905000"/>
          <a:ext cx="39816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62">
                  <a:extLst>
                    <a:ext uri="{9D8B030D-6E8A-4147-A177-3AD203B41FA5}">
                      <a16:colId xmlns:a16="http://schemas.microsoft.com/office/drawing/2014/main" val="682849230"/>
                    </a:ext>
                  </a:extLst>
                </a:gridCol>
              </a:tblGrid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582166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834957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64931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4712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82102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853371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206109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8521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A37E5B-0E05-C74E-9B4D-BC10AA7297C4}"/>
              </a:ext>
            </a:extLst>
          </p:cNvPr>
          <p:cNvSpPr txBox="1"/>
          <p:nvPr/>
        </p:nvSpPr>
        <p:spPr>
          <a:xfrm>
            <a:off x="89241" y="951988"/>
            <a:ext cx="1779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1 week of hourly temperatures (national average,  population weighted)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D3B1E-11F3-1A45-97B9-2A25F480A076}"/>
              </a:ext>
            </a:extLst>
          </p:cNvPr>
          <p:cNvSpPr txBox="1"/>
          <p:nvPr/>
        </p:nvSpPr>
        <p:spPr>
          <a:xfrm>
            <a:off x="1868615" y="1382875"/>
            <a:ext cx="160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Convolution layer &amp; max pooling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39A07-D804-EE4D-9511-923A3FAA3986}"/>
              </a:ext>
            </a:extLst>
          </p:cNvPr>
          <p:cNvSpPr txBox="1"/>
          <p:nvPr/>
        </p:nvSpPr>
        <p:spPr>
          <a:xfrm>
            <a:off x="4644080" y="259491"/>
            <a:ext cx="2903840" cy="5847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Modelling gas/petroleum consumption from temperature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B9700-203C-5748-8AB9-F2527B64439A}"/>
              </a:ext>
            </a:extLst>
          </p:cNvPr>
          <p:cNvSpPr txBox="1"/>
          <p:nvPr/>
        </p:nvSpPr>
        <p:spPr>
          <a:xfrm>
            <a:off x="8915400" y="5334000"/>
            <a:ext cx="3006813" cy="116955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+mj-lt"/>
              </a:rPr>
              <a:t>Natural gas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144 months of data, split evenly into 626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126 values set aside for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500 used for training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786E77-2B6D-C543-98F2-78076AEB6BA6}"/>
              </a:ext>
            </a:extLst>
          </p:cNvPr>
          <p:cNvCxnSpPr>
            <a:cxnSpLocks/>
          </p:cNvCxnSpPr>
          <p:nvPr/>
        </p:nvCxnSpPr>
        <p:spPr>
          <a:xfrm>
            <a:off x="1295400" y="3262584"/>
            <a:ext cx="1064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1E5827-CDB7-A641-8EB7-B16457E8FB41}"/>
              </a:ext>
            </a:extLst>
          </p:cNvPr>
          <p:cNvSpPr txBox="1"/>
          <p:nvPr/>
        </p:nvSpPr>
        <p:spPr>
          <a:xfrm>
            <a:off x="3653481" y="2876776"/>
            <a:ext cx="1165656" cy="7386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j-lt"/>
              </a:rPr>
              <a:t>X </a:t>
            </a:r>
            <a:r>
              <a:rPr lang="en-US" sz="1400" dirty="0">
                <a:latin typeface="+mj-lt"/>
              </a:rPr>
              <a:t>more convolution layers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F207BC1-3439-574D-B997-378FC40F19BC}"/>
              </a:ext>
            </a:extLst>
          </p:cNvPr>
          <p:cNvCxnSpPr>
            <a:cxnSpLocks/>
          </p:cNvCxnSpPr>
          <p:nvPr/>
        </p:nvCxnSpPr>
        <p:spPr>
          <a:xfrm>
            <a:off x="2990333" y="3262584"/>
            <a:ext cx="488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19FD76-E4C5-AD4E-ACFA-603511CD9549}"/>
              </a:ext>
            </a:extLst>
          </p:cNvPr>
          <p:cNvCxnSpPr>
            <a:cxnSpLocks/>
          </p:cNvCxnSpPr>
          <p:nvPr/>
        </p:nvCxnSpPr>
        <p:spPr>
          <a:xfrm>
            <a:off x="4922782" y="3254146"/>
            <a:ext cx="56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E5CFE36-DA2B-DE46-83F0-D786E8DF97BD}"/>
              </a:ext>
            </a:extLst>
          </p:cNvPr>
          <p:cNvSpPr txBox="1"/>
          <p:nvPr/>
        </p:nvSpPr>
        <p:spPr>
          <a:xfrm>
            <a:off x="4840393" y="1342457"/>
            <a:ext cx="205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Fully connected layer, </a:t>
            </a:r>
            <a:r>
              <a:rPr lang="en-US" sz="1400" dirty="0" err="1">
                <a:latin typeface="+mj-lt"/>
              </a:rPr>
              <a:t>ReLU</a:t>
            </a:r>
            <a:r>
              <a:rPr lang="en-US" sz="1400" dirty="0">
                <a:latin typeface="+mj-lt"/>
              </a:rPr>
              <a:t> activation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061FA001-BA91-D742-9D57-DAC265AE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59747"/>
              </p:ext>
            </p:extLst>
          </p:nvPr>
        </p:nvGraphicFramePr>
        <p:xfrm>
          <a:off x="9323724" y="3063228"/>
          <a:ext cx="3981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62">
                  <a:extLst>
                    <a:ext uri="{9D8B030D-6E8A-4147-A177-3AD203B41FA5}">
                      <a16:colId xmlns:a16="http://schemas.microsoft.com/office/drawing/2014/main" val="682849230"/>
                    </a:ext>
                  </a:extLst>
                </a:gridCol>
              </a:tblGrid>
              <a:tr h="355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582166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5331A9EE-BE48-5E4F-94FE-30EFDE26599E}"/>
              </a:ext>
            </a:extLst>
          </p:cNvPr>
          <p:cNvSpPr txBox="1"/>
          <p:nvPr/>
        </p:nvSpPr>
        <p:spPr>
          <a:xfrm>
            <a:off x="7330289" y="1318626"/>
            <a:ext cx="177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Dropout or Regularization Layer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7EDE17-401B-B346-A403-0917C5D613A0}"/>
              </a:ext>
            </a:extLst>
          </p:cNvPr>
          <p:cNvCxnSpPr>
            <a:cxnSpLocks/>
          </p:cNvCxnSpPr>
          <p:nvPr/>
        </p:nvCxnSpPr>
        <p:spPr>
          <a:xfrm>
            <a:off x="8541252" y="3239505"/>
            <a:ext cx="56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D1543E7-C8CE-A74E-AD00-8084727AEB02}"/>
              </a:ext>
            </a:extLst>
          </p:cNvPr>
          <p:cNvSpPr txBox="1"/>
          <p:nvPr/>
        </p:nvSpPr>
        <p:spPr>
          <a:xfrm>
            <a:off x="9104173" y="2722887"/>
            <a:ext cx="81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Output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992805-F5CE-ED45-82DD-1083ECB411BF}"/>
              </a:ext>
            </a:extLst>
          </p:cNvPr>
          <p:cNvSpPr txBox="1"/>
          <p:nvPr/>
        </p:nvSpPr>
        <p:spPr>
          <a:xfrm>
            <a:off x="554678" y="4951906"/>
            <a:ext cx="84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N = 168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13B041F-2424-8145-A37D-2A6A6EFDA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7407"/>
              </p:ext>
            </p:extLst>
          </p:nvPr>
        </p:nvGraphicFramePr>
        <p:xfrm>
          <a:off x="5669157" y="1920952"/>
          <a:ext cx="39816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62">
                  <a:extLst>
                    <a:ext uri="{9D8B030D-6E8A-4147-A177-3AD203B41FA5}">
                      <a16:colId xmlns:a16="http://schemas.microsoft.com/office/drawing/2014/main" val="682849230"/>
                    </a:ext>
                  </a:extLst>
                </a:gridCol>
              </a:tblGrid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582166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834957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64931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4712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82102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  <a:r>
                        <a:rPr lang="en-US" sz="1200" baseline="-25000" dirty="0"/>
                        <a:t>R1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853371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</a:t>
                      </a:r>
                      <a:r>
                        <a:rPr lang="en-US" sz="1200" baseline="-25000" dirty="0"/>
                        <a:t>R2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206109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E</a:t>
                      </a:r>
                      <a:r>
                        <a:rPr lang="en-US" sz="1200" baseline="-25000" dirty="0" err="1"/>
                        <a:t>Rm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85213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D11A155-C11F-2245-A29C-12B9A2FF3588}"/>
              </a:ext>
            </a:extLst>
          </p:cNvPr>
          <p:cNvSpPr txBox="1"/>
          <p:nvPr/>
        </p:nvSpPr>
        <p:spPr>
          <a:xfrm>
            <a:off x="5443989" y="4699021"/>
            <a:ext cx="2633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N = </a:t>
            </a:r>
            <a:r>
              <a:rPr lang="en-US" sz="1400" i="1" dirty="0">
                <a:latin typeface="+mj-lt"/>
              </a:rPr>
              <a:t>L</a:t>
            </a:r>
            <a:r>
              <a:rPr lang="en-US" sz="1400" i="1" baseline="-25000" dirty="0">
                <a:latin typeface="+mj-lt"/>
              </a:rPr>
              <a:t>1</a:t>
            </a:r>
            <a:endParaRPr lang="en-US" sz="1400" i="1" dirty="0">
              <a:latin typeface="+mj-lt"/>
            </a:endParaRPr>
          </a:p>
          <a:p>
            <a:r>
              <a:rPr lang="en-US" sz="1400" i="1" dirty="0">
                <a:latin typeface="+mj-lt"/>
              </a:rPr>
              <a:t>t</a:t>
            </a:r>
            <a:r>
              <a:rPr lang="en-US" sz="1400" dirty="0">
                <a:latin typeface="+mj-lt"/>
              </a:rPr>
              <a:t> = time since 2006</a:t>
            </a:r>
          </a:p>
          <a:p>
            <a:r>
              <a:rPr lang="en-US" sz="1400" i="1" dirty="0">
                <a:latin typeface="+mj-lt"/>
              </a:rPr>
              <a:t>E</a:t>
            </a:r>
            <a:r>
              <a:rPr lang="en-US" sz="1400" i="1" baseline="-25000" dirty="0">
                <a:latin typeface="+mj-lt"/>
              </a:rPr>
              <a:t>R1..Rm </a:t>
            </a:r>
            <a:r>
              <a:rPr lang="en-US" sz="1400" dirty="0">
                <a:latin typeface="+mj-lt"/>
              </a:rPr>
              <a:t>= region embeddings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504306-B7FB-9F45-B705-413D8DA79B4D}"/>
              </a:ext>
            </a:extLst>
          </p:cNvPr>
          <p:cNvCxnSpPr>
            <a:cxnSpLocks/>
          </p:cNvCxnSpPr>
          <p:nvPr/>
        </p:nvCxnSpPr>
        <p:spPr>
          <a:xfrm>
            <a:off x="6173648" y="3242390"/>
            <a:ext cx="175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F11675A-A534-F249-B20B-CCE412BA4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67585"/>
              </p:ext>
            </p:extLst>
          </p:nvPr>
        </p:nvGraphicFramePr>
        <p:xfrm>
          <a:off x="2472173" y="1905000"/>
          <a:ext cx="39816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62">
                  <a:extLst>
                    <a:ext uri="{9D8B030D-6E8A-4147-A177-3AD203B41FA5}">
                      <a16:colId xmlns:a16="http://schemas.microsoft.com/office/drawing/2014/main" val="682849230"/>
                    </a:ext>
                  </a:extLst>
                </a:gridCol>
              </a:tblGrid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582166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834957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64931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4712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82102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853371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206109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852131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DAD1298D-3A58-294A-9B43-96D7358AA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26800"/>
              </p:ext>
            </p:extLst>
          </p:nvPr>
        </p:nvGraphicFramePr>
        <p:xfrm>
          <a:off x="8039703" y="1914964"/>
          <a:ext cx="39816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62">
                  <a:extLst>
                    <a:ext uri="{9D8B030D-6E8A-4147-A177-3AD203B41FA5}">
                      <a16:colId xmlns:a16="http://schemas.microsoft.com/office/drawing/2014/main" val="682849230"/>
                    </a:ext>
                  </a:extLst>
                </a:gridCol>
              </a:tblGrid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582166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834957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64931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4712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82102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853371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206109"/>
                  </a:ext>
                </a:extLst>
              </a:tr>
              <a:tr h="241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852131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6072AE00-5E0B-174E-BB82-5D3D5680723A}"/>
              </a:ext>
            </a:extLst>
          </p:cNvPr>
          <p:cNvSpPr txBox="1"/>
          <p:nvPr/>
        </p:nvSpPr>
        <p:spPr>
          <a:xfrm>
            <a:off x="7814535" y="4914162"/>
            <a:ext cx="84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N = </a:t>
            </a:r>
            <a:r>
              <a:rPr lang="en-US" sz="1400" i="1" dirty="0">
                <a:latin typeface="+mj-lt"/>
              </a:rPr>
              <a:t>L</a:t>
            </a:r>
            <a:r>
              <a:rPr lang="en-US" sz="1400" i="1" baseline="-25000" dirty="0">
                <a:latin typeface="+mj-lt"/>
              </a:rPr>
              <a:t>2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44FEF-6CDB-1D47-9243-68320F2E04DD}"/>
              </a:ext>
            </a:extLst>
          </p:cNvPr>
          <p:cNvSpPr txBox="1"/>
          <p:nvPr/>
        </p:nvSpPr>
        <p:spPr>
          <a:xfrm>
            <a:off x="9088027" y="3448347"/>
            <a:ext cx="84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N = 1</a:t>
            </a:r>
            <a:endParaRPr lang="en-US" sz="14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624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Braun, Caleb J</dc:creator>
  <cp:lastModifiedBy>Braun, Caleb J</cp:lastModifiedBy>
  <cp:revision>9</cp:revision>
  <dcterms:created xsi:type="dcterms:W3CDTF">2019-04-18T18:08:34Z</dcterms:created>
  <dcterms:modified xsi:type="dcterms:W3CDTF">2019-04-22T17:11:18Z</dcterms:modified>
</cp:coreProperties>
</file>