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9" r:id="rId3"/>
    <p:sldId id="300" r:id="rId4"/>
    <p:sldId id="298" r:id="rId5"/>
    <p:sldId id="258" r:id="rId6"/>
    <p:sldId id="259" r:id="rId7"/>
    <p:sldId id="293" r:id="rId8"/>
    <p:sldId id="297" r:id="rId9"/>
    <p:sldId id="257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1B-4029-8042-42F6605147F8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1B-4029-8042-42F6605147F8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A1B-4029-8042-42F6605147F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A1B-4029-8042-42F6605147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A1B-4029-8042-42F6605147F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F5-45D0-8425-E7B29D0520C7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F5-45D0-8425-E7B29D0520C7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EF5-45D0-8425-E7B29D0520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EF5-45D0-8425-E7B29D0520C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EF5-45D0-8425-E7B29D0520C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29-4038-9318-AACEE91A4680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29-4038-9318-AACEE91A4680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329-4038-9318-AACEE91A468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329-4038-9318-AACEE91A46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29-4038-9318-AACEE91A468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86-4B0D-B628-D3EE6FBBE611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86-4B0D-B628-D3EE6FBBE611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86-4B0D-B628-D3EE6FBBE61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86-4B0D-B628-D3EE6FBBE6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686-4B0D-B628-D3EE6FBBE61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14-48DD-84B8-DFCE9F0FACEE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14-48DD-84B8-DFCE9F0FACEE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14-48DD-84B8-DFCE9F0FAC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614-48DD-84B8-DFCE9F0FAC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614-48DD-84B8-DFCE9F0FACE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77-4A29-827D-8F6BF0A791E2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77-4A29-827D-8F6BF0A791E2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77-4A29-827D-8F6BF0A791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77-4A29-827D-8F6BF0A791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77-4A29-827D-8F6BF0A791E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8017F-DEEE-492C-8955-A6E29E74970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C02F-5677-4D3F-A811-CB87BBF7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9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8F36-D68E-61EB-ACDF-8235873C6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E6571-6812-1664-CEA4-60DECF3A1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8A4A0-1988-73F9-1399-0B367D39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7E4-528E-473F-A17C-509F31BC432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0BE90-41D7-3B7D-8388-DA3E96FB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D9587-C0F1-0B3A-2801-8531F840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5F0-979E-4556-AC59-B3853C7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F80E-9B25-327A-4787-DD749945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0573E-1C53-9C06-DB98-A3C1CDBE2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BFE77-3967-EB09-7665-2E385682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7E4-528E-473F-A17C-509F31BC432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6AB10-8DAC-BF1A-F072-FCC47A3E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F6902-748B-A868-43CA-88DC3263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5F0-979E-4556-AC59-B3853C7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22CE5-5043-6A5E-0F32-0DD5B84C5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3850E-913C-0EAC-97FC-2735F3B2C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DAF61-08EF-B09C-9363-E26057EE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7E4-528E-473F-A17C-509F31BC432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FE23E-12D9-7320-37D3-7F93DCA3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9364E-B13D-C704-8E38-5B155F66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5F0-979E-4556-AC59-B3853C7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63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61914" y="6477000"/>
            <a:ext cx="377686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1529" y="121192"/>
            <a:ext cx="8389471" cy="917222"/>
          </a:xfrm>
          <a:prstGeom prst="rect">
            <a:avLst/>
          </a:prstGeom>
        </p:spPr>
        <p:txBody>
          <a:bodyPr lIns="0" anchor="b"/>
          <a:lstStyle>
            <a:lvl1pPr>
              <a:defRPr lang="en-US" sz="3000" b="1" kern="1200" dirty="0">
                <a:solidFill>
                  <a:srgbClr val="31B8C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143000" y="1714500"/>
            <a:ext cx="10668000" cy="4572001"/>
          </a:xfrm>
          <a:prstGeom prst="rect">
            <a:avLst/>
          </a:prstGeom>
        </p:spPr>
        <p:txBody>
          <a:bodyPr/>
          <a:lstStyle>
            <a:lvl1pPr>
              <a:defRPr sz="2333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73" indent="-228591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54" indent="-228591">
              <a:buFont typeface="Wingdings" panose="05000000000000000000" pitchFamily="2" charset="2"/>
              <a:buChar char="ü"/>
              <a:defRPr sz="16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18" indent="-228591">
              <a:buFont typeface="Wingdings" panose="05000000000000000000" pitchFamily="2" charset="2"/>
              <a:buChar char="§"/>
              <a:defRPr sz="1333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7" y="6495963"/>
            <a:ext cx="2590006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0"/>
            <a:ext cx="10006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83A7DC-238F-CA40-A11B-F99AF6B91D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2108" y="356306"/>
            <a:ext cx="2068098" cy="67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4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8302-53F3-778F-CE17-08EEF3C6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6C666-5ECF-8D4F-792F-EF6E4EBA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7404A-5FCE-C395-9DA3-7EF4AB93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7E4-528E-473F-A17C-509F31BC432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86F5C-CB84-F4EE-2BA2-4E0E7582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D2D2-EA55-3CEA-482B-086A6479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5F0-979E-4556-AC59-B3853C7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272E-B975-2E7C-DDC5-988AC3A3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641AF-5B84-9BA3-D8F1-AE1E064B3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DD20F-3E0E-301E-ED4F-F9F2BE29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7E4-528E-473F-A17C-509F31BC432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3441-EF85-B44A-C4BC-00C58BA2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F6D8B-448A-E4C1-16A3-46538E60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5F0-979E-4556-AC59-B3853C7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55F1-5D1B-2A53-88C1-241CD373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2DD45-8A6A-CBFD-957A-0E6936E6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CEB62-9F94-B2C3-EB3E-08F92C42D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720AE-8374-435B-A0B7-EB525542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7E4-528E-473F-A17C-509F31BC432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E280F-D546-B02F-FBF8-E61E3C08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70365-6FEF-F7C8-D987-F2CD07E3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5F0-979E-4556-AC59-B3853C7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0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980C-0339-8D0C-3E40-B5B0952B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80DF9-B535-7681-0E5E-3D36828A1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D8D0F-E462-9849-EE67-3C0D9EE8E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73D0B-1860-32DF-87F5-75B30AB73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47E18-5464-6419-3BD1-D6682C54D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5223D-A09A-7546-F10D-CB21996D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7E4-528E-473F-A17C-509F31BC432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F8047-E91A-C4D6-0D01-C6B2BCAE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4E88D-DFAE-063D-A4A5-BEE3DD06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5F0-979E-4556-AC59-B3853C7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1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68CE-739F-5F1D-51E0-490F3FD6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F5BC8-00D4-0D2B-0878-A8557923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7E4-528E-473F-A17C-509F31BC432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B7607-7DA9-95B0-9A47-9D0249CE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64D45-16B5-8B25-46D9-E29B0522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5F0-979E-4556-AC59-B3853C7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283AA-81F0-594E-65F3-CE2B0B70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7E4-528E-473F-A17C-509F31BC432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05102-874B-9BB1-48F3-FA6330CF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52629-0DCC-2C0E-682A-73D45AE9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5F0-979E-4556-AC59-B3853C7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13B5-279A-4D37-6C21-20EE5FC1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F21D-EFF0-9F86-80BE-204DAD4FB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FEC6D-8430-EAD7-66D9-6D64E50C8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7C514-4FFF-C4CC-1726-CDB1E93C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7E4-528E-473F-A17C-509F31BC432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F6714-1AD8-7444-A2A0-068ED10D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BA249-A7B4-1ADA-BB6B-6B9F6E1F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5F0-979E-4556-AC59-B3853C7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9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8116-4437-593C-507A-50ED4C20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73978-1CFE-22B9-3E17-6CB67C842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93943-536A-5E6D-7181-EE0D773EF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D2041-A9EF-10E7-F31F-345F2171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7E4-528E-473F-A17C-509F31BC432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2D946-65A6-477E-F46D-E0AF2DF5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54CDB-7549-2312-76A4-20E0A89B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5F0-979E-4556-AC59-B3853C7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0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A6F0B-2442-DFC1-1C24-6D7AE67B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C725E-9C4F-45DB-5DCD-88B373F7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5580B-A3DA-9ABC-FD61-2969E22D5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057E4-528E-473F-A17C-509F31BC432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4A212-6CA1-A7F5-D4D2-5DAEBE2FB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04244-DFAB-E74A-81DC-7E7F0A5E8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9D5F0-979E-4556-AC59-B3853C7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8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sv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chart" Target="../charts/chart1.xml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1.svg"/><Relationship Id="rId5" Type="http://schemas.openxmlformats.org/officeDocument/2006/relationships/image" Target="../media/image26.png"/><Relationship Id="rId15" Type="http://schemas.openxmlformats.org/officeDocument/2006/relationships/image" Target="../media/image35.svg"/><Relationship Id="rId10" Type="http://schemas.openxmlformats.org/officeDocument/2006/relationships/image" Target="../media/image30.sv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3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37.svg"/><Relationship Id="rId7" Type="http://schemas.openxmlformats.org/officeDocument/2006/relationships/image" Target="../media/image4.png"/><Relationship Id="rId12" Type="http://schemas.openxmlformats.org/officeDocument/2006/relationships/image" Target="../media/image43.svg"/><Relationship Id="rId17" Type="http://schemas.openxmlformats.org/officeDocument/2006/relationships/chart" Target="../charts/chart2.xml"/><Relationship Id="rId2" Type="http://schemas.openxmlformats.org/officeDocument/2006/relationships/image" Target="../media/image36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sv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5" Type="http://schemas.openxmlformats.org/officeDocument/2006/relationships/image" Target="../media/image44.png"/><Relationship Id="rId10" Type="http://schemas.openxmlformats.org/officeDocument/2006/relationships/image" Target="../media/image41.svg"/><Relationship Id="rId4" Type="http://schemas.openxmlformats.org/officeDocument/2006/relationships/image" Target="../media/image6.png"/><Relationship Id="rId9" Type="http://schemas.openxmlformats.org/officeDocument/2006/relationships/image" Target="../media/image40.png"/><Relationship Id="rId1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svg"/><Relationship Id="rId18" Type="http://schemas.openxmlformats.org/officeDocument/2006/relationships/chart" Target="../charts/chart4.xml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17" Type="http://schemas.openxmlformats.org/officeDocument/2006/relationships/chart" Target="../charts/chart3.xml"/><Relationship Id="rId2" Type="http://schemas.openxmlformats.org/officeDocument/2006/relationships/image" Target="../media/image36.png"/><Relationship Id="rId16" Type="http://schemas.openxmlformats.org/officeDocument/2006/relationships/image" Target="../media/image45.svg"/><Relationship Id="rId20" Type="http://schemas.openxmlformats.org/officeDocument/2006/relationships/chart" Target="../charts/chart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9.svg"/><Relationship Id="rId5" Type="http://schemas.openxmlformats.org/officeDocument/2006/relationships/image" Target="../media/image39.svg"/><Relationship Id="rId15" Type="http://schemas.openxmlformats.org/officeDocument/2006/relationships/image" Target="../media/image44.png"/><Relationship Id="rId10" Type="http://schemas.openxmlformats.org/officeDocument/2006/relationships/image" Target="../media/image8.png"/><Relationship Id="rId19" Type="http://schemas.openxmlformats.org/officeDocument/2006/relationships/chart" Target="../charts/chart5.xml"/><Relationship Id="rId4" Type="http://schemas.openxmlformats.org/officeDocument/2006/relationships/image" Target="../media/image38.png"/><Relationship Id="rId9" Type="http://schemas.openxmlformats.org/officeDocument/2006/relationships/image" Target="../media/image43.svg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6D13-3168-F6EE-C44A-3F118FE1B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Foresight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7137A-45A4-2784-865A-92C8198CB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1248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C7DA-F06F-3612-2787-A8CBAA9D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Entity Diagram, 2. Relationships, 3. Identify Access Patterns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20F353-FD85-9C9D-C783-0D3DCB9D5334}"/>
              </a:ext>
            </a:extLst>
          </p:cNvPr>
          <p:cNvSpPr/>
          <p:nvPr/>
        </p:nvSpPr>
        <p:spPr>
          <a:xfrm>
            <a:off x="297407" y="2435739"/>
            <a:ext cx="2386083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reg_id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type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A18936-4DD6-7F5F-941B-3BF2C44C06AA}"/>
              </a:ext>
            </a:extLst>
          </p:cNvPr>
          <p:cNvSpPr/>
          <p:nvPr/>
        </p:nvSpPr>
        <p:spPr>
          <a:xfrm>
            <a:off x="3085527" y="1775012"/>
            <a:ext cx="2386083" cy="2571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scen_id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type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scen_ref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scen_diff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year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1567AC-4944-BB0B-F88E-F49D2873C887}"/>
              </a:ext>
            </a:extLst>
          </p:cNvPr>
          <p:cNvSpPr/>
          <p:nvPr/>
        </p:nvSpPr>
        <p:spPr>
          <a:xfrm>
            <a:off x="7793183" y="2435738"/>
            <a:ext cx="1810651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Class1</a:t>
            </a:r>
          </a:p>
          <a:p>
            <a:pPr algn="ctr"/>
            <a:r>
              <a:rPr lang="en-US" dirty="0"/>
              <a:t>- class1_id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value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A4B277-1F3D-1CD1-87F9-D9D7AC58EF3F}"/>
              </a:ext>
            </a:extLst>
          </p:cNvPr>
          <p:cNvSpPr/>
          <p:nvPr/>
        </p:nvSpPr>
        <p:spPr>
          <a:xfrm>
            <a:off x="10241159" y="2439490"/>
            <a:ext cx="1810651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Class2</a:t>
            </a:r>
          </a:p>
          <a:p>
            <a:pPr algn="ctr"/>
            <a:r>
              <a:rPr lang="en-US" dirty="0"/>
              <a:t>- class2_id 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value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208BF0-F55D-C89F-7F8F-50998EB1F1A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683490" y="3060569"/>
            <a:ext cx="402037" cy="379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1F0218-6995-45A1-AF6A-429F3757BB0F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2683490" y="3098521"/>
            <a:ext cx="1595079" cy="12476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BF70A8-2867-3E8F-3A8C-E6791732DFE7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V="1">
            <a:off x="2683490" y="1775012"/>
            <a:ext cx="1595079" cy="13235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1F722A-A2D8-9718-34AB-665795EAFAB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471610" y="3060569"/>
            <a:ext cx="2321573" cy="379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5277DF-3C8C-A532-E6D5-CFEA9A48A6D1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5471610" y="3060569"/>
            <a:ext cx="3226899" cy="7007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5FE0CB-BE1E-7146-AC17-2ABB4282EB1E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V="1">
            <a:off x="5471610" y="2435738"/>
            <a:ext cx="3226899" cy="6248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3B79EAB-4220-2207-138A-39B92D2B8779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V="1">
            <a:off x="9603834" y="2439490"/>
            <a:ext cx="1542651" cy="6590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F62048-F68E-54E7-481A-A3885A3D0CF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603834" y="3098520"/>
            <a:ext cx="637325" cy="37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A54BF1D-9BBE-70D0-F7E6-F08A75116FB9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9603834" y="3098520"/>
            <a:ext cx="1542651" cy="6665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CC6EFB5-86E0-78BC-C8A5-6D5F219AEBA1}"/>
              </a:ext>
            </a:extLst>
          </p:cNvPr>
          <p:cNvSpPr/>
          <p:nvPr/>
        </p:nvSpPr>
        <p:spPr>
          <a:xfrm>
            <a:off x="222524" y="4581382"/>
            <a:ext cx="2535848" cy="16310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a region by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a region by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all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all class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all class 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FDF7C67-DF7A-7335-2873-6F4F55C7B3DD}"/>
              </a:ext>
            </a:extLst>
          </p:cNvPr>
          <p:cNvSpPr/>
          <p:nvPr/>
        </p:nvSpPr>
        <p:spPr>
          <a:xfrm>
            <a:off x="3085527" y="4773096"/>
            <a:ext cx="2386083" cy="12476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all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all params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all class 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BE9E735-2CF3-08EB-91DE-79DB9BE326A6}"/>
              </a:ext>
            </a:extLst>
          </p:cNvPr>
          <p:cNvSpPr/>
          <p:nvPr/>
        </p:nvSpPr>
        <p:spPr>
          <a:xfrm>
            <a:off x="5778544" y="2322458"/>
            <a:ext cx="1810651" cy="1514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</a:t>
            </a:r>
          </a:p>
          <a:p>
            <a:pPr algn="ctr"/>
            <a:r>
              <a:rPr lang="en-US" dirty="0"/>
              <a:t>- </a:t>
            </a:r>
            <a:r>
              <a:rPr lang="en-US" dirty="0" err="1"/>
              <a:t>param_id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Units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69025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20FF-FB20-7AC2-5593-F6B80814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Primary Key</a:t>
            </a:r>
          </a:p>
        </p:txBody>
      </p:sp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B1C6CC05-9377-C30D-C153-70828B044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07023"/>
              </p:ext>
            </p:extLst>
          </p:nvPr>
        </p:nvGraphicFramePr>
        <p:xfrm>
          <a:off x="1975029" y="2220123"/>
          <a:ext cx="7951752" cy="366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584">
                  <a:extLst>
                    <a:ext uri="{9D8B030D-6E8A-4147-A177-3AD203B41FA5}">
                      <a16:colId xmlns:a16="http://schemas.microsoft.com/office/drawing/2014/main" val="1558971779"/>
                    </a:ext>
                  </a:extLst>
                </a:gridCol>
                <a:gridCol w="2650584">
                  <a:extLst>
                    <a:ext uri="{9D8B030D-6E8A-4147-A177-3AD203B41FA5}">
                      <a16:colId xmlns:a16="http://schemas.microsoft.com/office/drawing/2014/main" val="2800269369"/>
                    </a:ext>
                  </a:extLst>
                </a:gridCol>
                <a:gridCol w="2650584">
                  <a:extLst>
                    <a:ext uri="{9D8B030D-6E8A-4147-A177-3AD203B41FA5}">
                      <a16:colId xmlns:a16="http://schemas.microsoft.com/office/drawing/2014/main" val="997523949"/>
                    </a:ext>
                  </a:extLst>
                </a:gridCol>
              </a:tblGrid>
              <a:tr h="610306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 Key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 Key (SK)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163295"/>
                  </a:ext>
                </a:extLst>
              </a:tr>
              <a:tr h="610306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REG#&lt;reg-id&gt;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24010"/>
                  </a:ext>
                </a:extLst>
              </a:tr>
              <a:tr h="610306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REG#&lt;reg-id&gt;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SCE#&lt;type&gt;#&lt;scen-id&gt;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972635"/>
                  </a:ext>
                </a:extLst>
              </a:tr>
              <a:tr h="610306">
                <a:tc>
                  <a:txBody>
                    <a:bodyPr/>
                    <a:lstStyle/>
                    <a:p>
                      <a:r>
                        <a:rPr lang="en-US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REG#&lt;reg-id&gt;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65903"/>
                  </a:ext>
                </a:extLst>
              </a:tr>
              <a:tr h="610306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REG#&lt;reg-id&gt;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50801"/>
                  </a:ext>
                </a:extLst>
              </a:tr>
              <a:tr h="610306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REG#&lt;reg-id&gt;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421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13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ACD7-A778-DD12-B93F-B92F75FD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9519"/>
            <a:ext cx="10515600" cy="1325563"/>
          </a:xfrm>
        </p:spPr>
        <p:txBody>
          <a:bodyPr/>
          <a:lstStyle/>
          <a:p>
            <a:r>
              <a:rPr lang="en-US" dirty="0"/>
              <a:t>Dashboard Data Flows</a:t>
            </a:r>
          </a:p>
        </p:txBody>
      </p:sp>
    </p:spTree>
    <p:extLst>
      <p:ext uri="{BB962C8B-B14F-4D97-AF65-F5344CB8AC3E}">
        <p14:creationId xmlns:p14="http://schemas.microsoft.com/office/powerpoint/2010/main" val="148863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3CBE-7F47-FC2F-7747-844EA82D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23F7-B947-6AD5-6344-4F02DD01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6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ACD7-A778-DD12-B93F-B92F75FD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9519"/>
            <a:ext cx="10515600" cy="1325563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26207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/>
          <p:nvPr/>
        </p:nvSpPr>
        <p:spPr>
          <a:xfrm>
            <a:off x="-12212" y="43869"/>
            <a:ext cx="12204212" cy="68108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EF1B4D-9A85-E29F-5730-553E79182799}"/>
              </a:ext>
            </a:extLst>
          </p:cNvPr>
          <p:cNvSpPr/>
          <p:nvPr/>
        </p:nvSpPr>
        <p:spPr>
          <a:xfrm>
            <a:off x="8454007" y="-10350"/>
            <a:ext cx="3745901" cy="54717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Google Shape;64;p4"/>
          <p:cNvSpPr txBox="1"/>
          <p:nvPr/>
        </p:nvSpPr>
        <p:spPr>
          <a:xfrm>
            <a:off x="-12212" y="-489635"/>
            <a:ext cx="3695424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 Page Idea 1 - Zarrar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4"/>
          <p:cNvPicPr preferRelativeResize="0"/>
          <p:nvPr/>
        </p:nvPicPr>
        <p:blipFill rotWithShape="1">
          <a:blip r:embed="rId3">
            <a:alphaModFix/>
          </a:blip>
          <a:srcRect r="9517" b="6950"/>
          <a:stretch/>
        </p:blipFill>
        <p:spPr>
          <a:xfrm>
            <a:off x="-12212" y="1474"/>
            <a:ext cx="11031681" cy="541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9435" y="1513688"/>
            <a:ext cx="7578439" cy="210092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 txBox="1"/>
          <p:nvPr/>
        </p:nvSpPr>
        <p:spPr>
          <a:xfrm>
            <a:off x="2126254" y="1768614"/>
            <a:ext cx="1264529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Scenario 1</a:t>
            </a:r>
            <a:endParaRPr sz="2400"/>
          </a:p>
          <a:p>
            <a:pPr algn="ctr"/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1.5 </a:t>
            </a:r>
            <a:r>
              <a:rPr lang="en" sz="1600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400"/>
          </a:p>
        </p:txBody>
      </p:sp>
      <p:sp>
        <p:nvSpPr>
          <p:cNvPr id="68" name="Google Shape;68;p4"/>
          <p:cNvSpPr txBox="1"/>
          <p:nvPr/>
        </p:nvSpPr>
        <p:spPr>
          <a:xfrm>
            <a:off x="2126254" y="2767644"/>
            <a:ext cx="1264529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Scenario 2</a:t>
            </a:r>
            <a:endParaRPr sz="2400"/>
          </a:p>
          <a:p>
            <a:pPr algn="ctr"/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1600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400"/>
          </a:p>
        </p:txBody>
      </p:sp>
      <p:sp>
        <p:nvSpPr>
          <p:cNvPr id="69" name="Google Shape;69;p4"/>
          <p:cNvSpPr/>
          <p:nvPr/>
        </p:nvSpPr>
        <p:spPr>
          <a:xfrm>
            <a:off x="1394099" y="3985599"/>
            <a:ext cx="3444430" cy="2380297"/>
          </a:xfrm>
          <a:prstGeom prst="roundRect">
            <a:avLst>
              <a:gd name="adj" fmla="val 248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4933626" y="3980093"/>
            <a:ext cx="3444430" cy="2380297"/>
          </a:xfrm>
          <a:prstGeom prst="roundRect">
            <a:avLst>
              <a:gd name="adj" fmla="val 248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8473154" y="3991553"/>
            <a:ext cx="3444430" cy="2380297"/>
          </a:xfrm>
          <a:prstGeom prst="roundRect">
            <a:avLst>
              <a:gd name="adj" fmla="val 248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4" descr="Dark Theme Support | Charts4PHP - Free PHP Chart &amp; Graph"/>
          <p:cNvPicPr preferRelativeResize="0"/>
          <p:nvPr/>
        </p:nvPicPr>
        <p:blipFill rotWithShape="1">
          <a:blip r:embed="rId5">
            <a:alphaModFix/>
          </a:blip>
          <a:srcRect t="11885"/>
          <a:stretch/>
        </p:blipFill>
        <p:spPr>
          <a:xfrm>
            <a:off x="1416988" y="3997625"/>
            <a:ext cx="3374453" cy="2358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4" descr="Bootstrap Admin Templates with Dark Dashboard - Ekan Admin"/>
          <p:cNvPicPr preferRelativeResize="0"/>
          <p:nvPr/>
        </p:nvPicPr>
        <p:blipFill rotWithShape="1">
          <a:blip r:embed="rId6">
            <a:alphaModFix/>
          </a:blip>
          <a:srcRect l="63668" t="42585" r="3539" b="29796"/>
          <a:stretch/>
        </p:blipFill>
        <p:spPr>
          <a:xfrm rot="5400000">
            <a:off x="9011586" y="3494721"/>
            <a:ext cx="2358474" cy="33762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4"/>
          <p:cNvGrpSpPr/>
          <p:nvPr/>
        </p:nvGrpSpPr>
        <p:grpSpPr>
          <a:xfrm>
            <a:off x="4949509" y="3997625"/>
            <a:ext cx="3412663" cy="2341710"/>
            <a:chOff x="4687624" y="1899009"/>
            <a:chExt cx="6927071" cy="4370339"/>
          </a:xfrm>
        </p:grpSpPr>
        <p:pic>
          <p:nvPicPr>
            <p:cNvPr id="75" name="Google Shape;75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87624" y="1899009"/>
              <a:ext cx="6927071" cy="4370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4"/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/>
              <a:ahLst/>
              <a:cxnLst/>
              <a:rect l="l" t="t" r="r" b="b"/>
              <a:pathLst>
                <a:path w="321733" h="359833" extrusionOk="0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FFD9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7" name="Google Shape;77;p4" descr="Cursor with solid fil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78" name="Google Shape;78;p4"/>
            <p:cNvGraphicFramePr/>
            <p:nvPr/>
          </p:nvGraphicFramePr>
          <p:xfrm>
            <a:off x="6644164" y="3218531"/>
            <a:ext cx="3451409" cy="21589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</p:grpSp>
      <p:grpSp>
        <p:nvGrpSpPr>
          <p:cNvPr id="79" name="Google Shape;79;p4"/>
          <p:cNvGrpSpPr/>
          <p:nvPr/>
        </p:nvGrpSpPr>
        <p:grpSpPr>
          <a:xfrm rot="-5400000">
            <a:off x="706905" y="2207035"/>
            <a:ext cx="2031749" cy="633520"/>
            <a:chOff x="3650400" y="2688902"/>
            <a:chExt cx="1858423" cy="239024"/>
          </a:xfrm>
        </p:grpSpPr>
        <p:sp>
          <p:nvSpPr>
            <p:cNvPr id="80" name="Google Shape;80;p4"/>
            <p:cNvSpPr/>
            <p:nvPr/>
          </p:nvSpPr>
          <p:spPr>
            <a:xfrm>
              <a:off x="3650400" y="2688902"/>
              <a:ext cx="1839600" cy="239024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 txBox="1"/>
            <p:nvPr/>
          </p:nvSpPr>
          <p:spPr>
            <a:xfrm>
              <a:off x="3669223" y="2794101"/>
              <a:ext cx="1839600" cy="123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" sz="1333" dirty="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Abs     </a:t>
              </a:r>
              <a:r>
                <a:rPr lang="en" sz="1333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Diff	   %Diff        </a:t>
              </a:r>
              <a:endParaRPr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48D1CA-043D-E217-0B36-806EBF5E2132}"/>
              </a:ext>
            </a:extLst>
          </p:cNvPr>
          <p:cNvGrpSpPr/>
          <p:nvPr/>
        </p:nvGrpSpPr>
        <p:grpSpPr>
          <a:xfrm>
            <a:off x="9927285" y="85427"/>
            <a:ext cx="2491201" cy="348661"/>
            <a:chOff x="9459199" y="935684"/>
            <a:chExt cx="2491201" cy="348661"/>
          </a:xfrm>
        </p:grpSpPr>
        <p:sp>
          <p:nvSpPr>
            <p:cNvPr id="83" name="Google Shape;83;p4"/>
            <p:cNvSpPr/>
            <p:nvPr/>
          </p:nvSpPr>
          <p:spPr>
            <a:xfrm>
              <a:off x="9459199" y="935684"/>
              <a:ext cx="2491201" cy="348661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FFC000"/>
                </a:buClr>
                <a:buSzPts val="1200"/>
              </a:pPr>
              <a:r>
                <a:rPr lang="en" sz="1600" dirty="0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Dataset: </a:t>
              </a:r>
              <a:r>
                <a:rPr lang="en" sz="1600" dirty="0">
                  <a:solidFill>
                    <a:srgbClr val="FFF2CC"/>
                  </a:solidFill>
                  <a:latin typeface="Calibri"/>
                  <a:ea typeface="Calibri"/>
                  <a:cs typeface="Calibri"/>
                  <a:sym typeface="Calibri"/>
                </a:rPr>
                <a:t>Foresight v1</a:t>
              </a:r>
              <a:endParaRPr sz="2400" dirty="0"/>
            </a:p>
          </p:txBody>
        </p:sp>
        <p:pic>
          <p:nvPicPr>
            <p:cNvPr id="3" name="Graphic 2" descr="Play with solid fill">
              <a:extLst>
                <a:ext uri="{FF2B5EF4-FFF2-40B4-BE49-F238E27FC236}">
                  <a16:creationId xmlns:a16="http://schemas.microsoft.com/office/drawing/2014/main" id="{D10081D3-3BEA-1087-F1BA-3B2F03235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11415496" y="1015395"/>
              <a:ext cx="196188" cy="218185"/>
            </a:xfrm>
            <a:prstGeom prst="rect">
              <a:avLst/>
            </a:prstGeom>
          </p:spPr>
        </p:pic>
      </p:grpSp>
      <p:pic>
        <p:nvPicPr>
          <p:cNvPr id="4" name="Graphic 3" descr="Play with solid fill">
            <a:extLst>
              <a:ext uri="{FF2B5EF4-FFF2-40B4-BE49-F238E27FC236}">
                <a16:creationId xmlns:a16="http://schemas.microsoft.com/office/drawing/2014/main" id="{1684CAE6-28D0-D7E3-3876-B2CB06B7FC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3488884" y="1936634"/>
            <a:ext cx="196188" cy="218185"/>
          </a:xfrm>
          <a:prstGeom prst="rect">
            <a:avLst/>
          </a:prstGeom>
        </p:spPr>
      </p:pic>
      <p:pic>
        <p:nvPicPr>
          <p:cNvPr id="5" name="Graphic 4" descr="Play with solid fill">
            <a:extLst>
              <a:ext uri="{FF2B5EF4-FFF2-40B4-BE49-F238E27FC236}">
                <a16:creationId xmlns:a16="http://schemas.microsoft.com/office/drawing/2014/main" id="{F432B18F-9CAA-37AD-DB7E-01CB03223D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3493242" y="2942484"/>
            <a:ext cx="196188" cy="218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1FBE3-0046-6C52-1FB2-5D2B5FD5006A}"/>
              </a:ext>
            </a:extLst>
          </p:cNvPr>
          <p:cNvSpPr txBox="1"/>
          <p:nvPr/>
        </p:nvSpPr>
        <p:spPr>
          <a:xfrm rot="16200000">
            <a:off x="594166" y="2374588"/>
            <a:ext cx="19076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solidFill>
                  <a:srgbClr val="FFC000"/>
                </a:solidFill>
                <a:latin typeface="Calibri"/>
                <a:cs typeface="Calibri"/>
                <a:sym typeface="Calibri"/>
              </a:rPr>
              <a:t>Compare Scenarios</a:t>
            </a:r>
            <a:endParaRPr lang="en-US" sz="1400" dirty="0"/>
          </a:p>
        </p:txBody>
      </p:sp>
      <p:grpSp>
        <p:nvGrpSpPr>
          <p:cNvPr id="8" name="Google Shape;79;p4">
            <a:extLst>
              <a:ext uri="{FF2B5EF4-FFF2-40B4-BE49-F238E27FC236}">
                <a16:creationId xmlns:a16="http://schemas.microsoft.com/office/drawing/2014/main" id="{C9E1C8EF-1BEF-6BC3-3F88-EA58B8FA69D2}"/>
              </a:ext>
            </a:extLst>
          </p:cNvPr>
          <p:cNvGrpSpPr/>
          <p:nvPr/>
        </p:nvGrpSpPr>
        <p:grpSpPr>
          <a:xfrm>
            <a:off x="6930596" y="827460"/>
            <a:ext cx="2011170" cy="637055"/>
            <a:chOff x="3650400" y="2688902"/>
            <a:chExt cx="1839600" cy="239024"/>
          </a:xfrm>
        </p:grpSpPr>
        <p:sp>
          <p:nvSpPr>
            <p:cNvPr id="9" name="Google Shape;80;p4">
              <a:extLst>
                <a:ext uri="{FF2B5EF4-FFF2-40B4-BE49-F238E27FC236}">
                  <a16:creationId xmlns:a16="http://schemas.microsoft.com/office/drawing/2014/main" id="{D95D293F-69E9-5768-741F-07E2FB52E39A}"/>
                </a:ext>
              </a:extLst>
            </p:cNvPr>
            <p:cNvSpPr/>
            <p:nvPr/>
          </p:nvSpPr>
          <p:spPr>
            <a:xfrm>
              <a:off x="3650400" y="2688902"/>
              <a:ext cx="1839600" cy="239024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81;p4">
              <a:extLst>
                <a:ext uri="{FF2B5EF4-FFF2-40B4-BE49-F238E27FC236}">
                  <a16:creationId xmlns:a16="http://schemas.microsoft.com/office/drawing/2014/main" id="{14ABAFE0-625D-1963-49CC-B3BB216A1E7B}"/>
                </a:ext>
              </a:extLst>
            </p:cNvPr>
            <p:cNvSpPr txBox="1"/>
            <p:nvPr/>
          </p:nvSpPr>
          <p:spPr>
            <a:xfrm>
              <a:off x="3729658" y="2785233"/>
              <a:ext cx="1675240" cy="1313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" sz="1333" dirty="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Abs     </a:t>
              </a:r>
              <a:r>
                <a:rPr lang="en" sz="1333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Diff	   %Diff          </a:t>
              </a:r>
              <a:endParaRPr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E7554F1-3633-4B13-1C26-80AD2BACB688}"/>
              </a:ext>
            </a:extLst>
          </p:cNvPr>
          <p:cNvSpPr txBox="1"/>
          <p:nvPr/>
        </p:nvSpPr>
        <p:spPr>
          <a:xfrm>
            <a:off x="7129417" y="836372"/>
            <a:ext cx="1607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solidFill>
                  <a:srgbClr val="FFC000"/>
                </a:solidFill>
                <a:latin typeface="Calibri"/>
                <a:cs typeface="Calibri"/>
                <a:sym typeface="Calibri"/>
              </a:rPr>
              <a:t>Compare Temporal</a:t>
            </a:r>
            <a:endParaRPr lang="en-US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C8B553-B446-9FE0-AD8A-5A3DB40AAAB7}"/>
              </a:ext>
            </a:extLst>
          </p:cNvPr>
          <p:cNvGrpSpPr/>
          <p:nvPr/>
        </p:nvGrpSpPr>
        <p:grpSpPr>
          <a:xfrm>
            <a:off x="4214488" y="949187"/>
            <a:ext cx="2025983" cy="338500"/>
            <a:chOff x="5061758" y="1710910"/>
            <a:chExt cx="2025983" cy="338500"/>
          </a:xfrm>
        </p:grpSpPr>
        <p:grpSp>
          <p:nvGrpSpPr>
            <p:cNvPr id="14" name="Google Shape;79;p4">
              <a:extLst>
                <a:ext uri="{FF2B5EF4-FFF2-40B4-BE49-F238E27FC236}">
                  <a16:creationId xmlns:a16="http://schemas.microsoft.com/office/drawing/2014/main" id="{62C21AEC-CFE8-2816-BFA3-43427482D426}"/>
                </a:ext>
              </a:extLst>
            </p:cNvPr>
            <p:cNvGrpSpPr/>
            <p:nvPr/>
          </p:nvGrpSpPr>
          <p:grpSpPr>
            <a:xfrm>
              <a:off x="5061758" y="1710910"/>
              <a:ext cx="2025983" cy="338500"/>
              <a:chOff x="3650400" y="2661016"/>
              <a:chExt cx="1853149" cy="276571"/>
            </a:xfrm>
          </p:grpSpPr>
          <p:sp>
            <p:nvSpPr>
              <p:cNvPr id="15" name="Google Shape;80;p4">
                <a:extLst>
                  <a:ext uri="{FF2B5EF4-FFF2-40B4-BE49-F238E27FC236}">
                    <a16:creationId xmlns:a16="http://schemas.microsoft.com/office/drawing/2014/main" id="{59FCA4E6-3C3B-4CFB-4205-9F195A3526CC}"/>
                  </a:ext>
                </a:extLst>
              </p:cNvPr>
              <p:cNvSpPr/>
              <p:nvPr/>
            </p:nvSpPr>
            <p:spPr>
              <a:xfrm>
                <a:off x="3650400" y="2688902"/>
                <a:ext cx="1839600" cy="239024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81;p4">
                <a:extLst>
                  <a:ext uri="{FF2B5EF4-FFF2-40B4-BE49-F238E27FC236}">
                    <a16:creationId xmlns:a16="http://schemas.microsoft.com/office/drawing/2014/main" id="{54951D77-685C-18D0-F413-CC69E3EDD163}"/>
                  </a:ext>
                </a:extLst>
              </p:cNvPr>
              <p:cNvSpPr txBox="1"/>
              <p:nvPr/>
            </p:nvSpPr>
            <p:spPr>
              <a:xfrm>
                <a:off x="3663949" y="2661016"/>
                <a:ext cx="1839600" cy="2765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" sz="1400" dirty="0">
                    <a:solidFill>
                      <a:srgbClr val="FFC000"/>
                    </a:solidFill>
                    <a:latin typeface="Calibri"/>
                    <a:cs typeface="Calibri"/>
                    <a:sym typeface="Arial"/>
                  </a:rPr>
                  <a:t>Start Year:    </a:t>
                </a:r>
                <a:r>
                  <a:rPr lang="en" sz="1333" dirty="0">
                    <a:solidFill>
                      <a:srgbClr val="F2F2F2"/>
                    </a:solidFill>
                    <a:latin typeface="Arial"/>
                    <a:ea typeface="Arial"/>
                    <a:cs typeface="Arial"/>
                    <a:sym typeface="Arial"/>
                  </a:rPr>
                  <a:t>2015</a:t>
                </a:r>
                <a:endParaRPr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8" name="Graphic 17" descr="Play with solid fill">
              <a:extLst>
                <a:ext uri="{FF2B5EF4-FFF2-40B4-BE49-F238E27FC236}">
                  <a16:creationId xmlns:a16="http://schemas.microsoft.com/office/drawing/2014/main" id="{CDA6E841-F199-619D-6E83-CF0305CE9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725384" y="1786351"/>
              <a:ext cx="196188" cy="218185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BBA5F7-0656-B1E6-B97C-F23B22618D3A}"/>
              </a:ext>
            </a:extLst>
          </p:cNvPr>
          <p:cNvGrpSpPr/>
          <p:nvPr/>
        </p:nvGrpSpPr>
        <p:grpSpPr>
          <a:xfrm>
            <a:off x="9631891" y="949187"/>
            <a:ext cx="2025983" cy="338500"/>
            <a:chOff x="5061758" y="1710910"/>
            <a:chExt cx="2025983" cy="338500"/>
          </a:xfrm>
        </p:grpSpPr>
        <p:grpSp>
          <p:nvGrpSpPr>
            <p:cNvPr id="21" name="Google Shape;79;p4">
              <a:extLst>
                <a:ext uri="{FF2B5EF4-FFF2-40B4-BE49-F238E27FC236}">
                  <a16:creationId xmlns:a16="http://schemas.microsoft.com/office/drawing/2014/main" id="{66ACA306-2A7D-9F07-83F8-D4B27A5DCD0C}"/>
                </a:ext>
              </a:extLst>
            </p:cNvPr>
            <p:cNvGrpSpPr/>
            <p:nvPr/>
          </p:nvGrpSpPr>
          <p:grpSpPr>
            <a:xfrm>
              <a:off x="5061758" y="1710910"/>
              <a:ext cx="2025983" cy="338500"/>
              <a:chOff x="3650400" y="2661016"/>
              <a:chExt cx="1853149" cy="276571"/>
            </a:xfrm>
          </p:grpSpPr>
          <p:sp>
            <p:nvSpPr>
              <p:cNvPr id="23" name="Google Shape;80;p4">
                <a:extLst>
                  <a:ext uri="{FF2B5EF4-FFF2-40B4-BE49-F238E27FC236}">
                    <a16:creationId xmlns:a16="http://schemas.microsoft.com/office/drawing/2014/main" id="{4214EFEC-30F7-E7DB-1318-2253832DA883}"/>
                  </a:ext>
                </a:extLst>
              </p:cNvPr>
              <p:cNvSpPr/>
              <p:nvPr/>
            </p:nvSpPr>
            <p:spPr>
              <a:xfrm>
                <a:off x="3650400" y="2688902"/>
                <a:ext cx="1839600" cy="239024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81;p4">
                <a:extLst>
                  <a:ext uri="{FF2B5EF4-FFF2-40B4-BE49-F238E27FC236}">
                    <a16:creationId xmlns:a16="http://schemas.microsoft.com/office/drawing/2014/main" id="{31A685CF-E7E4-D1CE-8BF9-E831CAF0C89D}"/>
                  </a:ext>
                </a:extLst>
              </p:cNvPr>
              <p:cNvSpPr txBox="1"/>
              <p:nvPr/>
            </p:nvSpPr>
            <p:spPr>
              <a:xfrm>
                <a:off x="3663949" y="2661016"/>
                <a:ext cx="1839600" cy="2765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" sz="1400" dirty="0">
                    <a:solidFill>
                      <a:srgbClr val="FFC000"/>
                    </a:solidFill>
                    <a:latin typeface="Calibri"/>
                    <a:cs typeface="Calibri"/>
                    <a:sym typeface="Arial"/>
                  </a:rPr>
                  <a:t>End Year:    </a:t>
                </a:r>
                <a:r>
                  <a:rPr lang="en" sz="1333" dirty="0">
                    <a:solidFill>
                      <a:srgbClr val="F2F2F2"/>
                    </a:solidFill>
                    <a:latin typeface="Arial"/>
                    <a:ea typeface="Arial"/>
                    <a:cs typeface="Arial"/>
                    <a:sym typeface="Arial"/>
                  </a:rPr>
                  <a:t>2100</a:t>
                </a:r>
                <a:endParaRPr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22" name="Graphic 21" descr="Play with solid fill">
              <a:extLst>
                <a:ext uri="{FF2B5EF4-FFF2-40B4-BE49-F238E27FC236}">
                  <a16:creationId xmlns:a16="http://schemas.microsoft.com/office/drawing/2014/main" id="{8BBA6152-6832-8B05-1104-98E93F583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725384" y="1786351"/>
              <a:ext cx="196188" cy="218185"/>
            </a:xfrm>
            <a:prstGeom prst="rect">
              <a:avLst/>
            </a:prstGeom>
          </p:spPr>
        </p:pic>
      </p:grpSp>
      <p:sp>
        <p:nvSpPr>
          <p:cNvPr id="27" name="Google Shape;80;p4">
            <a:extLst>
              <a:ext uri="{FF2B5EF4-FFF2-40B4-BE49-F238E27FC236}">
                <a16:creationId xmlns:a16="http://schemas.microsoft.com/office/drawing/2014/main" id="{F3E1F30E-3AF3-0589-986D-097C456D82C9}"/>
              </a:ext>
            </a:extLst>
          </p:cNvPr>
          <p:cNvSpPr/>
          <p:nvPr/>
        </p:nvSpPr>
        <p:spPr>
          <a:xfrm rot="16200000">
            <a:off x="-2733677" y="3264352"/>
            <a:ext cx="6323022" cy="8642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01E912A-321A-6B23-378E-B66D920AF80C}"/>
              </a:ext>
            </a:extLst>
          </p:cNvPr>
          <p:cNvGrpSpPr/>
          <p:nvPr/>
        </p:nvGrpSpPr>
        <p:grpSpPr>
          <a:xfrm>
            <a:off x="119223" y="982210"/>
            <a:ext cx="578230" cy="5379335"/>
            <a:chOff x="115121" y="782031"/>
            <a:chExt cx="578230" cy="5379335"/>
          </a:xfrm>
        </p:grpSpPr>
        <p:pic>
          <p:nvPicPr>
            <p:cNvPr id="28" name="Graphic 27" descr="Water with solid fill">
              <a:extLst>
                <a:ext uri="{FF2B5EF4-FFF2-40B4-BE49-F238E27FC236}">
                  <a16:creationId xmlns:a16="http://schemas.microsoft.com/office/drawing/2014/main" id="{B2393034-FAF8-9ACD-C99C-729915FEB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8201" y="1473120"/>
              <a:ext cx="541948" cy="541948"/>
            </a:xfrm>
            <a:prstGeom prst="rect">
              <a:avLst/>
            </a:prstGeom>
          </p:spPr>
        </p:pic>
        <p:pic>
          <p:nvPicPr>
            <p:cNvPr id="29" name="Graphic 28" descr="Corn with solid fill">
              <a:extLst>
                <a:ext uri="{FF2B5EF4-FFF2-40B4-BE49-F238E27FC236}">
                  <a16:creationId xmlns:a16="http://schemas.microsoft.com/office/drawing/2014/main" id="{54779F4C-E6CD-A723-D746-5680ECC95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7833" y="2307284"/>
              <a:ext cx="541948" cy="541948"/>
            </a:xfrm>
            <a:prstGeom prst="rect">
              <a:avLst/>
            </a:prstGeom>
          </p:spPr>
        </p:pic>
        <p:pic>
          <p:nvPicPr>
            <p:cNvPr id="30" name="Graphic 29" descr="Thermometer with solid fill">
              <a:extLst>
                <a:ext uri="{FF2B5EF4-FFF2-40B4-BE49-F238E27FC236}">
                  <a16:creationId xmlns:a16="http://schemas.microsoft.com/office/drawing/2014/main" id="{1C97E776-85AB-E648-50ED-FBB4B3D45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37833" y="3136200"/>
              <a:ext cx="541948" cy="541948"/>
            </a:xfrm>
            <a:prstGeom prst="rect">
              <a:avLst/>
            </a:prstGeom>
          </p:spPr>
        </p:pic>
        <p:pic>
          <p:nvPicPr>
            <p:cNvPr id="31" name="Graphic 30" descr="Production with solid fill">
              <a:extLst>
                <a:ext uri="{FF2B5EF4-FFF2-40B4-BE49-F238E27FC236}">
                  <a16:creationId xmlns:a16="http://schemas.microsoft.com/office/drawing/2014/main" id="{CB1F4A7A-4C3B-E3B3-289F-8EA4E2783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51403" y="3965116"/>
              <a:ext cx="541948" cy="541948"/>
            </a:xfrm>
            <a:prstGeom prst="rect">
              <a:avLst/>
            </a:prstGeom>
          </p:spPr>
        </p:pic>
        <p:pic>
          <p:nvPicPr>
            <p:cNvPr id="32" name="Graphic 31" descr="Group of men with solid fill">
              <a:extLst>
                <a:ext uri="{FF2B5EF4-FFF2-40B4-BE49-F238E27FC236}">
                  <a16:creationId xmlns:a16="http://schemas.microsoft.com/office/drawing/2014/main" id="{9D38DEEC-6A52-6B96-A2BC-CD6A24F64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15121" y="4792267"/>
              <a:ext cx="541948" cy="541948"/>
            </a:xfrm>
            <a:prstGeom prst="rect">
              <a:avLst/>
            </a:prstGeom>
          </p:spPr>
        </p:pic>
        <p:pic>
          <p:nvPicPr>
            <p:cNvPr id="33" name="Graphic 32" descr="Coins with solid fill">
              <a:extLst>
                <a:ext uri="{FF2B5EF4-FFF2-40B4-BE49-F238E27FC236}">
                  <a16:creationId xmlns:a16="http://schemas.microsoft.com/office/drawing/2014/main" id="{C2281F96-9F52-C092-E361-ED11C292A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5121" y="5619418"/>
              <a:ext cx="541948" cy="541948"/>
            </a:xfrm>
            <a:prstGeom prst="rect">
              <a:avLst/>
            </a:prstGeom>
          </p:spPr>
        </p:pic>
        <p:pic>
          <p:nvPicPr>
            <p:cNvPr id="35" name="Graphic 34" descr="Gauge with solid fill">
              <a:extLst>
                <a:ext uri="{FF2B5EF4-FFF2-40B4-BE49-F238E27FC236}">
                  <a16:creationId xmlns:a16="http://schemas.microsoft.com/office/drawing/2014/main" id="{81CDFA5D-BAC7-4D5A-6B2F-1B99754C7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51403" y="782031"/>
              <a:ext cx="541948" cy="541948"/>
            </a:xfrm>
            <a:prstGeom prst="rect">
              <a:avLst/>
            </a:prstGeom>
          </p:spPr>
        </p:pic>
      </p:grpSp>
      <p:pic>
        <p:nvPicPr>
          <p:cNvPr id="37" name="Graphic 36" descr="Play with solid fill">
            <a:extLst>
              <a:ext uri="{FF2B5EF4-FFF2-40B4-BE49-F238E27FC236}">
                <a16:creationId xmlns:a16="http://schemas.microsoft.com/office/drawing/2014/main" id="{BF2FD37E-4969-ED2E-E91F-111E4A5FD9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328385" y="662602"/>
            <a:ext cx="196188" cy="218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/>
          <p:nvPr/>
        </p:nvSpPr>
        <p:spPr>
          <a:xfrm>
            <a:off x="521867" y="823500"/>
            <a:ext cx="11044400" cy="5723200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1988699" y="1525993"/>
            <a:ext cx="1578285" cy="1220395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335400" y="213900"/>
            <a:ext cx="84484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 Page Idea Test - Zarrar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3"/>
          <p:cNvGrpSpPr/>
          <p:nvPr/>
        </p:nvGrpSpPr>
        <p:grpSpPr>
          <a:xfrm>
            <a:off x="2170553" y="1683331"/>
            <a:ext cx="1214580" cy="1220395"/>
            <a:chOff x="1104901" y="1058141"/>
            <a:chExt cx="1174172" cy="1078923"/>
          </a:xfrm>
        </p:grpSpPr>
        <p:grpSp>
          <p:nvGrpSpPr>
            <p:cNvPr id="93" name="Google Shape;93;p3"/>
            <p:cNvGrpSpPr/>
            <p:nvPr/>
          </p:nvGrpSpPr>
          <p:grpSpPr>
            <a:xfrm>
              <a:off x="1104901" y="1058141"/>
              <a:ext cx="1174172" cy="1078923"/>
              <a:chOff x="1104901" y="1058141"/>
              <a:chExt cx="1174172" cy="1078923"/>
            </a:xfrm>
          </p:grpSpPr>
          <p:sp>
            <p:nvSpPr>
              <p:cNvPr id="94" name="Google Shape;94;p3"/>
              <p:cNvSpPr/>
              <p:nvPr/>
            </p:nvSpPr>
            <p:spPr>
              <a:xfrm>
                <a:off x="1104901" y="1058141"/>
                <a:ext cx="1174172" cy="1078923"/>
              </a:xfrm>
              <a:prstGeom prst="blockArc">
                <a:avLst>
                  <a:gd name="adj1" fmla="val 10849738"/>
                  <a:gd name="adj2" fmla="val 14400"/>
                  <a:gd name="adj3" fmla="val 10200"/>
                </a:avLst>
              </a:prstGeom>
              <a:solidFill>
                <a:srgbClr val="3F3F3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1104901" y="1058141"/>
                <a:ext cx="1174172" cy="1078923"/>
              </a:xfrm>
              <a:prstGeom prst="blockArc">
                <a:avLst>
                  <a:gd name="adj1" fmla="val 13678289"/>
                  <a:gd name="adj2" fmla="val 14400"/>
                  <a:gd name="adj3" fmla="val 10200"/>
                </a:avLst>
              </a:prstGeom>
              <a:solidFill>
                <a:srgbClr val="FA7C2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" name="Google Shape;96;p3"/>
            <p:cNvSpPr txBox="1"/>
            <p:nvPr/>
          </p:nvSpPr>
          <p:spPr>
            <a:xfrm>
              <a:off x="1104901" y="1330849"/>
              <a:ext cx="1174172" cy="308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" sz="14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-75%</a:t>
              </a:r>
              <a:endParaRPr sz="2400"/>
            </a:p>
          </p:txBody>
        </p:sp>
        <p:pic>
          <p:nvPicPr>
            <p:cNvPr id="97" name="Google Shape;97;p3" descr="Water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6573" y="1570730"/>
              <a:ext cx="307777" cy="307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3"/>
            <p:cNvSpPr txBox="1"/>
            <p:nvPr/>
          </p:nvSpPr>
          <p:spPr>
            <a:xfrm>
              <a:off x="1472091" y="1571582"/>
              <a:ext cx="543738" cy="5079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" sz="14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runoff</a:t>
              </a: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>
            <a:off x="3805385" y="1647501"/>
            <a:ext cx="1214580" cy="1220394"/>
            <a:chOff x="2736274" y="1031268"/>
            <a:chExt cx="1174172" cy="1078923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2736274" y="1031268"/>
              <a:ext cx="1174172" cy="1078923"/>
              <a:chOff x="1104901" y="1058141"/>
              <a:chExt cx="1174172" cy="1078923"/>
            </a:xfrm>
          </p:grpSpPr>
          <p:grpSp>
            <p:nvGrpSpPr>
              <p:cNvPr id="101" name="Google Shape;101;p3"/>
              <p:cNvGrpSpPr/>
              <p:nvPr/>
            </p:nvGrpSpPr>
            <p:grpSpPr>
              <a:xfrm>
                <a:off x="1104901" y="1058141"/>
                <a:ext cx="1174172" cy="1078923"/>
                <a:chOff x="1104901" y="1058141"/>
                <a:chExt cx="1174172" cy="1078923"/>
              </a:xfrm>
            </p:grpSpPr>
            <p:sp>
              <p:nvSpPr>
                <p:cNvPr id="102" name="Google Shape;102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49738"/>
                    <a:gd name="adj2" fmla="val 14400"/>
                    <a:gd name="adj3" fmla="val 10200"/>
                  </a:avLst>
                </a:prstGeom>
                <a:solidFill>
                  <a:srgbClr val="3F3F3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19497"/>
                    <a:gd name="adj2" fmla="val 15941573"/>
                    <a:gd name="adj3" fmla="val 10494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4" name="Google Shape;104;p3"/>
              <p:cNvSpPr txBox="1"/>
              <p:nvPr/>
            </p:nvSpPr>
            <p:spPr>
              <a:xfrm>
                <a:off x="1104901" y="1335992"/>
                <a:ext cx="1174172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+50%</a:t>
                </a:r>
                <a:endParaRPr sz="2400"/>
              </a:p>
            </p:txBody>
          </p:sp>
          <p:sp>
            <p:nvSpPr>
              <p:cNvPr id="105" name="Google Shape;105;p3"/>
              <p:cNvSpPr txBox="1"/>
              <p:nvPr/>
            </p:nvSpPr>
            <p:spPr>
              <a:xfrm>
                <a:off x="1472091" y="1571582"/>
                <a:ext cx="546945" cy="5079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yields</a:t>
                </a:r>
                <a:endParaRPr sz="2400"/>
              </a:p>
            </p:txBody>
          </p:sp>
        </p:grpSp>
        <p:pic>
          <p:nvPicPr>
            <p:cNvPr id="106" name="Google Shape;106;p3" descr="Corn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38685" y="1570729"/>
              <a:ext cx="307777" cy="3077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3"/>
          <p:cNvGrpSpPr/>
          <p:nvPr/>
        </p:nvGrpSpPr>
        <p:grpSpPr>
          <a:xfrm>
            <a:off x="5440217" y="1649005"/>
            <a:ext cx="1214580" cy="1220394"/>
            <a:chOff x="4045522" y="1181333"/>
            <a:chExt cx="910935" cy="915296"/>
          </a:xfrm>
        </p:grpSpPr>
        <p:grpSp>
          <p:nvGrpSpPr>
            <p:cNvPr id="108" name="Google Shape;108;p3"/>
            <p:cNvGrpSpPr/>
            <p:nvPr/>
          </p:nvGrpSpPr>
          <p:grpSpPr>
            <a:xfrm>
              <a:off x="4045522" y="1181333"/>
              <a:ext cx="910935" cy="915296"/>
              <a:chOff x="1104901" y="1058141"/>
              <a:chExt cx="1174172" cy="1078923"/>
            </a:xfrm>
          </p:grpSpPr>
          <p:grpSp>
            <p:nvGrpSpPr>
              <p:cNvPr id="109" name="Google Shape;109;p3"/>
              <p:cNvGrpSpPr/>
              <p:nvPr/>
            </p:nvGrpSpPr>
            <p:grpSpPr>
              <a:xfrm>
                <a:off x="1104901" y="1058141"/>
                <a:ext cx="1174172" cy="1078923"/>
                <a:chOff x="1104901" y="1058141"/>
                <a:chExt cx="1174172" cy="1078923"/>
              </a:xfrm>
            </p:grpSpPr>
            <p:sp>
              <p:nvSpPr>
                <p:cNvPr id="110" name="Google Shape;110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49738"/>
                    <a:gd name="adj2" fmla="val 14400"/>
                    <a:gd name="adj3" fmla="val 10200"/>
                  </a:avLst>
                </a:prstGeom>
                <a:solidFill>
                  <a:srgbClr val="3F3F3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19497"/>
                    <a:gd name="adj2" fmla="val 13765485"/>
                    <a:gd name="adj3" fmla="val 10575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2" name="Google Shape;112;p3"/>
              <p:cNvSpPr txBox="1"/>
              <p:nvPr/>
            </p:nvSpPr>
            <p:spPr>
              <a:xfrm>
                <a:off x="1104901" y="1335992"/>
                <a:ext cx="1174172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+25%</a:t>
                </a:r>
                <a:endParaRPr sz="2400"/>
              </a:p>
            </p:txBody>
          </p:sp>
          <p:sp>
            <p:nvSpPr>
              <p:cNvPr id="113" name="Google Shape;113;p3"/>
              <p:cNvSpPr txBox="1"/>
              <p:nvPr/>
            </p:nvSpPr>
            <p:spPr>
              <a:xfrm>
                <a:off x="1472091" y="1571582"/>
                <a:ext cx="640945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temp</a:t>
                </a:r>
                <a:endParaRPr sz="2400"/>
              </a:p>
            </p:txBody>
          </p:sp>
        </p:grpSp>
        <p:pic>
          <p:nvPicPr>
            <p:cNvPr id="114" name="Google Shape;114;p3" descr="Thermometer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60116" y="1637853"/>
              <a:ext cx="261100" cy="261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oogle Shape;115;p3"/>
          <p:cNvGrpSpPr/>
          <p:nvPr/>
        </p:nvGrpSpPr>
        <p:grpSpPr>
          <a:xfrm>
            <a:off x="8624403" y="1647501"/>
            <a:ext cx="1214580" cy="1220394"/>
            <a:chOff x="6433662" y="1180205"/>
            <a:chExt cx="910935" cy="915296"/>
          </a:xfrm>
        </p:grpSpPr>
        <p:grpSp>
          <p:nvGrpSpPr>
            <p:cNvPr id="116" name="Google Shape;116;p3"/>
            <p:cNvGrpSpPr/>
            <p:nvPr/>
          </p:nvGrpSpPr>
          <p:grpSpPr>
            <a:xfrm>
              <a:off x="6433662" y="1180205"/>
              <a:ext cx="910935" cy="915296"/>
              <a:chOff x="1104901" y="1058141"/>
              <a:chExt cx="1174172" cy="107892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>
                <a:off x="1104901" y="1058141"/>
                <a:ext cx="1174172" cy="1078923"/>
                <a:chOff x="1104901" y="1058141"/>
                <a:chExt cx="1174172" cy="107892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49738"/>
                    <a:gd name="adj2" fmla="val 14400"/>
                    <a:gd name="adj3" fmla="val 10200"/>
                  </a:avLst>
                </a:prstGeom>
                <a:solidFill>
                  <a:srgbClr val="3F3F3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5879254"/>
                    <a:gd name="adj2" fmla="val 24658"/>
                    <a:gd name="adj3" fmla="val 9495"/>
                  </a:avLst>
                </a:prstGeom>
                <a:solidFill>
                  <a:srgbClr val="FA7C2E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0" name="Google Shape;120;p3"/>
              <p:cNvSpPr txBox="1"/>
              <p:nvPr/>
            </p:nvSpPr>
            <p:spPr>
              <a:xfrm>
                <a:off x="1104901" y="1335992"/>
                <a:ext cx="1174172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-50%</a:t>
                </a:r>
                <a:endParaRPr sz="2400"/>
              </a:p>
            </p:txBody>
          </p:sp>
          <p:sp>
            <p:nvSpPr>
              <p:cNvPr id="121" name="Google Shape;121;p3"/>
              <p:cNvSpPr txBox="1"/>
              <p:nvPr/>
            </p:nvSpPr>
            <p:spPr>
              <a:xfrm>
                <a:off x="1574777" y="1571582"/>
                <a:ext cx="541766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pop</a:t>
                </a:r>
                <a:endParaRPr sz="2400"/>
              </a:p>
            </p:txBody>
          </p:sp>
        </p:grpSp>
        <p:pic>
          <p:nvPicPr>
            <p:cNvPr id="122" name="Google Shape;122;p3" descr="Group of men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564731" y="1637853"/>
              <a:ext cx="261100" cy="261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" name="Google Shape;123;p3"/>
          <p:cNvGrpSpPr/>
          <p:nvPr/>
        </p:nvGrpSpPr>
        <p:grpSpPr>
          <a:xfrm>
            <a:off x="7032310" y="1647501"/>
            <a:ext cx="1214580" cy="1220394"/>
            <a:chOff x="5239592" y="1180205"/>
            <a:chExt cx="910935" cy="915296"/>
          </a:xfrm>
        </p:grpSpPr>
        <p:grpSp>
          <p:nvGrpSpPr>
            <p:cNvPr id="124" name="Google Shape;124;p3"/>
            <p:cNvGrpSpPr/>
            <p:nvPr/>
          </p:nvGrpSpPr>
          <p:grpSpPr>
            <a:xfrm>
              <a:off x="5239592" y="1180205"/>
              <a:ext cx="910935" cy="915296"/>
              <a:chOff x="1104901" y="1058141"/>
              <a:chExt cx="1174172" cy="1078923"/>
            </a:xfrm>
          </p:grpSpPr>
          <p:grpSp>
            <p:nvGrpSpPr>
              <p:cNvPr id="125" name="Google Shape;125;p3"/>
              <p:cNvGrpSpPr/>
              <p:nvPr/>
            </p:nvGrpSpPr>
            <p:grpSpPr>
              <a:xfrm>
                <a:off x="1104901" y="1058141"/>
                <a:ext cx="1174172" cy="1078923"/>
                <a:chOff x="1104901" y="1058141"/>
                <a:chExt cx="1174172" cy="1078923"/>
              </a:xfrm>
            </p:grpSpPr>
            <p:sp>
              <p:nvSpPr>
                <p:cNvPr id="126" name="Google Shape;126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49738"/>
                    <a:gd name="adj2" fmla="val 14400"/>
                    <a:gd name="adj3" fmla="val 10200"/>
                  </a:avLst>
                </a:prstGeom>
                <a:solidFill>
                  <a:srgbClr val="3F3F3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19497"/>
                    <a:gd name="adj2" fmla="val 19714986"/>
                    <a:gd name="adj3" fmla="val 11409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8" name="Google Shape;128;p3"/>
              <p:cNvSpPr txBox="1"/>
              <p:nvPr/>
            </p:nvSpPr>
            <p:spPr>
              <a:xfrm>
                <a:off x="1104901" y="1335992"/>
                <a:ext cx="1174172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+75%</a:t>
                </a:r>
                <a:endParaRPr sz="2400"/>
              </a:p>
            </p:txBody>
          </p:sp>
          <p:sp>
            <p:nvSpPr>
              <p:cNvPr id="129" name="Google Shape;129;p3"/>
              <p:cNvSpPr txBox="1"/>
              <p:nvPr/>
            </p:nvSpPr>
            <p:spPr>
              <a:xfrm>
                <a:off x="1489951" y="1571582"/>
                <a:ext cx="713263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emiss</a:t>
                </a:r>
                <a:endParaRPr sz="14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30" name="Google Shape;130;p3" descr="Production with solid fil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361890" y="1646654"/>
              <a:ext cx="261610" cy="2616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3"/>
          <p:cNvGrpSpPr/>
          <p:nvPr/>
        </p:nvGrpSpPr>
        <p:grpSpPr>
          <a:xfrm>
            <a:off x="10072623" y="1647501"/>
            <a:ext cx="1214580" cy="1220394"/>
            <a:chOff x="6433662" y="1180205"/>
            <a:chExt cx="910935" cy="915296"/>
          </a:xfrm>
        </p:grpSpPr>
        <p:grpSp>
          <p:nvGrpSpPr>
            <p:cNvPr id="132" name="Google Shape;132;p3"/>
            <p:cNvGrpSpPr/>
            <p:nvPr/>
          </p:nvGrpSpPr>
          <p:grpSpPr>
            <a:xfrm>
              <a:off x="6433662" y="1180205"/>
              <a:ext cx="910935" cy="915296"/>
              <a:chOff x="1104901" y="1058141"/>
              <a:chExt cx="1174172" cy="1078923"/>
            </a:xfrm>
          </p:grpSpPr>
          <p:grpSp>
            <p:nvGrpSpPr>
              <p:cNvPr id="133" name="Google Shape;133;p3"/>
              <p:cNvGrpSpPr/>
              <p:nvPr/>
            </p:nvGrpSpPr>
            <p:grpSpPr>
              <a:xfrm>
                <a:off x="1104901" y="1058141"/>
                <a:ext cx="1174172" cy="1078923"/>
                <a:chOff x="1104901" y="1058141"/>
                <a:chExt cx="1174172" cy="1078923"/>
              </a:xfrm>
            </p:grpSpPr>
            <p:sp>
              <p:nvSpPr>
                <p:cNvPr id="134" name="Google Shape;134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49738"/>
                    <a:gd name="adj2" fmla="val 14400"/>
                    <a:gd name="adj3" fmla="val 10200"/>
                  </a:avLst>
                </a:prstGeom>
                <a:solidFill>
                  <a:srgbClr val="3F3F3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7548299"/>
                    <a:gd name="adj2" fmla="val 24658"/>
                    <a:gd name="adj3" fmla="val 9495"/>
                  </a:avLst>
                </a:prstGeom>
                <a:solidFill>
                  <a:srgbClr val="FA7C2E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6" name="Google Shape;136;p3"/>
              <p:cNvSpPr txBox="1"/>
              <p:nvPr/>
            </p:nvSpPr>
            <p:spPr>
              <a:xfrm>
                <a:off x="1104901" y="1335992"/>
                <a:ext cx="1174172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-35%</a:t>
                </a:r>
                <a:endParaRPr sz="2400"/>
              </a:p>
            </p:txBody>
          </p:sp>
          <p:sp>
            <p:nvSpPr>
              <p:cNvPr id="137" name="Google Shape;137;p3"/>
              <p:cNvSpPr txBox="1"/>
              <p:nvPr/>
            </p:nvSpPr>
            <p:spPr>
              <a:xfrm>
                <a:off x="1574777" y="1571582"/>
                <a:ext cx="541766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gdp</a:t>
                </a:r>
                <a:endParaRPr sz="14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38" name="Google Shape;138;p3" descr="Coins with solid fil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64731" y="1637853"/>
              <a:ext cx="261100" cy="261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3"/>
          <p:cNvSpPr txBox="1"/>
          <p:nvPr/>
        </p:nvSpPr>
        <p:spPr>
          <a:xfrm>
            <a:off x="580773" y="1878946"/>
            <a:ext cx="1264529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Scenario 1</a:t>
            </a:r>
            <a:endParaRPr sz="2400"/>
          </a:p>
          <a:p>
            <a:pPr algn="ctr"/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1.5 </a:t>
            </a:r>
            <a:r>
              <a:rPr lang="en" sz="1600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400"/>
          </a:p>
        </p:txBody>
      </p:sp>
      <p:grpSp>
        <p:nvGrpSpPr>
          <p:cNvPr id="140" name="Google Shape;140;p3"/>
          <p:cNvGrpSpPr/>
          <p:nvPr/>
        </p:nvGrpSpPr>
        <p:grpSpPr>
          <a:xfrm>
            <a:off x="2164427" y="3101232"/>
            <a:ext cx="1214580" cy="1220395"/>
            <a:chOff x="1104901" y="1058141"/>
            <a:chExt cx="1174172" cy="1078923"/>
          </a:xfrm>
        </p:grpSpPr>
        <p:grpSp>
          <p:nvGrpSpPr>
            <p:cNvPr id="141" name="Google Shape;141;p3"/>
            <p:cNvGrpSpPr/>
            <p:nvPr/>
          </p:nvGrpSpPr>
          <p:grpSpPr>
            <a:xfrm>
              <a:off x="1104901" y="1058141"/>
              <a:ext cx="1174172" cy="1078923"/>
              <a:chOff x="1104901" y="1058141"/>
              <a:chExt cx="1174172" cy="1078923"/>
            </a:xfrm>
          </p:grpSpPr>
          <p:sp>
            <p:nvSpPr>
              <p:cNvPr id="142" name="Google Shape;142;p3"/>
              <p:cNvSpPr/>
              <p:nvPr/>
            </p:nvSpPr>
            <p:spPr>
              <a:xfrm>
                <a:off x="1104901" y="1058141"/>
                <a:ext cx="1174172" cy="1078923"/>
              </a:xfrm>
              <a:prstGeom prst="blockArc">
                <a:avLst>
                  <a:gd name="adj1" fmla="val 10849738"/>
                  <a:gd name="adj2" fmla="val 14400"/>
                  <a:gd name="adj3" fmla="val 10200"/>
                </a:avLst>
              </a:prstGeom>
              <a:solidFill>
                <a:srgbClr val="3F3F3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1104901" y="1058141"/>
                <a:ext cx="1174172" cy="1078923"/>
              </a:xfrm>
              <a:prstGeom prst="blockArc">
                <a:avLst>
                  <a:gd name="adj1" fmla="val 17539843"/>
                  <a:gd name="adj2" fmla="val 14400"/>
                  <a:gd name="adj3" fmla="val 10200"/>
                </a:avLst>
              </a:prstGeom>
              <a:solidFill>
                <a:srgbClr val="FA7C2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" name="Google Shape;144;p3"/>
            <p:cNvSpPr txBox="1"/>
            <p:nvPr/>
          </p:nvSpPr>
          <p:spPr>
            <a:xfrm>
              <a:off x="1104901" y="1330849"/>
              <a:ext cx="1174172" cy="308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" sz="14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-45%</a:t>
              </a:r>
              <a:endParaRPr sz="2400"/>
            </a:p>
          </p:txBody>
        </p:sp>
        <p:pic>
          <p:nvPicPr>
            <p:cNvPr id="145" name="Google Shape;145;p3" descr="Water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6573" y="1570730"/>
              <a:ext cx="307777" cy="307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3"/>
            <p:cNvSpPr txBox="1"/>
            <p:nvPr/>
          </p:nvSpPr>
          <p:spPr>
            <a:xfrm>
              <a:off x="1472091" y="1571582"/>
              <a:ext cx="543738" cy="5079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" sz="14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runoff</a:t>
              </a:r>
              <a:endParaRPr sz="2400"/>
            </a:p>
          </p:txBody>
        </p:sp>
      </p:grpSp>
      <p:grpSp>
        <p:nvGrpSpPr>
          <p:cNvPr id="147" name="Google Shape;147;p3"/>
          <p:cNvGrpSpPr/>
          <p:nvPr/>
        </p:nvGrpSpPr>
        <p:grpSpPr>
          <a:xfrm>
            <a:off x="3799259" y="3065402"/>
            <a:ext cx="1214580" cy="1220394"/>
            <a:chOff x="2736274" y="1031268"/>
            <a:chExt cx="1174172" cy="1078923"/>
          </a:xfrm>
        </p:grpSpPr>
        <p:grpSp>
          <p:nvGrpSpPr>
            <p:cNvPr id="148" name="Google Shape;148;p3"/>
            <p:cNvGrpSpPr/>
            <p:nvPr/>
          </p:nvGrpSpPr>
          <p:grpSpPr>
            <a:xfrm>
              <a:off x="2736274" y="1031268"/>
              <a:ext cx="1174172" cy="1078923"/>
              <a:chOff x="1104901" y="1058141"/>
              <a:chExt cx="1174172" cy="1078923"/>
            </a:xfrm>
          </p:grpSpPr>
          <p:grpSp>
            <p:nvGrpSpPr>
              <p:cNvPr id="149" name="Google Shape;149;p3"/>
              <p:cNvGrpSpPr/>
              <p:nvPr/>
            </p:nvGrpSpPr>
            <p:grpSpPr>
              <a:xfrm>
                <a:off x="1104901" y="1058141"/>
                <a:ext cx="1174172" cy="1078923"/>
                <a:chOff x="1104901" y="1058141"/>
                <a:chExt cx="1174172" cy="1078923"/>
              </a:xfrm>
            </p:grpSpPr>
            <p:sp>
              <p:nvSpPr>
                <p:cNvPr id="150" name="Google Shape;150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49738"/>
                    <a:gd name="adj2" fmla="val 14400"/>
                    <a:gd name="adj3" fmla="val 10200"/>
                  </a:avLst>
                </a:prstGeom>
                <a:solidFill>
                  <a:srgbClr val="3F3F3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19497"/>
                    <a:gd name="adj2" fmla="val 14496560"/>
                    <a:gd name="adj3" fmla="val 10374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2" name="Google Shape;152;p3"/>
              <p:cNvSpPr txBox="1"/>
              <p:nvPr/>
            </p:nvSpPr>
            <p:spPr>
              <a:xfrm>
                <a:off x="1104901" y="1335992"/>
                <a:ext cx="1174172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+30%</a:t>
                </a:r>
                <a:endParaRPr sz="2400"/>
              </a:p>
            </p:txBody>
          </p:sp>
          <p:sp>
            <p:nvSpPr>
              <p:cNvPr id="153" name="Google Shape;153;p3"/>
              <p:cNvSpPr txBox="1"/>
              <p:nvPr/>
            </p:nvSpPr>
            <p:spPr>
              <a:xfrm>
                <a:off x="1472091" y="1571582"/>
                <a:ext cx="546945" cy="5079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yields</a:t>
                </a:r>
                <a:endParaRPr sz="2400"/>
              </a:p>
            </p:txBody>
          </p:sp>
        </p:grpSp>
        <p:pic>
          <p:nvPicPr>
            <p:cNvPr id="154" name="Google Shape;154;p3" descr="Corn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38685" y="1570729"/>
              <a:ext cx="307777" cy="3077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3"/>
          <p:cNvGrpSpPr/>
          <p:nvPr/>
        </p:nvGrpSpPr>
        <p:grpSpPr>
          <a:xfrm>
            <a:off x="5434091" y="3066906"/>
            <a:ext cx="1214580" cy="1220394"/>
            <a:chOff x="4045522" y="1181333"/>
            <a:chExt cx="910935" cy="915296"/>
          </a:xfrm>
        </p:grpSpPr>
        <p:grpSp>
          <p:nvGrpSpPr>
            <p:cNvPr id="156" name="Google Shape;156;p3"/>
            <p:cNvGrpSpPr/>
            <p:nvPr/>
          </p:nvGrpSpPr>
          <p:grpSpPr>
            <a:xfrm>
              <a:off x="4045522" y="1181333"/>
              <a:ext cx="910935" cy="915296"/>
              <a:chOff x="1104901" y="1058141"/>
              <a:chExt cx="1174172" cy="1078923"/>
            </a:xfrm>
          </p:grpSpPr>
          <p:grpSp>
            <p:nvGrpSpPr>
              <p:cNvPr id="157" name="Google Shape;157;p3"/>
              <p:cNvGrpSpPr/>
              <p:nvPr/>
            </p:nvGrpSpPr>
            <p:grpSpPr>
              <a:xfrm>
                <a:off x="1104901" y="1058141"/>
                <a:ext cx="1174172" cy="1078923"/>
                <a:chOff x="1104901" y="1058141"/>
                <a:chExt cx="1174172" cy="1078923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49738"/>
                    <a:gd name="adj2" fmla="val 14400"/>
                    <a:gd name="adj3" fmla="val 10200"/>
                  </a:avLst>
                </a:prstGeom>
                <a:solidFill>
                  <a:srgbClr val="3F3F3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19497"/>
                    <a:gd name="adj2" fmla="val 15545019"/>
                    <a:gd name="adj3" fmla="val 10627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0" name="Google Shape;160;p3"/>
              <p:cNvSpPr txBox="1"/>
              <p:nvPr/>
            </p:nvSpPr>
            <p:spPr>
              <a:xfrm>
                <a:off x="1104901" y="1335992"/>
                <a:ext cx="1174172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+45%</a:t>
                </a:r>
                <a:endParaRPr sz="2400"/>
              </a:p>
            </p:txBody>
          </p:sp>
          <p:sp>
            <p:nvSpPr>
              <p:cNvPr id="161" name="Google Shape;161;p3"/>
              <p:cNvSpPr txBox="1"/>
              <p:nvPr/>
            </p:nvSpPr>
            <p:spPr>
              <a:xfrm>
                <a:off x="1472091" y="1571582"/>
                <a:ext cx="640945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temp</a:t>
                </a:r>
                <a:endParaRPr sz="2400"/>
              </a:p>
            </p:txBody>
          </p:sp>
        </p:grpSp>
        <p:pic>
          <p:nvPicPr>
            <p:cNvPr id="162" name="Google Shape;162;p3" descr="Thermometer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60116" y="1637853"/>
              <a:ext cx="261100" cy="261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" name="Google Shape;163;p3"/>
          <p:cNvGrpSpPr/>
          <p:nvPr/>
        </p:nvGrpSpPr>
        <p:grpSpPr>
          <a:xfrm>
            <a:off x="8618278" y="3065402"/>
            <a:ext cx="1214580" cy="1220394"/>
            <a:chOff x="6433662" y="1180205"/>
            <a:chExt cx="910935" cy="915296"/>
          </a:xfrm>
        </p:grpSpPr>
        <p:grpSp>
          <p:nvGrpSpPr>
            <p:cNvPr id="164" name="Google Shape;164;p3"/>
            <p:cNvGrpSpPr/>
            <p:nvPr/>
          </p:nvGrpSpPr>
          <p:grpSpPr>
            <a:xfrm>
              <a:off x="6433662" y="1180205"/>
              <a:ext cx="910935" cy="915296"/>
              <a:chOff x="1104901" y="1058141"/>
              <a:chExt cx="1174172" cy="1078923"/>
            </a:xfrm>
          </p:grpSpPr>
          <p:grpSp>
            <p:nvGrpSpPr>
              <p:cNvPr id="165" name="Google Shape;165;p3"/>
              <p:cNvGrpSpPr/>
              <p:nvPr/>
            </p:nvGrpSpPr>
            <p:grpSpPr>
              <a:xfrm>
                <a:off x="1104901" y="1058141"/>
                <a:ext cx="1174172" cy="1078923"/>
                <a:chOff x="1104901" y="1058141"/>
                <a:chExt cx="1174172" cy="1078923"/>
              </a:xfrm>
            </p:grpSpPr>
            <p:sp>
              <p:nvSpPr>
                <p:cNvPr id="166" name="Google Shape;166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49738"/>
                    <a:gd name="adj2" fmla="val 14400"/>
                    <a:gd name="adj3" fmla="val 10200"/>
                  </a:avLst>
                </a:prstGeom>
                <a:solidFill>
                  <a:srgbClr val="3F3F3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5879254"/>
                    <a:gd name="adj2" fmla="val 24658"/>
                    <a:gd name="adj3" fmla="val 9495"/>
                  </a:avLst>
                </a:prstGeom>
                <a:solidFill>
                  <a:srgbClr val="FA7C2E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8" name="Google Shape;168;p3"/>
              <p:cNvSpPr txBox="1"/>
              <p:nvPr/>
            </p:nvSpPr>
            <p:spPr>
              <a:xfrm>
                <a:off x="1104901" y="1335992"/>
                <a:ext cx="1174172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-50%</a:t>
                </a:r>
                <a:endParaRPr sz="2400"/>
              </a:p>
            </p:txBody>
          </p:sp>
          <p:sp>
            <p:nvSpPr>
              <p:cNvPr id="169" name="Google Shape;169;p3"/>
              <p:cNvSpPr txBox="1"/>
              <p:nvPr/>
            </p:nvSpPr>
            <p:spPr>
              <a:xfrm>
                <a:off x="1574777" y="1571582"/>
                <a:ext cx="541766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pop</a:t>
                </a:r>
                <a:endParaRPr sz="2400"/>
              </a:p>
            </p:txBody>
          </p:sp>
        </p:grpSp>
        <p:pic>
          <p:nvPicPr>
            <p:cNvPr id="170" name="Google Shape;170;p3" descr="Group of men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564731" y="1637853"/>
              <a:ext cx="261100" cy="261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" name="Google Shape;171;p3"/>
          <p:cNvGrpSpPr/>
          <p:nvPr/>
        </p:nvGrpSpPr>
        <p:grpSpPr>
          <a:xfrm>
            <a:off x="7026185" y="3065402"/>
            <a:ext cx="1214580" cy="1220394"/>
            <a:chOff x="5239592" y="1180205"/>
            <a:chExt cx="910935" cy="915296"/>
          </a:xfrm>
        </p:grpSpPr>
        <p:grpSp>
          <p:nvGrpSpPr>
            <p:cNvPr id="172" name="Google Shape;172;p3"/>
            <p:cNvGrpSpPr/>
            <p:nvPr/>
          </p:nvGrpSpPr>
          <p:grpSpPr>
            <a:xfrm>
              <a:off x="5239592" y="1180205"/>
              <a:ext cx="910935" cy="915296"/>
              <a:chOff x="1104901" y="1058141"/>
              <a:chExt cx="1174172" cy="1078923"/>
            </a:xfrm>
          </p:grpSpPr>
          <p:grpSp>
            <p:nvGrpSpPr>
              <p:cNvPr id="173" name="Google Shape;173;p3"/>
              <p:cNvGrpSpPr/>
              <p:nvPr/>
            </p:nvGrpSpPr>
            <p:grpSpPr>
              <a:xfrm>
                <a:off x="1104901" y="1058141"/>
                <a:ext cx="1174172" cy="1078923"/>
                <a:chOff x="1104901" y="1058141"/>
                <a:chExt cx="1174172" cy="1078923"/>
              </a:xfrm>
            </p:grpSpPr>
            <p:sp>
              <p:nvSpPr>
                <p:cNvPr id="174" name="Google Shape;174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49738"/>
                    <a:gd name="adj2" fmla="val 14400"/>
                    <a:gd name="adj3" fmla="val 10200"/>
                  </a:avLst>
                </a:prstGeom>
                <a:solidFill>
                  <a:srgbClr val="3F3F3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19497"/>
                    <a:gd name="adj2" fmla="val 20481046"/>
                    <a:gd name="adj3" fmla="val 10834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6" name="Google Shape;176;p3"/>
              <p:cNvSpPr txBox="1"/>
              <p:nvPr/>
            </p:nvSpPr>
            <p:spPr>
              <a:xfrm>
                <a:off x="1104901" y="1335992"/>
                <a:ext cx="1174172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+85%</a:t>
                </a:r>
                <a:endParaRPr sz="2400"/>
              </a:p>
            </p:txBody>
          </p:sp>
          <p:sp>
            <p:nvSpPr>
              <p:cNvPr id="177" name="Google Shape;177;p3"/>
              <p:cNvSpPr txBox="1"/>
              <p:nvPr/>
            </p:nvSpPr>
            <p:spPr>
              <a:xfrm>
                <a:off x="1489951" y="1571582"/>
                <a:ext cx="713263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emiss</a:t>
                </a:r>
                <a:endParaRPr sz="14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8" name="Google Shape;178;p3" descr="Production with solid fil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361890" y="1646654"/>
              <a:ext cx="261610" cy="2616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9" name="Google Shape;179;p3"/>
          <p:cNvGrpSpPr/>
          <p:nvPr/>
        </p:nvGrpSpPr>
        <p:grpSpPr>
          <a:xfrm>
            <a:off x="10066498" y="3065402"/>
            <a:ext cx="1214580" cy="1220394"/>
            <a:chOff x="6433662" y="1180205"/>
            <a:chExt cx="910935" cy="915296"/>
          </a:xfrm>
        </p:grpSpPr>
        <p:grpSp>
          <p:nvGrpSpPr>
            <p:cNvPr id="180" name="Google Shape;180;p3"/>
            <p:cNvGrpSpPr/>
            <p:nvPr/>
          </p:nvGrpSpPr>
          <p:grpSpPr>
            <a:xfrm>
              <a:off x="6433662" y="1180205"/>
              <a:ext cx="910935" cy="915296"/>
              <a:chOff x="1104901" y="1058141"/>
              <a:chExt cx="1174172" cy="1078923"/>
            </a:xfrm>
          </p:grpSpPr>
          <p:grpSp>
            <p:nvGrpSpPr>
              <p:cNvPr id="181" name="Google Shape;181;p3"/>
              <p:cNvGrpSpPr/>
              <p:nvPr/>
            </p:nvGrpSpPr>
            <p:grpSpPr>
              <a:xfrm>
                <a:off x="1104901" y="1058141"/>
                <a:ext cx="1174172" cy="1078923"/>
                <a:chOff x="1104901" y="1058141"/>
                <a:chExt cx="1174172" cy="1078923"/>
              </a:xfrm>
            </p:grpSpPr>
            <p:sp>
              <p:nvSpPr>
                <p:cNvPr id="182" name="Google Shape;182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49738"/>
                    <a:gd name="adj2" fmla="val 14400"/>
                    <a:gd name="adj3" fmla="val 10200"/>
                  </a:avLst>
                </a:prstGeom>
                <a:solidFill>
                  <a:srgbClr val="3F3F3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7548299"/>
                    <a:gd name="adj2" fmla="val 24658"/>
                    <a:gd name="adj3" fmla="val 9495"/>
                  </a:avLst>
                </a:prstGeom>
                <a:solidFill>
                  <a:srgbClr val="FA7C2E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4" name="Google Shape;184;p3"/>
              <p:cNvSpPr txBox="1"/>
              <p:nvPr/>
            </p:nvSpPr>
            <p:spPr>
              <a:xfrm>
                <a:off x="1104901" y="1335992"/>
                <a:ext cx="1174172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-35%</a:t>
                </a:r>
                <a:endParaRPr sz="2400"/>
              </a:p>
            </p:txBody>
          </p:sp>
          <p:sp>
            <p:nvSpPr>
              <p:cNvPr id="185" name="Google Shape;185;p3"/>
              <p:cNvSpPr txBox="1"/>
              <p:nvPr/>
            </p:nvSpPr>
            <p:spPr>
              <a:xfrm>
                <a:off x="1574777" y="1571582"/>
                <a:ext cx="541766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gdp</a:t>
                </a:r>
                <a:endParaRPr sz="14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86" name="Google Shape;186;p3" descr="Coins with solid fil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64731" y="1637853"/>
              <a:ext cx="261100" cy="261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3"/>
          <p:cNvSpPr txBox="1"/>
          <p:nvPr/>
        </p:nvSpPr>
        <p:spPr>
          <a:xfrm>
            <a:off x="574648" y="3296847"/>
            <a:ext cx="1264529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Scenario 2</a:t>
            </a:r>
            <a:endParaRPr sz="2400"/>
          </a:p>
          <a:p>
            <a:pPr algn="ctr"/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1600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400"/>
          </a:p>
        </p:txBody>
      </p:sp>
      <p:pic>
        <p:nvPicPr>
          <p:cNvPr id="188" name="Google Shape;188;p3"/>
          <p:cNvPicPr preferRelativeResize="0"/>
          <p:nvPr/>
        </p:nvPicPr>
        <p:blipFill rotWithShape="1">
          <a:blip r:embed="rId9">
            <a:alphaModFix/>
          </a:blip>
          <a:srcRect r="9517" b="6950"/>
          <a:stretch/>
        </p:blipFill>
        <p:spPr>
          <a:xfrm>
            <a:off x="534586" y="828501"/>
            <a:ext cx="11031681" cy="541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5" descr="Water with solid fill">
            <a:extLst>
              <a:ext uri="{FF2B5EF4-FFF2-40B4-BE49-F238E27FC236}">
                <a16:creationId xmlns:a16="http://schemas.microsoft.com/office/drawing/2014/main" id="{E195598A-CFB0-1548-FD2F-3F7A2968F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5291" y="4753299"/>
            <a:ext cx="914400" cy="914400"/>
          </a:xfrm>
          <a:prstGeom prst="rect">
            <a:avLst/>
          </a:prstGeom>
        </p:spPr>
      </p:pic>
      <p:pic>
        <p:nvPicPr>
          <p:cNvPr id="8" name="Graphic 7" descr="Corn with solid fill">
            <a:extLst>
              <a:ext uri="{FF2B5EF4-FFF2-40B4-BE49-F238E27FC236}">
                <a16:creationId xmlns:a16="http://schemas.microsoft.com/office/drawing/2014/main" id="{9438C701-592A-4D86-A88B-9C8A796BE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4378" y="5059528"/>
            <a:ext cx="914400" cy="914400"/>
          </a:xfrm>
          <a:prstGeom prst="rect">
            <a:avLst/>
          </a:prstGeom>
        </p:spPr>
      </p:pic>
      <p:pic>
        <p:nvPicPr>
          <p:cNvPr id="10" name="Graphic 9" descr="Thermometer with solid fill">
            <a:extLst>
              <a:ext uri="{FF2B5EF4-FFF2-40B4-BE49-F238E27FC236}">
                <a16:creationId xmlns:a16="http://schemas.microsoft.com/office/drawing/2014/main" id="{887CABEA-4A47-424B-A892-A83727329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6754" y="5111387"/>
            <a:ext cx="914400" cy="914400"/>
          </a:xfrm>
          <a:prstGeom prst="rect">
            <a:avLst/>
          </a:prstGeom>
        </p:spPr>
      </p:pic>
      <p:pic>
        <p:nvPicPr>
          <p:cNvPr id="14" name="Graphic 13" descr="Production with solid fill">
            <a:extLst>
              <a:ext uri="{FF2B5EF4-FFF2-40B4-BE49-F238E27FC236}">
                <a16:creationId xmlns:a16="http://schemas.microsoft.com/office/drawing/2014/main" id="{5CDA0374-563E-50A1-A56C-718E155C9F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85718" y="4958296"/>
            <a:ext cx="914400" cy="914400"/>
          </a:xfrm>
          <a:prstGeom prst="rect">
            <a:avLst/>
          </a:prstGeom>
        </p:spPr>
      </p:pic>
      <p:pic>
        <p:nvPicPr>
          <p:cNvPr id="16" name="Graphic 15" descr="Group of men with solid fill">
            <a:extLst>
              <a:ext uri="{FF2B5EF4-FFF2-40B4-BE49-F238E27FC236}">
                <a16:creationId xmlns:a16="http://schemas.microsoft.com/office/drawing/2014/main" id="{25C55F36-9103-C6DC-981B-4EDCA5416B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16733" y="4833258"/>
            <a:ext cx="914400" cy="914400"/>
          </a:xfrm>
          <a:prstGeom prst="rect">
            <a:avLst/>
          </a:prstGeom>
        </p:spPr>
      </p:pic>
      <p:pic>
        <p:nvPicPr>
          <p:cNvPr id="18" name="Graphic 17" descr="Coins with solid fill">
            <a:extLst>
              <a:ext uri="{FF2B5EF4-FFF2-40B4-BE49-F238E27FC236}">
                <a16:creationId xmlns:a16="http://schemas.microsoft.com/office/drawing/2014/main" id="{74C4408C-9540-6B46-DCEB-7783E4C77C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19028" y="495829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AF36C3-773A-4B69-98D5-F00E6775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8036A2-08A7-4408-84F4-AA61AA1B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Visualize: Share what we did</a:t>
            </a:r>
          </a:p>
        </p:txBody>
      </p:sp>
      <p:pic>
        <p:nvPicPr>
          <p:cNvPr id="7" name="Graphic 6" descr="Bar chart with solid fill">
            <a:extLst>
              <a:ext uri="{FF2B5EF4-FFF2-40B4-BE49-F238E27FC236}">
                <a16:creationId xmlns:a16="http://schemas.microsoft.com/office/drawing/2014/main" id="{6E23F12E-FE2D-4B97-91B9-19367802E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8756" y="391018"/>
            <a:ext cx="762000" cy="762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4761D1-7BD6-4E60-89CB-ABE49E0A03CA}"/>
              </a:ext>
            </a:extLst>
          </p:cNvPr>
          <p:cNvSpPr/>
          <p:nvPr/>
        </p:nvSpPr>
        <p:spPr>
          <a:xfrm>
            <a:off x="1755969" y="1478425"/>
            <a:ext cx="9559990" cy="5112398"/>
          </a:xfrm>
          <a:prstGeom prst="roundRect">
            <a:avLst>
              <a:gd name="adj" fmla="val 1154"/>
            </a:avLst>
          </a:prstGeom>
          <a:solidFill>
            <a:sysClr val="windowText" lastClr="000000">
              <a:lumMod val="85000"/>
              <a:lumOff val="15000"/>
            </a:sys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61970">
              <a:defRPr/>
            </a:pPr>
            <a:endParaRPr lang="en-US" sz="15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D7C732-509F-4538-8C80-FA36F59148B6}"/>
              </a:ext>
            </a:extLst>
          </p:cNvPr>
          <p:cNvGrpSpPr/>
          <p:nvPr/>
        </p:nvGrpSpPr>
        <p:grpSpPr>
          <a:xfrm>
            <a:off x="5282164" y="2640864"/>
            <a:ext cx="5882173" cy="3775009"/>
            <a:chOff x="3937518" y="1380930"/>
            <a:chExt cx="7707086" cy="494988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22AA18E-F3EA-4770-8E8A-22D951023C52}"/>
                </a:ext>
              </a:extLst>
            </p:cNvPr>
            <p:cNvSpPr/>
            <p:nvPr/>
          </p:nvSpPr>
          <p:spPr>
            <a:xfrm>
              <a:off x="3937518" y="1380930"/>
              <a:ext cx="7707086" cy="4949889"/>
            </a:xfrm>
            <a:prstGeom prst="roundRect">
              <a:avLst>
                <a:gd name="adj" fmla="val 4510"/>
              </a:avLst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en-US" sz="15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3459868-D147-4038-A8A5-66653012F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8483" y="1488233"/>
              <a:ext cx="7563464" cy="477541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438321B-F689-4A90-AF5E-E3DAA49B2E5D}"/>
              </a:ext>
            </a:extLst>
          </p:cNvPr>
          <p:cNvSpPr txBox="1"/>
          <p:nvPr/>
        </p:nvSpPr>
        <p:spPr>
          <a:xfrm>
            <a:off x="1814286" y="1532853"/>
            <a:ext cx="11733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en-US" sz="1500" dirty="0">
                <a:solidFill>
                  <a:srgbClr val="FFC000">
                    <a:lumMod val="75000"/>
                  </a:srgbClr>
                </a:solidFill>
                <a:latin typeface="Arial Black" panose="020B0A04020102020204" pitchFamily="34" charset="0"/>
              </a:rPr>
              <a:t>Foresight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E2B461-E37B-4F12-AAB8-E123493AB4E4}"/>
              </a:ext>
            </a:extLst>
          </p:cNvPr>
          <p:cNvCxnSpPr/>
          <p:nvPr/>
        </p:nvCxnSpPr>
        <p:spPr>
          <a:xfrm>
            <a:off x="1814286" y="1890527"/>
            <a:ext cx="9408368" cy="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64EF4E4-96E3-4824-8CAB-A6A2CB79759A}"/>
              </a:ext>
            </a:extLst>
          </p:cNvPr>
          <p:cNvSpPr/>
          <p:nvPr/>
        </p:nvSpPr>
        <p:spPr>
          <a:xfrm>
            <a:off x="1755969" y="1532227"/>
            <a:ext cx="9559990" cy="292223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61970">
              <a:defRPr/>
            </a:pPr>
            <a:r>
              <a:rPr lang="en-US" sz="1500" kern="0" dirty="0">
                <a:solidFill>
                  <a:srgbClr val="FFC000">
                    <a:lumMod val="75000"/>
                  </a:srgbClr>
                </a:solidFill>
                <a:latin typeface="Calibri" panose="020F0502020204030204"/>
              </a:rPr>
              <a:t>Focus</a:t>
            </a:r>
            <a:r>
              <a:rPr lang="en-US" sz="150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alibri" panose="020F0502020204030204"/>
              </a:rPr>
              <a:t>      </a:t>
            </a:r>
            <a:r>
              <a:rPr lang="en-US" sz="15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</a:rPr>
              <a:t>Multi</a:t>
            </a:r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5FB5EF64-FFAD-4142-802D-29B8FEA5A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6991" y="1545506"/>
            <a:ext cx="265663" cy="26566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1C95F8-4292-45C1-B421-D47B8ED46BA8}"/>
              </a:ext>
            </a:extLst>
          </p:cNvPr>
          <p:cNvSpPr/>
          <p:nvPr/>
        </p:nvSpPr>
        <p:spPr>
          <a:xfrm>
            <a:off x="1916663" y="2640864"/>
            <a:ext cx="3116684" cy="1869367"/>
          </a:xfrm>
          <a:prstGeom prst="roundRect">
            <a:avLst>
              <a:gd name="adj" fmla="val 4510"/>
            </a:avLst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61970">
              <a:defRPr/>
            </a:pPr>
            <a:endParaRPr lang="en-US" sz="15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CFB4FC3-19D6-4B1F-999E-8A065C22B3BD}"/>
              </a:ext>
            </a:extLst>
          </p:cNvPr>
          <p:cNvSpPr/>
          <p:nvPr/>
        </p:nvSpPr>
        <p:spPr>
          <a:xfrm>
            <a:off x="1916662" y="4685180"/>
            <a:ext cx="3116684" cy="1730693"/>
          </a:xfrm>
          <a:prstGeom prst="roundRect">
            <a:avLst>
              <a:gd name="adj" fmla="val 4510"/>
            </a:avLst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61970">
              <a:defRPr/>
            </a:pPr>
            <a:endParaRPr lang="en-US" sz="1500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8" name="Picture 2" descr="Dark Theme Support | Charts4PHP - Free PHP Chart &amp; Graph">
            <a:extLst>
              <a:ext uri="{FF2B5EF4-FFF2-40B4-BE49-F238E27FC236}">
                <a16:creationId xmlns:a16="http://schemas.microsoft.com/office/drawing/2014/main" id="{D60422BD-9976-461B-BAF2-5CBD34CC8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5"/>
          <a:stretch/>
        </p:blipFill>
        <p:spPr bwMode="auto">
          <a:xfrm>
            <a:off x="1941588" y="2691404"/>
            <a:ext cx="3057777" cy="177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Bootstrap Admin Templates with Dark Dashboard - Ekan Admin">
            <a:extLst>
              <a:ext uri="{FF2B5EF4-FFF2-40B4-BE49-F238E27FC236}">
                <a16:creationId xmlns:a16="http://schemas.microsoft.com/office/drawing/2014/main" id="{3C271C73-9F04-4E5C-81DD-2520B80CFB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68" t="42585" r="3540" b="29796"/>
          <a:stretch/>
        </p:blipFill>
        <p:spPr bwMode="auto">
          <a:xfrm rot="5400000">
            <a:off x="2658280" y="4023564"/>
            <a:ext cx="1624394" cy="305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Single gear with solid fill">
            <a:extLst>
              <a:ext uri="{FF2B5EF4-FFF2-40B4-BE49-F238E27FC236}">
                <a16:creationId xmlns:a16="http://schemas.microsoft.com/office/drawing/2014/main" id="{98A15FA4-735F-4861-A37F-CF1DFBA2B3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02769" y="1509630"/>
            <a:ext cx="354222" cy="354222"/>
          </a:xfrm>
          <a:prstGeom prst="rect">
            <a:avLst/>
          </a:prstGeom>
        </p:spPr>
      </p:pic>
      <p:pic>
        <p:nvPicPr>
          <p:cNvPr id="21" name="Graphic 20" descr="Download from cloud with solid fill">
            <a:extLst>
              <a:ext uri="{FF2B5EF4-FFF2-40B4-BE49-F238E27FC236}">
                <a16:creationId xmlns:a16="http://schemas.microsoft.com/office/drawing/2014/main" id="{C7B6C125-D513-49C0-A972-D436FFAAC9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17240" y="1532226"/>
            <a:ext cx="292223" cy="29222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510BF7D-3F88-4CDE-8B94-59FB21EE800A}"/>
              </a:ext>
            </a:extLst>
          </p:cNvPr>
          <p:cNvGrpSpPr/>
          <p:nvPr/>
        </p:nvGrpSpPr>
        <p:grpSpPr>
          <a:xfrm>
            <a:off x="4520189" y="2009164"/>
            <a:ext cx="4295728" cy="524738"/>
            <a:chOff x="2184063" y="1033324"/>
            <a:chExt cx="5154873" cy="629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49D3579-DFE5-434A-9EA1-A0BABD0DBC6A}"/>
                </a:ext>
              </a:extLst>
            </p:cNvPr>
            <p:cNvSpPr/>
            <p:nvPr/>
          </p:nvSpPr>
          <p:spPr>
            <a:xfrm>
              <a:off x="2184063" y="1033324"/>
              <a:ext cx="5154873" cy="629685"/>
            </a:xfrm>
            <a:prstGeom prst="roundRect">
              <a:avLst>
                <a:gd name="adj" fmla="val 4510"/>
              </a:avLst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en-US" sz="15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9924F58-63DC-4350-ACB2-8E866B77FB6A}"/>
                </a:ext>
              </a:extLst>
            </p:cNvPr>
            <p:cNvSpPr/>
            <p:nvPr/>
          </p:nvSpPr>
          <p:spPr>
            <a:xfrm>
              <a:off x="2184064" y="1341111"/>
              <a:ext cx="5154872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Difference:   </a:t>
              </a:r>
              <a:r>
                <a:rPr lang="en-US" sz="10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 panose="020F0502020204030204"/>
                </a:rPr>
                <a:t>Abs</a:t>
              </a: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 %           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-                                                                      - </a:t>
              </a:r>
            </a:p>
          </p:txBody>
        </p:sp>
        <p:pic>
          <p:nvPicPr>
            <p:cNvPr id="25" name="Graphic 24" descr="Play with solid fill">
              <a:extLst>
                <a:ext uri="{FF2B5EF4-FFF2-40B4-BE49-F238E27FC236}">
                  <a16:creationId xmlns:a16="http://schemas.microsoft.com/office/drawing/2014/main" id="{94A728A3-8EC6-4430-A0DB-9C3E933B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4153287" y="1376822"/>
              <a:ext cx="184224" cy="204879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A5031ED-3446-4601-ACA6-3E7F982955D1}"/>
                </a:ext>
              </a:extLst>
            </p:cNvPr>
            <p:cNvSpPr/>
            <p:nvPr/>
          </p:nvSpPr>
          <p:spPr>
            <a:xfrm>
              <a:off x="2184063" y="1093236"/>
              <a:ext cx="2267620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Base Year: 	               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2015 </a:t>
              </a:r>
            </a:p>
          </p:txBody>
        </p:sp>
        <p:pic>
          <p:nvPicPr>
            <p:cNvPr id="27" name="Graphic 26" descr="Play with solid fill">
              <a:extLst>
                <a:ext uri="{FF2B5EF4-FFF2-40B4-BE49-F238E27FC236}">
                  <a16:creationId xmlns:a16="http://schemas.microsoft.com/office/drawing/2014/main" id="{AB9E068E-5040-4BBA-936D-341B734C2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4153287" y="1114735"/>
              <a:ext cx="184224" cy="20487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811DD1-A1B1-4508-A22C-F70D49A84B21}"/>
              </a:ext>
            </a:extLst>
          </p:cNvPr>
          <p:cNvGrpSpPr/>
          <p:nvPr/>
        </p:nvGrpSpPr>
        <p:grpSpPr>
          <a:xfrm>
            <a:off x="6724726" y="2055694"/>
            <a:ext cx="1975603" cy="397955"/>
            <a:chOff x="4966686" y="1089063"/>
            <a:chExt cx="2370724" cy="477546"/>
          </a:xfrm>
        </p:grpSpPr>
        <p:pic>
          <p:nvPicPr>
            <p:cNvPr id="29" name="Graphic 28" descr="Play with solid fill">
              <a:extLst>
                <a:ext uri="{FF2B5EF4-FFF2-40B4-BE49-F238E27FC236}">
                  <a16:creationId xmlns:a16="http://schemas.microsoft.com/office/drawing/2014/main" id="{83C81CDF-6146-42D3-B318-E8E331E55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7142859" y="1372057"/>
              <a:ext cx="184224" cy="204879"/>
            </a:xfrm>
            <a:prstGeom prst="rect">
              <a:avLst/>
            </a:prstGeom>
          </p:spPr>
        </p:pic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CFF33D7-8919-46F0-9566-5CEDB07BB83C}"/>
                </a:ext>
              </a:extLst>
            </p:cNvPr>
            <p:cNvSpPr/>
            <p:nvPr/>
          </p:nvSpPr>
          <p:spPr>
            <a:xfrm>
              <a:off x="4966686" y="1089063"/>
              <a:ext cx="2267621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Base Scenario:       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Scenario 1</a:t>
              </a:r>
            </a:p>
          </p:txBody>
        </p:sp>
        <p:pic>
          <p:nvPicPr>
            <p:cNvPr id="31" name="Graphic 30" descr="Play with solid fill">
              <a:extLst>
                <a:ext uri="{FF2B5EF4-FFF2-40B4-BE49-F238E27FC236}">
                  <a16:creationId xmlns:a16="http://schemas.microsoft.com/office/drawing/2014/main" id="{0F3F9B08-F19D-44DA-85AD-787CEDC65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7136351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A6EB47-BFB1-44CF-8228-95F0E61735F2}"/>
              </a:ext>
            </a:extLst>
          </p:cNvPr>
          <p:cNvGrpSpPr/>
          <p:nvPr/>
        </p:nvGrpSpPr>
        <p:grpSpPr>
          <a:xfrm>
            <a:off x="9416182" y="2003327"/>
            <a:ext cx="1748155" cy="524738"/>
            <a:chOff x="4730748" y="1029151"/>
            <a:chExt cx="2097786" cy="629685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34FD65A-DD98-4D15-B111-B45A6B467B72}"/>
                </a:ext>
              </a:extLst>
            </p:cNvPr>
            <p:cNvSpPr/>
            <p:nvPr/>
          </p:nvSpPr>
          <p:spPr>
            <a:xfrm>
              <a:off x="4730749" y="1029151"/>
              <a:ext cx="2097785" cy="629685"/>
            </a:xfrm>
            <a:prstGeom prst="roundRect">
              <a:avLst>
                <a:gd name="adj" fmla="val 4510"/>
              </a:avLst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en-US" sz="15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32CCB22-BCBD-4426-B660-9B691C4C2922}"/>
                </a:ext>
              </a:extLst>
            </p:cNvPr>
            <p:cNvSpPr/>
            <p:nvPr/>
          </p:nvSpPr>
          <p:spPr>
            <a:xfrm>
              <a:off x="4730749" y="1336938"/>
              <a:ext cx="2097784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Overlayer:	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Basin </a:t>
              </a:r>
            </a:p>
          </p:txBody>
        </p:sp>
        <p:pic>
          <p:nvPicPr>
            <p:cNvPr id="35" name="Graphic 34" descr="Play with solid fill">
              <a:extLst>
                <a:ext uri="{FF2B5EF4-FFF2-40B4-BE49-F238E27FC236}">
                  <a16:creationId xmlns:a16="http://schemas.microsoft.com/office/drawing/2014/main" id="{239FA2E7-857E-400D-BF8B-9E1D4AF5E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6554426" y="1372057"/>
              <a:ext cx="184224" cy="204879"/>
            </a:xfrm>
            <a:prstGeom prst="rect">
              <a:avLst/>
            </a:prstGeom>
          </p:spPr>
        </p:pic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5C3B657-267B-4D8C-8FFC-7AB5BBBD150A}"/>
                </a:ext>
              </a:extLst>
            </p:cNvPr>
            <p:cNvSpPr/>
            <p:nvPr/>
          </p:nvSpPr>
          <p:spPr>
            <a:xfrm>
              <a:off x="4730748" y="1089063"/>
              <a:ext cx="2097785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Underlayer:	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County</a:t>
              </a:r>
            </a:p>
          </p:txBody>
        </p:sp>
        <p:pic>
          <p:nvPicPr>
            <p:cNvPr id="37" name="Graphic 36" descr="Play with solid fill">
              <a:extLst>
                <a:ext uri="{FF2B5EF4-FFF2-40B4-BE49-F238E27FC236}">
                  <a16:creationId xmlns:a16="http://schemas.microsoft.com/office/drawing/2014/main" id="{F6061BFE-1E3C-4890-83D9-EB5F106BF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6547918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0C8D86-3735-46D4-8EBF-37E746D998EE}"/>
              </a:ext>
            </a:extLst>
          </p:cNvPr>
          <p:cNvGrpSpPr/>
          <p:nvPr/>
        </p:nvGrpSpPr>
        <p:grpSpPr>
          <a:xfrm>
            <a:off x="1916662" y="2003327"/>
            <a:ext cx="1999171" cy="524738"/>
            <a:chOff x="4730748" y="1029151"/>
            <a:chExt cx="2399005" cy="629685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224758C-5A85-4B1D-BD7D-F2B3996EADB1}"/>
                </a:ext>
              </a:extLst>
            </p:cNvPr>
            <p:cNvSpPr/>
            <p:nvPr/>
          </p:nvSpPr>
          <p:spPr>
            <a:xfrm>
              <a:off x="4730748" y="1029151"/>
              <a:ext cx="2399005" cy="629685"/>
            </a:xfrm>
            <a:prstGeom prst="roundRect">
              <a:avLst>
                <a:gd name="adj" fmla="val 4510"/>
              </a:avLst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en-US" sz="15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0D674E8-3667-4981-8E8C-5700D44081E8}"/>
                </a:ext>
              </a:extLst>
            </p:cNvPr>
            <p:cNvSpPr/>
            <p:nvPr/>
          </p:nvSpPr>
          <p:spPr>
            <a:xfrm>
              <a:off x="4730749" y="1336938"/>
              <a:ext cx="2136538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Parameter:	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Water Demands </a:t>
              </a:r>
            </a:p>
          </p:txBody>
        </p:sp>
        <p:pic>
          <p:nvPicPr>
            <p:cNvPr id="41" name="Graphic 40" descr="Play with solid fill">
              <a:extLst>
                <a:ext uri="{FF2B5EF4-FFF2-40B4-BE49-F238E27FC236}">
                  <a16:creationId xmlns:a16="http://schemas.microsoft.com/office/drawing/2014/main" id="{ECC25CA3-95A8-4F29-B26D-065784322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6867693" y="1372057"/>
              <a:ext cx="184224" cy="204879"/>
            </a:xfrm>
            <a:prstGeom prst="rect">
              <a:avLst/>
            </a:prstGeom>
          </p:spPr>
        </p:pic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35282C-F869-48AF-BC02-C1880C4D87BB}"/>
                </a:ext>
              </a:extLst>
            </p:cNvPr>
            <p:cNvSpPr/>
            <p:nvPr/>
          </p:nvSpPr>
          <p:spPr>
            <a:xfrm>
              <a:off x="4730748" y="1089063"/>
              <a:ext cx="2174639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Dataset:	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CMIP6</a:t>
              </a:r>
            </a:p>
          </p:txBody>
        </p:sp>
        <p:pic>
          <p:nvPicPr>
            <p:cNvPr id="43" name="Graphic 42" descr="Play with solid fill">
              <a:extLst>
                <a:ext uri="{FF2B5EF4-FFF2-40B4-BE49-F238E27FC236}">
                  <a16:creationId xmlns:a16="http://schemas.microsoft.com/office/drawing/2014/main" id="{65F79A06-EF7A-4521-AF69-A2E3A6AB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6861185" y="1118571"/>
              <a:ext cx="184224" cy="204879"/>
            </a:xfrm>
            <a:prstGeom prst="rect">
              <a:avLst/>
            </a:prstGeom>
          </p:spPr>
        </p:pic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3BBA1C9-AA0D-4F55-B1D2-66D546E39272}"/>
              </a:ext>
            </a:extLst>
          </p:cNvPr>
          <p:cNvSpPr/>
          <p:nvPr/>
        </p:nvSpPr>
        <p:spPr>
          <a:xfrm>
            <a:off x="6568723" y="3923607"/>
            <a:ext cx="268111" cy="299861"/>
          </a:xfrm>
          <a:custGeom>
            <a:avLst/>
            <a:gdLst>
              <a:gd name="connsiteX0" fmla="*/ 0 w 321733"/>
              <a:gd name="connsiteY0" fmla="*/ 275167 h 359833"/>
              <a:gd name="connsiteX1" fmla="*/ 143933 w 321733"/>
              <a:gd name="connsiteY1" fmla="*/ 12700 h 359833"/>
              <a:gd name="connsiteX2" fmla="*/ 241300 w 321733"/>
              <a:gd name="connsiteY2" fmla="*/ 0 h 359833"/>
              <a:gd name="connsiteX3" fmla="*/ 321733 w 321733"/>
              <a:gd name="connsiteY3" fmla="*/ 275167 h 359833"/>
              <a:gd name="connsiteX4" fmla="*/ 59266 w 321733"/>
              <a:gd name="connsiteY4" fmla="*/ 359833 h 359833"/>
              <a:gd name="connsiteX5" fmla="*/ 0 w 321733"/>
              <a:gd name="connsiteY5" fmla="*/ 275167 h 35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733" h="359833">
                <a:moveTo>
                  <a:pt x="0" y="275167"/>
                </a:moveTo>
                <a:lnTo>
                  <a:pt x="143933" y="12700"/>
                </a:lnTo>
                <a:lnTo>
                  <a:pt x="241300" y="0"/>
                </a:lnTo>
                <a:lnTo>
                  <a:pt x="321733" y="275167"/>
                </a:lnTo>
                <a:lnTo>
                  <a:pt x="59266" y="359833"/>
                </a:lnTo>
                <a:lnTo>
                  <a:pt x="0" y="275167"/>
                </a:lnTo>
                <a:close/>
              </a:path>
            </a:pathLst>
          </a:custGeom>
          <a:solidFill>
            <a:sysClr val="windowText" lastClr="000000">
              <a:lumMod val="85000"/>
              <a:lumOff val="15000"/>
              <a:alpha val="51000"/>
            </a:sysClr>
          </a:solidFill>
          <a:ln w="127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61970">
              <a:defRPr/>
            </a:pPr>
            <a:endParaRPr lang="en-US" sz="1500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5" name="Graphic 44" descr="Cursor with solid fill">
            <a:extLst>
              <a:ext uri="{FF2B5EF4-FFF2-40B4-BE49-F238E27FC236}">
                <a16:creationId xmlns:a16="http://schemas.microsoft.com/office/drawing/2014/main" id="{3BAD8FD8-D7B5-425A-B852-B59F5C5B84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68052" y="4034382"/>
            <a:ext cx="351987" cy="351987"/>
          </a:xfrm>
          <a:prstGeom prst="rect">
            <a:avLst/>
          </a:prstGeom>
        </p:spPr>
      </p:pic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208C9038-12F9-40CF-8864-D1B319213E40}"/>
              </a:ext>
            </a:extLst>
          </p:cNvPr>
          <p:cNvGraphicFramePr/>
          <p:nvPr/>
        </p:nvGraphicFramePr>
        <p:xfrm>
          <a:off x="6997304" y="3822299"/>
          <a:ext cx="1990818" cy="1530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137055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AF36C3-773A-4B69-98D5-F00E6775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8036A2-08A7-4408-84F4-AA61AA1B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Visualize: Share what we did</a:t>
            </a:r>
          </a:p>
        </p:txBody>
      </p:sp>
      <p:pic>
        <p:nvPicPr>
          <p:cNvPr id="7" name="Graphic 6" descr="Bar chart with solid fill">
            <a:extLst>
              <a:ext uri="{FF2B5EF4-FFF2-40B4-BE49-F238E27FC236}">
                <a16:creationId xmlns:a16="http://schemas.microsoft.com/office/drawing/2014/main" id="{6E23F12E-FE2D-4B97-91B9-19367802E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8756" y="391018"/>
            <a:ext cx="762000" cy="762000"/>
          </a:xfrm>
          <a:prstGeom prst="rect">
            <a:avLst/>
          </a:prstGeom>
        </p:spPr>
      </p:pic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FBAECCE-D085-43D4-8A3C-F183D0B165EC}"/>
              </a:ext>
            </a:extLst>
          </p:cNvPr>
          <p:cNvSpPr/>
          <p:nvPr/>
        </p:nvSpPr>
        <p:spPr>
          <a:xfrm>
            <a:off x="1792753" y="1519825"/>
            <a:ext cx="9559990" cy="5112398"/>
          </a:xfrm>
          <a:prstGeom prst="roundRect">
            <a:avLst>
              <a:gd name="adj" fmla="val 1154"/>
            </a:avLst>
          </a:prstGeom>
          <a:solidFill>
            <a:sysClr val="windowText" lastClr="000000">
              <a:lumMod val="85000"/>
              <a:lumOff val="15000"/>
            </a:sys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61970">
              <a:defRPr/>
            </a:pPr>
            <a:endParaRPr lang="en-US" sz="15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29FD9D6-C2D3-4597-ADBD-79ACE50E0D7D}"/>
              </a:ext>
            </a:extLst>
          </p:cNvPr>
          <p:cNvSpPr txBox="1"/>
          <p:nvPr/>
        </p:nvSpPr>
        <p:spPr>
          <a:xfrm>
            <a:off x="1851069" y="2616484"/>
            <a:ext cx="2277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1970"/>
            <a:r>
              <a:rPr lang="en-US" sz="100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Water Supply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E5B8E56-FF46-42FB-B65B-636EAEF79649}"/>
              </a:ext>
            </a:extLst>
          </p:cNvPr>
          <p:cNvCxnSpPr/>
          <p:nvPr/>
        </p:nvCxnSpPr>
        <p:spPr>
          <a:xfrm>
            <a:off x="1851069" y="1931927"/>
            <a:ext cx="9408368" cy="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BE182D4-499A-47D7-B025-7F769ABE73BB}"/>
              </a:ext>
            </a:extLst>
          </p:cNvPr>
          <p:cNvSpPr/>
          <p:nvPr/>
        </p:nvSpPr>
        <p:spPr>
          <a:xfrm>
            <a:off x="1792753" y="1573627"/>
            <a:ext cx="9559990" cy="292223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61970">
              <a:defRPr/>
            </a:pPr>
            <a:r>
              <a:rPr lang="en-US" sz="15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</a:rPr>
              <a:t>Focus</a:t>
            </a:r>
            <a:r>
              <a:rPr lang="en-US" sz="15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</a:t>
            </a:r>
            <a:r>
              <a:rPr lang="en-US" sz="150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alibri" panose="020F0502020204030204"/>
              </a:rPr>
              <a:t>   </a:t>
            </a:r>
            <a:r>
              <a:rPr lang="en-US" sz="1500" kern="0" dirty="0">
                <a:solidFill>
                  <a:srgbClr val="FFC000">
                    <a:lumMod val="75000"/>
                  </a:srgbClr>
                </a:solidFill>
                <a:latin typeface="Calibri" panose="020F0502020204030204"/>
              </a:rPr>
              <a:t>Multi</a:t>
            </a:r>
          </a:p>
        </p:txBody>
      </p:sp>
      <p:pic>
        <p:nvPicPr>
          <p:cNvPr id="116" name="Graphic 115" descr="Question Mark with solid fill">
            <a:extLst>
              <a:ext uri="{FF2B5EF4-FFF2-40B4-BE49-F238E27FC236}">
                <a16:creationId xmlns:a16="http://schemas.microsoft.com/office/drawing/2014/main" id="{BFE814AD-D9D9-4E99-9CE5-4ED5636C2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3774" y="1586906"/>
            <a:ext cx="265663" cy="265663"/>
          </a:xfrm>
          <a:prstGeom prst="rect">
            <a:avLst/>
          </a:prstGeom>
        </p:spPr>
      </p:pic>
      <p:pic>
        <p:nvPicPr>
          <p:cNvPr id="117" name="Graphic 116" descr="Single gear with solid fill">
            <a:extLst>
              <a:ext uri="{FF2B5EF4-FFF2-40B4-BE49-F238E27FC236}">
                <a16:creationId xmlns:a16="http://schemas.microsoft.com/office/drawing/2014/main" id="{4FE03C49-14CF-4BD8-ABD5-C85E52D7D7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39552" y="1551030"/>
            <a:ext cx="354222" cy="354222"/>
          </a:xfrm>
          <a:prstGeom prst="rect">
            <a:avLst/>
          </a:prstGeom>
        </p:spPr>
      </p:pic>
      <p:pic>
        <p:nvPicPr>
          <p:cNvPr id="118" name="Graphic 117" descr="Download from cloud with solid fill">
            <a:extLst>
              <a:ext uri="{FF2B5EF4-FFF2-40B4-BE49-F238E27FC236}">
                <a16:creationId xmlns:a16="http://schemas.microsoft.com/office/drawing/2014/main" id="{E9FD734F-8771-418C-809E-AFA3428E6F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54024" y="1573626"/>
            <a:ext cx="292223" cy="292223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E148F2F-0AD8-4CF5-BBAA-E34E681C517C}"/>
              </a:ext>
            </a:extLst>
          </p:cNvPr>
          <p:cNvGrpSpPr/>
          <p:nvPr/>
        </p:nvGrpSpPr>
        <p:grpSpPr>
          <a:xfrm>
            <a:off x="4556972" y="2050564"/>
            <a:ext cx="4295728" cy="524738"/>
            <a:chOff x="2184063" y="1033324"/>
            <a:chExt cx="5154873" cy="629685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A537870E-EF15-445D-A61C-68A1831A8979}"/>
                </a:ext>
              </a:extLst>
            </p:cNvPr>
            <p:cNvSpPr/>
            <p:nvPr/>
          </p:nvSpPr>
          <p:spPr>
            <a:xfrm>
              <a:off x="2184063" y="1033324"/>
              <a:ext cx="5154873" cy="629685"/>
            </a:xfrm>
            <a:prstGeom prst="roundRect">
              <a:avLst>
                <a:gd name="adj" fmla="val 4510"/>
              </a:avLst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en-US" sz="15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2064A5D8-A17F-45B1-89C9-ED2F47F79ED7}"/>
                </a:ext>
              </a:extLst>
            </p:cNvPr>
            <p:cNvSpPr/>
            <p:nvPr/>
          </p:nvSpPr>
          <p:spPr>
            <a:xfrm>
              <a:off x="2184064" y="1341111"/>
              <a:ext cx="5154872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Difference:   </a:t>
              </a:r>
              <a:r>
                <a:rPr lang="en-US" sz="10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 panose="020F0502020204030204"/>
                </a:rPr>
                <a:t>Abs</a:t>
              </a: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 %           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-                                                                      - </a:t>
              </a:r>
            </a:p>
          </p:txBody>
        </p:sp>
        <p:pic>
          <p:nvPicPr>
            <p:cNvPr id="122" name="Graphic 121" descr="Play with solid fill">
              <a:extLst>
                <a:ext uri="{FF2B5EF4-FFF2-40B4-BE49-F238E27FC236}">
                  <a16:creationId xmlns:a16="http://schemas.microsoft.com/office/drawing/2014/main" id="{E57D7BB3-E9F7-411D-8693-73148F160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4153287" y="1376822"/>
              <a:ext cx="184224" cy="204879"/>
            </a:xfrm>
            <a:prstGeom prst="rect">
              <a:avLst/>
            </a:prstGeom>
          </p:spPr>
        </p:pic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BABC870F-1688-43AC-A07C-DF35B98A6379}"/>
                </a:ext>
              </a:extLst>
            </p:cNvPr>
            <p:cNvSpPr/>
            <p:nvPr/>
          </p:nvSpPr>
          <p:spPr>
            <a:xfrm>
              <a:off x="2184063" y="1093236"/>
              <a:ext cx="2267620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Base Year: 	               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2015 </a:t>
              </a:r>
            </a:p>
          </p:txBody>
        </p:sp>
        <p:pic>
          <p:nvPicPr>
            <p:cNvPr id="124" name="Graphic 123" descr="Play with solid fill">
              <a:extLst>
                <a:ext uri="{FF2B5EF4-FFF2-40B4-BE49-F238E27FC236}">
                  <a16:creationId xmlns:a16="http://schemas.microsoft.com/office/drawing/2014/main" id="{292428D4-7549-449B-8B2E-47BEBBF1B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4153287" y="1114735"/>
              <a:ext cx="184224" cy="204879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C79A5AE-2E89-45E5-996A-E953294FB941}"/>
              </a:ext>
            </a:extLst>
          </p:cNvPr>
          <p:cNvGrpSpPr/>
          <p:nvPr/>
        </p:nvGrpSpPr>
        <p:grpSpPr>
          <a:xfrm>
            <a:off x="6761509" y="2097094"/>
            <a:ext cx="1975603" cy="397955"/>
            <a:chOff x="4966686" y="1089063"/>
            <a:chExt cx="2370724" cy="477546"/>
          </a:xfrm>
        </p:grpSpPr>
        <p:pic>
          <p:nvPicPr>
            <p:cNvPr id="126" name="Graphic 125" descr="Play with solid fill">
              <a:extLst>
                <a:ext uri="{FF2B5EF4-FFF2-40B4-BE49-F238E27FC236}">
                  <a16:creationId xmlns:a16="http://schemas.microsoft.com/office/drawing/2014/main" id="{22FCE90F-E37D-4586-8791-F1F79FB77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7142859" y="1372057"/>
              <a:ext cx="184224" cy="204879"/>
            </a:xfrm>
            <a:prstGeom prst="rect">
              <a:avLst/>
            </a:prstGeom>
          </p:spPr>
        </p:pic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5B98440-2398-4445-B536-D0A0AEBD3893}"/>
                </a:ext>
              </a:extLst>
            </p:cNvPr>
            <p:cNvSpPr/>
            <p:nvPr/>
          </p:nvSpPr>
          <p:spPr>
            <a:xfrm>
              <a:off x="4966686" y="1089063"/>
              <a:ext cx="2267621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Base Scenario:       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Scenario 1</a:t>
              </a:r>
            </a:p>
          </p:txBody>
        </p:sp>
        <p:pic>
          <p:nvPicPr>
            <p:cNvPr id="128" name="Graphic 127" descr="Play with solid fill">
              <a:extLst>
                <a:ext uri="{FF2B5EF4-FFF2-40B4-BE49-F238E27FC236}">
                  <a16:creationId xmlns:a16="http://schemas.microsoft.com/office/drawing/2014/main" id="{653CAE63-63BB-4195-99EE-6BC4A441F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7136351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9E02557-F3A9-420D-B03D-7DCBC398A4C6}"/>
              </a:ext>
            </a:extLst>
          </p:cNvPr>
          <p:cNvGrpSpPr/>
          <p:nvPr/>
        </p:nvGrpSpPr>
        <p:grpSpPr>
          <a:xfrm>
            <a:off x="9452965" y="2044727"/>
            <a:ext cx="1748155" cy="524738"/>
            <a:chOff x="4730748" y="1029151"/>
            <a:chExt cx="2097786" cy="62968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97CF4159-4C23-4247-AD56-753C66DAE05F}"/>
                </a:ext>
              </a:extLst>
            </p:cNvPr>
            <p:cNvSpPr/>
            <p:nvPr/>
          </p:nvSpPr>
          <p:spPr>
            <a:xfrm>
              <a:off x="4730749" y="1029151"/>
              <a:ext cx="2097785" cy="629685"/>
            </a:xfrm>
            <a:prstGeom prst="roundRect">
              <a:avLst>
                <a:gd name="adj" fmla="val 4510"/>
              </a:avLst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en-US" sz="15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BD725F6-22E9-4D71-BB5A-D7A656D91B8E}"/>
                </a:ext>
              </a:extLst>
            </p:cNvPr>
            <p:cNvSpPr/>
            <p:nvPr/>
          </p:nvSpPr>
          <p:spPr>
            <a:xfrm>
              <a:off x="4730749" y="1336938"/>
              <a:ext cx="2097784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Overlayer:	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Basin </a:t>
              </a:r>
            </a:p>
          </p:txBody>
        </p:sp>
        <p:pic>
          <p:nvPicPr>
            <p:cNvPr id="132" name="Graphic 131" descr="Play with solid fill">
              <a:extLst>
                <a:ext uri="{FF2B5EF4-FFF2-40B4-BE49-F238E27FC236}">
                  <a16:creationId xmlns:a16="http://schemas.microsoft.com/office/drawing/2014/main" id="{4B94119E-1486-4CDE-8E74-C97D0D364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554426" y="1372057"/>
              <a:ext cx="184224" cy="204879"/>
            </a:xfrm>
            <a:prstGeom prst="rect">
              <a:avLst/>
            </a:prstGeom>
          </p:spPr>
        </p:pic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6A6232AC-31B6-45BC-B694-730FAD53C3E6}"/>
                </a:ext>
              </a:extLst>
            </p:cNvPr>
            <p:cNvSpPr/>
            <p:nvPr/>
          </p:nvSpPr>
          <p:spPr>
            <a:xfrm>
              <a:off x="4730748" y="1089063"/>
              <a:ext cx="2097785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Underlayer:	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County</a:t>
              </a:r>
            </a:p>
          </p:txBody>
        </p:sp>
        <p:pic>
          <p:nvPicPr>
            <p:cNvPr id="134" name="Graphic 133" descr="Play with solid fill">
              <a:extLst>
                <a:ext uri="{FF2B5EF4-FFF2-40B4-BE49-F238E27FC236}">
                  <a16:creationId xmlns:a16="http://schemas.microsoft.com/office/drawing/2014/main" id="{ECA46BCC-7728-4C28-B914-2317A4CE0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547918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42B8BE6-6486-47FE-BCB0-55A9E65E76B7}"/>
              </a:ext>
            </a:extLst>
          </p:cNvPr>
          <p:cNvGrpSpPr/>
          <p:nvPr/>
        </p:nvGrpSpPr>
        <p:grpSpPr>
          <a:xfrm>
            <a:off x="1953445" y="2044727"/>
            <a:ext cx="1999171" cy="524738"/>
            <a:chOff x="4730748" y="1029151"/>
            <a:chExt cx="2399005" cy="629685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A155EF09-F0C7-40BF-AC6A-676CC7511815}"/>
                </a:ext>
              </a:extLst>
            </p:cNvPr>
            <p:cNvSpPr/>
            <p:nvPr/>
          </p:nvSpPr>
          <p:spPr>
            <a:xfrm>
              <a:off x="4730748" y="1029151"/>
              <a:ext cx="2399005" cy="629685"/>
            </a:xfrm>
            <a:prstGeom prst="roundRect">
              <a:avLst>
                <a:gd name="adj" fmla="val 4510"/>
              </a:avLst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en-US" sz="15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6413C691-0E23-45B4-B5F3-D53C25866D9B}"/>
                </a:ext>
              </a:extLst>
            </p:cNvPr>
            <p:cNvSpPr/>
            <p:nvPr/>
          </p:nvSpPr>
          <p:spPr>
            <a:xfrm>
              <a:off x="4730749" y="1336938"/>
              <a:ext cx="2136538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Parameter:	-</a:t>
              </a:r>
            </a:p>
          </p:txBody>
        </p:sp>
        <p:pic>
          <p:nvPicPr>
            <p:cNvPr id="138" name="Graphic 137" descr="Play with solid fill">
              <a:extLst>
                <a:ext uri="{FF2B5EF4-FFF2-40B4-BE49-F238E27FC236}">
                  <a16:creationId xmlns:a16="http://schemas.microsoft.com/office/drawing/2014/main" id="{18E1E3EC-B32D-4E41-81AB-26CB39E79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400000">
              <a:off x="6867693" y="1372057"/>
              <a:ext cx="184224" cy="204879"/>
            </a:xfrm>
            <a:prstGeom prst="rect">
              <a:avLst/>
            </a:prstGeom>
          </p:spPr>
        </p:pic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DCBEDA82-6EAE-4794-A5CB-8D081BAE2462}"/>
                </a:ext>
              </a:extLst>
            </p:cNvPr>
            <p:cNvSpPr/>
            <p:nvPr/>
          </p:nvSpPr>
          <p:spPr>
            <a:xfrm>
              <a:off x="4730748" y="1089063"/>
              <a:ext cx="2174639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Dataset:	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CMIP6</a:t>
              </a:r>
            </a:p>
          </p:txBody>
        </p:sp>
        <p:pic>
          <p:nvPicPr>
            <p:cNvPr id="140" name="Graphic 139" descr="Play with solid fill">
              <a:extLst>
                <a:ext uri="{FF2B5EF4-FFF2-40B4-BE49-F238E27FC236}">
                  <a16:creationId xmlns:a16="http://schemas.microsoft.com/office/drawing/2014/main" id="{042D25EC-A905-472C-AA7E-35D3F048C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861185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29B6337-24F6-4ADB-80A4-C1C392520815}"/>
              </a:ext>
            </a:extLst>
          </p:cNvPr>
          <p:cNvGrpSpPr/>
          <p:nvPr/>
        </p:nvGrpSpPr>
        <p:grpSpPr>
          <a:xfrm>
            <a:off x="1854497" y="2915189"/>
            <a:ext cx="2273948" cy="3576086"/>
            <a:chOff x="4585996" y="1800808"/>
            <a:chExt cx="7058608" cy="4530011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F7695DD3-6825-409E-AB84-7BECE1B1FCC7}"/>
                </a:ext>
              </a:extLst>
            </p:cNvPr>
            <p:cNvGrpSpPr/>
            <p:nvPr/>
          </p:nvGrpSpPr>
          <p:grpSpPr>
            <a:xfrm>
              <a:off x="4585996" y="1800808"/>
              <a:ext cx="7058608" cy="4530011"/>
              <a:chOff x="3937518" y="1380930"/>
              <a:chExt cx="7707086" cy="4949889"/>
            </a:xfrm>
          </p:grpSpPr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18212793-FE9D-4CC0-8ACC-434FB0960563}"/>
                  </a:ext>
                </a:extLst>
              </p:cNvPr>
              <p:cNvSpPr/>
              <p:nvPr/>
            </p:nvSpPr>
            <p:spPr>
              <a:xfrm>
                <a:off x="3937518" y="1380930"/>
                <a:ext cx="7707086" cy="4949889"/>
              </a:xfrm>
              <a:prstGeom prst="roundRect">
                <a:avLst>
                  <a:gd name="adj" fmla="val 4510"/>
                </a:avLst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761970">
                  <a:defRPr/>
                </a:pPr>
                <a:endParaRPr lang="en-US" sz="15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94B3A6A6-1259-407B-B429-DB757B5D8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48483" y="1488233"/>
                <a:ext cx="7563464" cy="4775418"/>
              </a:xfrm>
              <a:prstGeom prst="rect">
                <a:avLst/>
              </a:prstGeom>
            </p:spPr>
          </p:pic>
        </p:grp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99117BE-0791-4CF8-BCF2-511653F5C432}"/>
                </a:ext>
              </a:extLst>
            </p:cNvPr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>
                <a:gd name="connsiteX0" fmla="*/ 0 w 321733"/>
                <a:gd name="connsiteY0" fmla="*/ 275167 h 359833"/>
                <a:gd name="connsiteX1" fmla="*/ 143933 w 321733"/>
                <a:gd name="connsiteY1" fmla="*/ 12700 h 359833"/>
                <a:gd name="connsiteX2" fmla="*/ 241300 w 321733"/>
                <a:gd name="connsiteY2" fmla="*/ 0 h 359833"/>
                <a:gd name="connsiteX3" fmla="*/ 321733 w 321733"/>
                <a:gd name="connsiteY3" fmla="*/ 275167 h 359833"/>
                <a:gd name="connsiteX4" fmla="*/ 59266 w 321733"/>
                <a:gd name="connsiteY4" fmla="*/ 359833 h 359833"/>
                <a:gd name="connsiteX5" fmla="*/ 0 w 321733"/>
                <a:gd name="connsiteY5" fmla="*/ 275167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3" h="359833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1000"/>
              </a:sysClr>
            </a:solidFill>
            <a:ln w="1270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en-US" sz="15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44" name="Graphic 143" descr="Cursor with solid fill">
              <a:extLst>
                <a:ext uri="{FF2B5EF4-FFF2-40B4-BE49-F238E27FC236}">
                  <a16:creationId xmlns:a16="http://schemas.microsoft.com/office/drawing/2014/main" id="{142B5027-B0C6-49DF-AC68-15FB2A07B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</p:spPr>
        </p:pic>
        <p:graphicFrame>
          <p:nvGraphicFramePr>
            <p:cNvPr id="145" name="Chart 144">
              <a:extLst>
                <a:ext uri="{FF2B5EF4-FFF2-40B4-BE49-F238E27FC236}">
                  <a16:creationId xmlns:a16="http://schemas.microsoft.com/office/drawing/2014/main" id="{59A4AD15-D458-47C1-B7F2-395C10A5B498}"/>
                </a:ext>
              </a:extLst>
            </p:cNvPr>
            <p:cNvGraphicFramePr/>
            <p:nvPr/>
          </p:nvGraphicFramePr>
          <p:xfrm>
            <a:off x="6644165" y="3218531"/>
            <a:ext cx="2397919" cy="127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5F94ED9-863B-436D-9CFC-3BD80349BAC4}"/>
              </a:ext>
            </a:extLst>
          </p:cNvPr>
          <p:cNvGrpSpPr/>
          <p:nvPr/>
        </p:nvGrpSpPr>
        <p:grpSpPr>
          <a:xfrm>
            <a:off x="4222238" y="2927455"/>
            <a:ext cx="2273948" cy="3576086"/>
            <a:chOff x="4585996" y="1800808"/>
            <a:chExt cx="7058608" cy="453001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E8A5EFA6-2FAA-4683-AA60-4B5E266FC7CD}"/>
                </a:ext>
              </a:extLst>
            </p:cNvPr>
            <p:cNvGrpSpPr/>
            <p:nvPr/>
          </p:nvGrpSpPr>
          <p:grpSpPr>
            <a:xfrm>
              <a:off x="4585996" y="1800808"/>
              <a:ext cx="7058608" cy="4530011"/>
              <a:chOff x="3937518" y="1380930"/>
              <a:chExt cx="7707086" cy="4949889"/>
            </a:xfrm>
          </p:grpSpPr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8DFD8EF1-1FD7-4014-B597-3BAC59859EE1}"/>
                  </a:ext>
                </a:extLst>
              </p:cNvPr>
              <p:cNvSpPr/>
              <p:nvPr/>
            </p:nvSpPr>
            <p:spPr>
              <a:xfrm>
                <a:off x="3937518" y="1380930"/>
                <a:ext cx="7707086" cy="4949889"/>
              </a:xfrm>
              <a:prstGeom prst="roundRect">
                <a:avLst>
                  <a:gd name="adj" fmla="val 4510"/>
                </a:avLst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761970">
                  <a:defRPr/>
                </a:pPr>
                <a:endParaRPr lang="en-US" sz="15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2D6F6937-2A33-47E5-91CA-0D9429929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prstClr val="black"/>
                  <a:srgbClr val="70AD47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4048483" y="1488233"/>
                <a:ext cx="7563464" cy="4775418"/>
              </a:xfrm>
              <a:prstGeom prst="rect">
                <a:avLst/>
              </a:prstGeom>
            </p:spPr>
          </p:pic>
        </p:grp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A2263B3A-C59C-45CA-9954-F60DAE87F2D0}"/>
                </a:ext>
              </a:extLst>
            </p:cNvPr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>
                <a:gd name="connsiteX0" fmla="*/ 0 w 321733"/>
                <a:gd name="connsiteY0" fmla="*/ 275167 h 359833"/>
                <a:gd name="connsiteX1" fmla="*/ 143933 w 321733"/>
                <a:gd name="connsiteY1" fmla="*/ 12700 h 359833"/>
                <a:gd name="connsiteX2" fmla="*/ 241300 w 321733"/>
                <a:gd name="connsiteY2" fmla="*/ 0 h 359833"/>
                <a:gd name="connsiteX3" fmla="*/ 321733 w 321733"/>
                <a:gd name="connsiteY3" fmla="*/ 275167 h 359833"/>
                <a:gd name="connsiteX4" fmla="*/ 59266 w 321733"/>
                <a:gd name="connsiteY4" fmla="*/ 359833 h 359833"/>
                <a:gd name="connsiteX5" fmla="*/ 0 w 321733"/>
                <a:gd name="connsiteY5" fmla="*/ 275167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3" h="359833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1000"/>
              </a:sysClr>
            </a:solidFill>
            <a:ln w="1270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en-US" sz="15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51" name="Graphic 150" descr="Cursor with solid fill">
              <a:extLst>
                <a:ext uri="{FF2B5EF4-FFF2-40B4-BE49-F238E27FC236}">
                  <a16:creationId xmlns:a16="http://schemas.microsoft.com/office/drawing/2014/main" id="{C194694E-2DD9-46EE-9F50-DA29768CA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</p:spPr>
        </p:pic>
        <p:graphicFrame>
          <p:nvGraphicFramePr>
            <p:cNvPr id="152" name="Chart 151">
              <a:extLst>
                <a:ext uri="{FF2B5EF4-FFF2-40B4-BE49-F238E27FC236}">
                  <a16:creationId xmlns:a16="http://schemas.microsoft.com/office/drawing/2014/main" id="{77767930-38C9-4988-BE7A-1279ADC2491A}"/>
                </a:ext>
              </a:extLst>
            </p:cNvPr>
            <p:cNvGraphicFramePr/>
            <p:nvPr/>
          </p:nvGraphicFramePr>
          <p:xfrm>
            <a:off x="6644165" y="3218531"/>
            <a:ext cx="2397919" cy="127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8"/>
            </a:graphicData>
          </a:graphic>
        </p:graphicFrame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7EADE29-AF3E-4264-8B7C-1978AE3C07C3}"/>
              </a:ext>
            </a:extLst>
          </p:cNvPr>
          <p:cNvGrpSpPr/>
          <p:nvPr/>
        </p:nvGrpSpPr>
        <p:grpSpPr>
          <a:xfrm>
            <a:off x="6601906" y="2930274"/>
            <a:ext cx="2273948" cy="3576086"/>
            <a:chOff x="4585996" y="1800808"/>
            <a:chExt cx="7058608" cy="4530011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C16EB96-CA34-4DD9-9CE5-9EE0BD2A21A5}"/>
                </a:ext>
              </a:extLst>
            </p:cNvPr>
            <p:cNvGrpSpPr/>
            <p:nvPr/>
          </p:nvGrpSpPr>
          <p:grpSpPr>
            <a:xfrm>
              <a:off x="4585996" y="1800808"/>
              <a:ext cx="7058608" cy="4530011"/>
              <a:chOff x="3937518" y="1380930"/>
              <a:chExt cx="7707086" cy="4949889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8C3B605C-7151-45DD-8868-A92C256F8D11}"/>
                  </a:ext>
                </a:extLst>
              </p:cNvPr>
              <p:cNvSpPr/>
              <p:nvPr/>
            </p:nvSpPr>
            <p:spPr>
              <a:xfrm>
                <a:off x="3937518" y="1380930"/>
                <a:ext cx="7707086" cy="4949889"/>
              </a:xfrm>
              <a:prstGeom prst="roundRect">
                <a:avLst>
                  <a:gd name="adj" fmla="val 4510"/>
                </a:avLst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761970">
                  <a:defRPr/>
                </a:pPr>
                <a:endParaRPr lang="en-US" sz="15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AE030263-57F0-4BB4-A165-B01003811A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prstClr val="black"/>
                  <a:srgbClr val="ED7D31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4048483" y="1488233"/>
                <a:ext cx="7563464" cy="4775418"/>
              </a:xfrm>
              <a:prstGeom prst="rect">
                <a:avLst/>
              </a:prstGeom>
            </p:spPr>
          </p:pic>
        </p:grp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3146A2D-E8B6-4ED3-8112-49584EB02E84}"/>
                </a:ext>
              </a:extLst>
            </p:cNvPr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>
                <a:gd name="connsiteX0" fmla="*/ 0 w 321733"/>
                <a:gd name="connsiteY0" fmla="*/ 275167 h 359833"/>
                <a:gd name="connsiteX1" fmla="*/ 143933 w 321733"/>
                <a:gd name="connsiteY1" fmla="*/ 12700 h 359833"/>
                <a:gd name="connsiteX2" fmla="*/ 241300 w 321733"/>
                <a:gd name="connsiteY2" fmla="*/ 0 h 359833"/>
                <a:gd name="connsiteX3" fmla="*/ 321733 w 321733"/>
                <a:gd name="connsiteY3" fmla="*/ 275167 h 359833"/>
                <a:gd name="connsiteX4" fmla="*/ 59266 w 321733"/>
                <a:gd name="connsiteY4" fmla="*/ 359833 h 359833"/>
                <a:gd name="connsiteX5" fmla="*/ 0 w 321733"/>
                <a:gd name="connsiteY5" fmla="*/ 275167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3" h="359833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1000"/>
              </a:sysClr>
            </a:solidFill>
            <a:ln w="1270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en-US" sz="15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58" name="Graphic 157" descr="Cursor with solid fill">
              <a:extLst>
                <a:ext uri="{FF2B5EF4-FFF2-40B4-BE49-F238E27FC236}">
                  <a16:creationId xmlns:a16="http://schemas.microsoft.com/office/drawing/2014/main" id="{E28488D7-5E87-41CE-A7F2-6491134F8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rgbClr val="ED7D3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</p:spPr>
        </p:pic>
        <p:graphicFrame>
          <p:nvGraphicFramePr>
            <p:cNvPr id="159" name="Chart 158">
              <a:extLst>
                <a:ext uri="{FF2B5EF4-FFF2-40B4-BE49-F238E27FC236}">
                  <a16:creationId xmlns:a16="http://schemas.microsoft.com/office/drawing/2014/main" id="{EEEA1251-8983-4D34-8033-EFEF770E3611}"/>
                </a:ext>
              </a:extLst>
            </p:cNvPr>
            <p:cNvGraphicFramePr/>
            <p:nvPr/>
          </p:nvGraphicFramePr>
          <p:xfrm>
            <a:off x="6644165" y="3218531"/>
            <a:ext cx="2397919" cy="127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9"/>
            </a:graphicData>
          </a:graphic>
        </p:graphicFrame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5B4230F-81DF-45AF-9F7C-B1619FF2D636}"/>
              </a:ext>
            </a:extLst>
          </p:cNvPr>
          <p:cNvGrpSpPr/>
          <p:nvPr/>
        </p:nvGrpSpPr>
        <p:grpSpPr>
          <a:xfrm>
            <a:off x="8985002" y="2915189"/>
            <a:ext cx="2273948" cy="3576086"/>
            <a:chOff x="4585996" y="1800808"/>
            <a:chExt cx="7058608" cy="4530011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38A06B1B-288E-44B7-A3EE-91B4A6EAE2DC}"/>
                </a:ext>
              </a:extLst>
            </p:cNvPr>
            <p:cNvGrpSpPr/>
            <p:nvPr/>
          </p:nvGrpSpPr>
          <p:grpSpPr>
            <a:xfrm>
              <a:off x="4585996" y="1800808"/>
              <a:ext cx="7058608" cy="4530011"/>
              <a:chOff x="3937518" y="1380930"/>
              <a:chExt cx="7707086" cy="4949889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82F53485-0645-4333-8F1B-FEC81A521028}"/>
                  </a:ext>
                </a:extLst>
              </p:cNvPr>
              <p:cNvSpPr/>
              <p:nvPr/>
            </p:nvSpPr>
            <p:spPr>
              <a:xfrm>
                <a:off x="3937518" y="1380930"/>
                <a:ext cx="7707086" cy="4949889"/>
              </a:xfrm>
              <a:prstGeom prst="roundRect">
                <a:avLst>
                  <a:gd name="adj" fmla="val 4510"/>
                </a:avLst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761970">
                  <a:defRPr/>
                </a:pPr>
                <a:endParaRPr lang="en-US" sz="15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67F90D4E-576C-49A8-8038-5BAA3A114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prstClr val="black"/>
                  <a:srgbClr val="4472C4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4048483" y="1488233"/>
                <a:ext cx="7563464" cy="4775418"/>
              </a:xfrm>
              <a:prstGeom prst="rect">
                <a:avLst/>
              </a:prstGeom>
            </p:spPr>
          </p:pic>
        </p:grp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D1DE89C-1BAC-46EA-850B-54F55C064FE7}"/>
                </a:ext>
              </a:extLst>
            </p:cNvPr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>
                <a:gd name="connsiteX0" fmla="*/ 0 w 321733"/>
                <a:gd name="connsiteY0" fmla="*/ 275167 h 359833"/>
                <a:gd name="connsiteX1" fmla="*/ 143933 w 321733"/>
                <a:gd name="connsiteY1" fmla="*/ 12700 h 359833"/>
                <a:gd name="connsiteX2" fmla="*/ 241300 w 321733"/>
                <a:gd name="connsiteY2" fmla="*/ 0 h 359833"/>
                <a:gd name="connsiteX3" fmla="*/ 321733 w 321733"/>
                <a:gd name="connsiteY3" fmla="*/ 275167 h 359833"/>
                <a:gd name="connsiteX4" fmla="*/ 59266 w 321733"/>
                <a:gd name="connsiteY4" fmla="*/ 359833 h 359833"/>
                <a:gd name="connsiteX5" fmla="*/ 0 w 321733"/>
                <a:gd name="connsiteY5" fmla="*/ 275167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3" h="359833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1000"/>
              </a:sysClr>
            </a:solidFill>
            <a:ln w="1270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en-US" sz="15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65" name="Graphic 164" descr="Cursor with solid fill">
              <a:extLst>
                <a:ext uri="{FF2B5EF4-FFF2-40B4-BE49-F238E27FC236}">
                  <a16:creationId xmlns:a16="http://schemas.microsoft.com/office/drawing/2014/main" id="{013A11EC-2FAF-4506-BD56-D118BB587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rgbClr val="4472C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</p:spPr>
        </p:pic>
        <p:graphicFrame>
          <p:nvGraphicFramePr>
            <p:cNvPr id="166" name="Chart 165">
              <a:extLst>
                <a:ext uri="{FF2B5EF4-FFF2-40B4-BE49-F238E27FC236}">
                  <a16:creationId xmlns:a16="http://schemas.microsoft.com/office/drawing/2014/main" id="{2BF03E3E-0F10-4C32-96CC-C6B7FE7673CF}"/>
                </a:ext>
              </a:extLst>
            </p:cNvPr>
            <p:cNvGraphicFramePr/>
            <p:nvPr/>
          </p:nvGraphicFramePr>
          <p:xfrm>
            <a:off x="6644165" y="3218531"/>
            <a:ext cx="2397919" cy="127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0"/>
            </a:graphicData>
          </a:graphic>
        </p:graphicFrame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FC8CF41D-4543-4018-8480-272067F8403A}"/>
              </a:ext>
            </a:extLst>
          </p:cNvPr>
          <p:cNvSpPr txBox="1"/>
          <p:nvPr/>
        </p:nvSpPr>
        <p:spPr>
          <a:xfrm>
            <a:off x="4222238" y="2630545"/>
            <a:ext cx="2277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1970"/>
            <a:r>
              <a:rPr lang="en-US" sz="100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Water Demands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A31CEF9-DFE5-477E-A73F-D014E0EFED0A}"/>
              </a:ext>
            </a:extLst>
          </p:cNvPr>
          <p:cNvSpPr txBox="1"/>
          <p:nvPr/>
        </p:nvSpPr>
        <p:spPr>
          <a:xfrm>
            <a:off x="6611744" y="2632370"/>
            <a:ext cx="2273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1970"/>
            <a:r>
              <a:rPr lang="en-US" sz="100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Landuse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172A397-AF83-46BC-8C75-143F1DFBF3EB}"/>
              </a:ext>
            </a:extLst>
          </p:cNvPr>
          <p:cNvSpPr txBox="1"/>
          <p:nvPr/>
        </p:nvSpPr>
        <p:spPr>
          <a:xfrm>
            <a:off x="8997824" y="2635911"/>
            <a:ext cx="2273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1970"/>
            <a:r>
              <a:rPr lang="en-US" sz="100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Scarcity</a:t>
            </a:r>
          </a:p>
        </p:txBody>
      </p:sp>
      <p:pic>
        <p:nvPicPr>
          <p:cNvPr id="172" name="Graphic 171" descr="Play with solid fill">
            <a:extLst>
              <a:ext uri="{FF2B5EF4-FFF2-40B4-BE49-F238E27FC236}">
                <a16:creationId xmlns:a16="http://schemas.microsoft.com/office/drawing/2014/main" id="{EE9C593F-BAFA-4288-AC78-21D9F5D76F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3734232" y="2665960"/>
            <a:ext cx="153520" cy="170733"/>
          </a:xfrm>
          <a:prstGeom prst="rect">
            <a:avLst/>
          </a:prstGeom>
        </p:spPr>
      </p:pic>
      <p:pic>
        <p:nvPicPr>
          <p:cNvPr id="173" name="Graphic 172" descr="Play with solid fill">
            <a:extLst>
              <a:ext uri="{FF2B5EF4-FFF2-40B4-BE49-F238E27FC236}">
                <a16:creationId xmlns:a16="http://schemas.microsoft.com/office/drawing/2014/main" id="{5B208D15-9749-49BA-B63F-ED565362AF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6197992" y="2661611"/>
            <a:ext cx="153520" cy="170733"/>
          </a:xfrm>
          <a:prstGeom prst="rect">
            <a:avLst/>
          </a:prstGeom>
        </p:spPr>
      </p:pic>
      <p:pic>
        <p:nvPicPr>
          <p:cNvPr id="174" name="Graphic 173" descr="Play with solid fill">
            <a:extLst>
              <a:ext uri="{FF2B5EF4-FFF2-40B4-BE49-F238E27FC236}">
                <a16:creationId xmlns:a16="http://schemas.microsoft.com/office/drawing/2014/main" id="{33FFAD50-C8FA-4311-9904-8841D07695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8570573" y="2661414"/>
            <a:ext cx="153520" cy="170733"/>
          </a:xfrm>
          <a:prstGeom prst="rect">
            <a:avLst/>
          </a:prstGeom>
        </p:spPr>
      </p:pic>
      <p:pic>
        <p:nvPicPr>
          <p:cNvPr id="175" name="Graphic 174" descr="Play with solid fill">
            <a:extLst>
              <a:ext uri="{FF2B5EF4-FFF2-40B4-BE49-F238E27FC236}">
                <a16:creationId xmlns:a16="http://schemas.microsoft.com/office/drawing/2014/main" id="{1DB04BD3-9DE0-42B0-919A-2B4AD10975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10972698" y="2661414"/>
            <a:ext cx="153520" cy="170733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61B5C647-401B-46A9-A655-812947C579AD}"/>
              </a:ext>
            </a:extLst>
          </p:cNvPr>
          <p:cNvSpPr txBox="1"/>
          <p:nvPr/>
        </p:nvSpPr>
        <p:spPr>
          <a:xfrm>
            <a:off x="1851069" y="1574253"/>
            <a:ext cx="11733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en-US" sz="1500" dirty="0">
                <a:solidFill>
                  <a:srgbClr val="FFC000">
                    <a:lumMod val="75000"/>
                  </a:srgbClr>
                </a:solidFill>
                <a:latin typeface="Arial Black" panose="020B0A04020102020204" pitchFamily="34" charset="0"/>
              </a:rPr>
              <a:t>Foresight</a:t>
            </a:r>
          </a:p>
        </p:txBody>
      </p:sp>
    </p:spTree>
    <p:extLst>
      <p:ext uri="{BB962C8B-B14F-4D97-AF65-F5344CB8AC3E}">
        <p14:creationId xmlns:p14="http://schemas.microsoft.com/office/powerpoint/2010/main" val="5948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8383-F405-5191-9DEF-646DF82B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3F85-0871-485E-D870-BFC61B45B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Draw an entity diagram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the relationship between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entitites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(1:1,1:N, N:M) 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List down all the access patterns for each entity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the primary key (Hash + Sort) for each entity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the secondary indexes for additional access patterns if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4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393</Words>
  <Application>Microsoft Office PowerPoint</Application>
  <PresentationFormat>Widescreen</PresentationFormat>
  <Paragraphs>126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Wingdings</vt:lpstr>
      <vt:lpstr>Office Theme</vt:lpstr>
      <vt:lpstr>Foresight</vt:lpstr>
      <vt:lpstr>Dashboard Data Flows</vt:lpstr>
      <vt:lpstr>PowerPoint Presentation</vt:lpstr>
      <vt:lpstr>Design</vt:lpstr>
      <vt:lpstr>PowerPoint Presentation</vt:lpstr>
      <vt:lpstr>PowerPoint Presentation</vt:lpstr>
      <vt:lpstr>Visualize: Share what we did</vt:lpstr>
      <vt:lpstr>Visualize: Share what we did</vt:lpstr>
      <vt:lpstr>DynamoDB</vt:lpstr>
      <vt:lpstr>1. Entity Diagram, 2. Relationships, 3. Identify Access Patterns</vt:lpstr>
      <vt:lpstr>4 Primary 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Foresight</dc:title>
  <dc:creator>Khan, Zarrar</dc:creator>
  <cp:lastModifiedBy>Khan, Zarrar</cp:lastModifiedBy>
  <cp:revision>11</cp:revision>
  <dcterms:created xsi:type="dcterms:W3CDTF">2023-02-06T02:04:06Z</dcterms:created>
  <dcterms:modified xsi:type="dcterms:W3CDTF">2023-06-05T00:48:18Z</dcterms:modified>
</cp:coreProperties>
</file>