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3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3B3B3"/>
    <a:srgbClr val="719500"/>
    <a:srgbClr val="007836"/>
    <a:srgbClr val="BE0F34"/>
    <a:srgbClr val="820150"/>
    <a:srgbClr val="502D7F"/>
    <a:srgbClr val="00338E"/>
    <a:srgbClr val="0081AB"/>
    <a:srgbClr val="758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90"/>
  </p:normalViewPr>
  <p:slideViewPr>
    <p:cSldViewPr snapToGrid="0" snapToObjects="1">
      <p:cViewPr varScale="1">
        <p:scale>
          <a:sx n="78" d="100"/>
          <a:sy n="78" d="100"/>
        </p:scale>
        <p:origin x="11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 image of cloud formations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4, 2024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6/4/2024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CEDS" TargetMode="External"/><Relationship Id="rId2" Type="http://schemas.openxmlformats.org/officeDocument/2006/relationships/hyperlink" Target="https://www.iea.org/data-and-statistics/data-product/world-energy-balance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gcambreakout/issues" TargetMode="External"/><Relationship Id="rId2" Type="http://schemas.openxmlformats.org/officeDocument/2006/relationships/hyperlink" Target="https://jgcri.github.io/gcambreakout/articles/debug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GCAM regions with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gcambreakout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86310-1A8B-41C6-8ABF-4E94922462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Taryn Waite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9C3C0-764A-4145-9480-D79B28BB6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GCAM Annual Meeting 2024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June 6, 2024</a:t>
            </a:r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GCAM regions with </a:t>
            </a:r>
            <a:r>
              <a:rPr lang="en-US" dirty="0" err="1"/>
              <a:t>gcambreakout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09254" y="2027002"/>
            <a:ext cx="5953991" cy="5901268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What does it mean to “break out” a region in GCAM?</a:t>
            </a:r>
          </a:p>
          <a:p>
            <a:pPr lvl="1"/>
            <a:r>
              <a:rPr lang="en-US" sz="2000" dirty="0"/>
              <a:t>Disaggregate a country or group of countries from an aggregate GCAM energy-economic region (e.g., </a:t>
            </a:r>
            <a:r>
              <a:rPr lang="en-US" sz="2000" dirty="0" err="1"/>
              <a:t>Africa_Northern</a:t>
            </a:r>
            <a:r>
              <a:rPr lang="en-US" sz="2000" dirty="0"/>
              <a:t>, Southeast Asia, EU-15)</a:t>
            </a:r>
          </a:p>
          <a:p>
            <a:r>
              <a:rPr lang="en-US" sz="2400" dirty="0">
                <a:solidFill>
                  <a:schemeClr val="tx2"/>
                </a:solidFill>
              </a:rPr>
              <a:t>What is </a:t>
            </a:r>
            <a:r>
              <a:rPr lang="en-US" sz="2400" dirty="0" err="1">
                <a:solidFill>
                  <a:schemeClr val="tx2"/>
                </a:solidFill>
              </a:rPr>
              <a:t>gcambreakout</a:t>
            </a:r>
            <a:r>
              <a:rPr lang="en-US" sz="2400" dirty="0">
                <a:solidFill>
                  <a:schemeClr val="tx2"/>
                </a:solidFill>
              </a:rPr>
              <a:t>?</a:t>
            </a:r>
          </a:p>
          <a:p>
            <a:pPr lvl="1"/>
            <a:r>
              <a:rPr lang="en-US" sz="2000" dirty="0"/>
              <a:t>R package to automate initial steps of breaking out a region </a:t>
            </a:r>
          </a:p>
          <a:p>
            <a:pPr lvl="1"/>
            <a:r>
              <a:rPr lang="en-US" sz="2000" dirty="0"/>
              <a:t>Only a starting point; manual validation and adjustments are still needed</a:t>
            </a:r>
          </a:p>
          <a:p>
            <a:r>
              <a:rPr lang="en-US" sz="2400" dirty="0">
                <a:solidFill>
                  <a:schemeClr val="tx2"/>
                </a:solidFill>
              </a:rPr>
              <a:t>How does </a:t>
            </a:r>
            <a:r>
              <a:rPr lang="en-US" sz="2400" dirty="0" err="1">
                <a:solidFill>
                  <a:schemeClr val="tx2"/>
                </a:solidFill>
              </a:rPr>
              <a:t>gcambreakout</a:t>
            </a:r>
            <a:r>
              <a:rPr lang="en-US" sz="2400" dirty="0">
                <a:solidFill>
                  <a:schemeClr val="tx2"/>
                </a:solidFill>
              </a:rPr>
              <a:t> work?</a:t>
            </a:r>
          </a:p>
          <a:p>
            <a:pPr lvl="1"/>
            <a:r>
              <a:rPr lang="en-US" sz="2000" dirty="0"/>
              <a:t>Modifies the GCAM data system to produce new input XMLs that include the new region</a:t>
            </a:r>
          </a:p>
          <a:p>
            <a:pPr lvl="1"/>
            <a:r>
              <a:rPr lang="en-US" sz="2000" dirty="0"/>
              <a:t>No changes to the model C++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5FC2BB-BD27-FB1A-D40C-1EB980C5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06" y="2972191"/>
            <a:ext cx="6505594" cy="2795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D868A-72BB-7542-FE97-A21ACA8FACE8}"/>
              </a:ext>
            </a:extLst>
          </p:cNvPr>
          <p:cNvSpPr txBox="1"/>
          <p:nvPr/>
        </p:nvSpPr>
        <p:spPr>
          <a:xfrm>
            <a:off x="7667606" y="5767345"/>
            <a:ext cx="6505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GCAM’s default 32 energy-economic regions</a:t>
            </a:r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</a:t>
            </a:r>
            <a:r>
              <a:rPr lang="en-US" dirty="0" err="1"/>
              <a:t>gcambreakout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267693" y="1627769"/>
            <a:ext cx="12892860" cy="6222609"/>
          </a:xfrm>
        </p:spPr>
        <p:txBody>
          <a:bodyPr/>
          <a:lstStyle/>
          <a:p>
            <a:r>
              <a:rPr lang="en-US" sz="2400" dirty="0"/>
              <a:t>Most data inputs to </a:t>
            </a:r>
            <a:r>
              <a:rPr lang="en-US" sz="2400" dirty="0" err="1"/>
              <a:t>gcamdata</a:t>
            </a:r>
            <a:r>
              <a:rPr lang="en-US" sz="2400" dirty="0"/>
              <a:t> are at the country level (by iso code)</a:t>
            </a:r>
          </a:p>
          <a:p>
            <a:pPr lvl="1"/>
            <a:r>
              <a:rPr lang="en-US" sz="2000" dirty="0"/>
              <a:t>IEA energy balances, CEDS emissions data, land use and crop data, etc.</a:t>
            </a:r>
          </a:p>
          <a:p>
            <a:r>
              <a:rPr lang="en-US" sz="2400" dirty="0" err="1"/>
              <a:t>gcamdata</a:t>
            </a:r>
            <a:r>
              <a:rPr lang="en-US" sz="2400" dirty="0"/>
              <a:t> aggregates data to the region level using iso-region mapping (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./input/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gcamdata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inst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20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extdata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/common/iso_GCAM_regID.csv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By adjusting this mapping, we can define new regions based on their iso code(s)</a:t>
            </a:r>
          </a:p>
          <a:p>
            <a:pPr lvl="1"/>
            <a:r>
              <a:rPr lang="en-US" sz="2000" dirty="0"/>
              <a:t>Processing of country level data for new regions will be handled automatically by </a:t>
            </a:r>
            <a:r>
              <a:rPr lang="en-US" sz="2000" dirty="0" err="1"/>
              <a:t>gcamdata</a:t>
            </a:r>
            <a:endParaRPr lang="en-US" sz="2000" dirty="0"/>
          </a:p>
          <a:p>
            <a:r>
              <a:rPr lang="en-US" sz="2400" dirty="0"/>
              <a:t>Some data inputs (usually assumptions) are read in at the region level; the new region needs to be added to these inputs</a:t>
            </a:r>
          </a:p>
          <a:p>
            <a:r>
              <a:rPr lang="en-US" sz="2400" dirty="0"/>
              <a:t>Framework for </a:t>
            </a:r>
            <a:r>
              <a:rPr lang="en-US" sz="2400" dirty="0" err="1"/>
              <a:t>gcambreakout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Define new region in mapping and let </a:t>
            </a:r>
            <a:r>
              <a:rPr lang="en-US" sz="2000" dirty="0" err="1"/>
              <a:t>gcamdata</a:t>
            </a:r>
            <a:r>
              <a:rPr lang="en-US" sz="2000" dirty="0"/>
              <a:t> handle country-level data processing</a:t>
            </a:r>
          </a:p>
          <a:p>
            <a:pPr lvl="1"/>
            <a:r>
              <a:rPr lang="en-US" sz="2000" dirty="0"/>
              <a:t>Inherit any region-level assumptions from the new region’s ‘parent’ region</a:t>
            </a:r>
          </a:p>
          <a:p>
            <a:pPr lvl="1"/>
            <a:r>
              <a:rPr lang="en-US" sz="2000" dirty="0"/>
              <a:t>Above is done by modifying input files and R code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Caveat on data availability: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To run </a:t>
            </a:r>
            <a:r>
              <a:rPr lang="en-US" sz="2000" dirty="0" err="1">
                <a:solidFill>
                  <a:srgbClr val="FF0000"/>
                </a:solidFill>
              </a:rPr>
              <a:t>gcambreakout</a:t>
            </a:r>
            <a:r>
              <a:rPr lang="en-US" sz="2000" dirty="0">
                <a:solidFill>
                  <a:srgbClr val="FF0000"/>
                </a:solidFill>
              </a:rPr>
              <a:t>, user must have access to proprietary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IEA energy balances </a:t>
            </a:r>
            <a:r>
              <a:rPr lang="en-US" sz="2000" dirty="0">
                <a:solidFill>
                  <a:srgbClr val="FF0000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  <a:hlinkClick r:id="rId3"/>
              </a:rPr>
              <a:t>CEDS data</a:t>
            </a:r>
            <a:r>
              <a:rPr lang="en-US" sz="2000" dirty="0">
                <a:solidFill>
                  <a:srgbClr val="FF0000"/>
                </a:solidFill>
              </a:rPr>
              <a:t> (cannot run </a:t>
            </a:r>
            <a:r>
              <a:rPr lang="en-US" sz="2000" dirty="0" err="1">
                <a:solidFill>
                  <a:srgbClr val="FF0000"/>
                </a:solidFill>
              </a:rPr>
              <a:t>gcambreakout</a:t>
            </a:r>
            <a:r>
              <a:rPr lang="en-US" sz="2000" dirty="0">
                <a:solidFill>
                  <a:srgbClr val="FF0000"/>
                </a:solidFill>
              </a:rPr>
              <a:t> using prebuilt data)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IEA energy balances can be purchased from IEA and used to run the CEDS</a:t>
            </a:r>
          </a:p>
        </p:txBody>
      </p:sp>
    </p:spTree>
    <p:extLst>
      <p:ext uri="{BB962C8B-B14F-4D97-AF65-F5344CB8AC3E}">
        <p14:creationId xmlns:p14="http://schemas.microsoft.com/office/powerpoint/2010/main" val="423341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gcambreakout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59873" y="1788013"/>
            <a:ext cx="6255327" cy="61706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a working version of GCAM (versions 7.0, 6.0, and 5.4 are currently supported)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the country or countries to include in the new region (can be any 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country_name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/>
              <a:t>found in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./input/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gcamdata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inst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extdata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/common/iso_GCAM_regID.csv</a:t>
            </a:r>
            <a:r>
              <a:rPr lang="en-US" sz="2000" dirty="0"/>
              <a:t>)</a:t>
            </a:r>
          </a:p>
          <a:p>
            <a:pPr marL="1005840" lvl="1" indent="-457200">
              <a:buFont typeface="+mj-lt"/>
              <a:buAutoNum type="alphaLcPeriod"/>
            </a:pPr>
            <a:r>
              <a:rPr lang="en-US" sz="1600" dirty="0"/>
              <a:t>If choosing multiple countries, they must be from the same “parent” region (shared </a:t>
            </a:r>
            <a:r>
              <a:rPr lang="en-US" sz="14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GCAM_region_ID</a:t>
            </a:r>
            <a:r>
              <a:rPr lang="en-US" sz="16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</a:t>
            </a:r>
            <a:r>
              <a:rPr lang="en-US" sz="2000" dirty="0" err="1"/>
              <a:t>gcambreakout</a:t>
            </a:r>
            <a:r>
              <a:rPr lang="en-US" sz="2000" dirty="0"/>
              <a:t> in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breakout_regions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en-US" sz="2000" dirty="0"/>
              <a:t>to update </a:t>
            </a:r>
            <a:r>
              <a:rPr lang="en-US" sz="2000" dirty="0" err="1"/>
              <a:t>gcamdata</a:t>
            </a:r>
            <a:r>
              <a:rPr lang="en-US" sz="2000" dirty="0"/>
              <a:t> input files and scripts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Re-build </a:t>
            </a:r>
            <a:r>
              <a:rPr lang="en-US" sz="2000" dirty="0" err="1"/>
              <a:t>gcamdata</a:t>
            </a:r>
            <a:r>
              <a:rPr lang="en-US" sz="2000" dirty="0"/>
              <a:t> (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devtools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::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load_all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n-US" sz="2000" dirty="0"/>
              <a:t>) and run 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driver() </a:t>
            </a:r>
            <a:r>
              <a:rPr lang="en-US" sz="2000" dirty="0"/>
              <a:t>or 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driver_drake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en-US" sz="2000" dirty="0"/>
              <a:t>to generate updated XMLs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Run GCAM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revert all changes, run 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gcambreakout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::restore(&lt;</a:t>
            </a:r>
            <a:r>
              <a:rPr lang="en-US" sz="1800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gcamdata_path</a:t>
            </a:r>
            <a:r>
              <a:rPr lang="en-US" sz="18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&gt;)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E2606CF-5EC1-2C85-13AB-59CB36236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840" y="4456706"/>
            <a:ext cx="6879679" cy="260811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B0AF9CC-2F75-DA01-63D6-9705C5A3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40" y="1694013"/>
            <a:ext cx="5569527" cy="2605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E3F70-E07E-4D52-D7A6-B46053C11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40" y="7200820"/>
            <a:ext cx="3043182" cy="7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</a:t>
            </a:r>
            <a:r>
              <a:rPr lang="en-US" dirty="0" err="1"/>
              <a:t>gcamdata</a:t>
            </a:r>
            <a:r>
              <a:rPr lang="en-US" dirty="0"/>
              <a:t> input files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B6AA241-D915-D550-2934-D8676709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477"/>
            <a:ext cx="14630400" cy="266512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37A141D-4B9A-227C-2D9C-F5773F8B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609" y="2683342"/>
            <a:ext cx="2813772" cy="1144357"/>
          </a:xfrm>
          <a:prstGeom prst="rect">
            <a:avLst/>
          </a:prstGeom>
        </p:spPr>
      </p:pic>
      <p:pic>
        <p:nvPicPr>
          <p:cNvPr id="13" name="Picture 12" descr="Application, table&#10;&#10;Description automatically generated">
            <a:extLst>
              <a:ext uri="{FF2B5EF4-FFF2-40B4-BE49-F238E27FC236}">
                <a16:creationId xmlns:a16="http://schemas.microsoft.com/office/drawing/2014/main" id="{C6FBA6B4-0F44-2491-7045-652E38B86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54" y="5201517"/>
            <a:ext cx="3958937" cy="2843060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0BBC545B-87DF-8D48-E4B7-58A947EC9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567" y="5489940"/>
            <a:ext cx="6514233" cy="2040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A20153-9DE4-AB07-AA33-AB04EBFC49C2}"/>
              </a:ext>
            </a:extLst>
          </p:cNvPr>
          <p:cNvSpPr txBox="1"/>
          <p:nvPr/>
        </p:nvSpPr>
        <p:spPr>
          <a:xfrm>
            <a:off x="1465118" y="1685822"/>
            <a:ext cx="99544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Adding the new region(s) to </a:t>
            </a:r>
            <a:r>
              <a:rPr lang="en-US" dirty="0" err="1"/>
              <a:t>gcamdata’s</a:t>
            </a:r>
            <a:r>
              <a:rPr lang="en-US" dirty="0"/>
              <a:t> region definition files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B0003-188C-B7D3-7F2C-AA393EE31BC7}"/>
              </a:ext>
            </a:extLst>
          </p:cNvPr>
          <p:cNvSpPr txBox="1"/>
          <p:nvPr/>
        </p:nvSpPr>
        <p:spPr>
          <a:xfrm>
            <a:off x="8237827" y="3112136"/>
            <a:ext cx="26622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inst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  <a:r>
              <a:rPr lang="en-US" sz="2000" dirty="0" err="1">
                <a:solidFill>
                  <a:srgbClr val="000000"/>
                </a:solidFill>
              </a:rPr>
              <a:t>extdata</a:t>
            </a:r>
            <a:r>
              <a:rPr lang="en-US" sz="2000" dirty="0">
                <a:solidFill>
                  <a:srgbClr val="000000"/>
                </a:solidFill>
              </a:rPr>
              <a:t>/common/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A24-27CA-7482-5A0C-9277B858B7BA}"/>
              </a:ext>
            </a:extLst>
          </p:cNvPr>
          <p:cNvCxnSpPr>
            <a:cxnSpLocks/>
          </p:cNvCxnSpPr>
          <p:nvPr/>
        </p:nvCxnSpPr>
        <p:spPr>
          <a:xfrm flipV="1">
            <a:off x="10827327" y="2683342"/>
            <a:ext cx="592282" cy="4825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AD652A-4399-7DB8-420A-6D63FC74BE6D}"/>
              </a:ext>
            </a:extLst>
          </p:cNvPr>
          <p:cNvCxnSpPr>
            <a:cxnSpLocks/>
          </p:cNvCxnSpPr>
          <p:nvPr/>
        </p:nvCxnSpPr>
        <p:spPr>
          <a:xfrm>
            <a:off x="10827327" y="3477001"/>
            <a:ext cx="592282" cy="3262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</a:t>
            </a:r>
            <a:r>
              <a:rPr lang="en-US" dirty="0" err="1"/>
              <a:t>gcamdata</a:t>
            </a:r>
            <a:r>
              <a:rPr lang="en-US" dirty="0"/>
              <a:t> input files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20153-9DE4-AB07-AA33-AB04EBFC49C2}"/>
              </a:ext>
            </a:extLst>
          </p:cNvPr>
          <p:cNvSpPr txBox="1"/>
          <p:nvPr/>
        </p:nvSpPr>
        <p:spPr>
          <a:xfrm>
            <a:off x="1101437" y="1685822"/>
            <a:ext cx="1313194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Adding the new region(s) to other input files with GCAM regions (using assumptions from parent region)  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A24-27CA-7482-5A0C-9277B858B7BA}"/>
              </a:ext>
            </a:extLst>
          </p:cNvPr>
          <p:cNvCxnSpPr>
            <a:cxnSpLocks/>
          </p:cNvCxnSpPr>
          <p:nvPr/>
        </p:nvCxnSpPr>
        <p:spPr>
          <a:xfrm flipV="1">
            <a:off x="10827327" y="2766470"/>
            <a:ext cx="592282" cy="4825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AD652A-4399-7DB8-420A-6D63FC74BE6D}"/>
              </a:ext>
            </a:extLst>
          </p:cNvPr>
          <p:cNvCxnSpPr>
            <a:cxnSpLocks/>
          </p:cNvCxnSpPr>
          <p:nvPr/>
        </p:nvCxnSpPr>
        <p:spPr>
          <a:xfrm>
            <a:off x="10827327" y="3560129"/>
            <a:ext cx="592282" cy="3262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984D80A-39C2-03AD-9C6E-8DDEFD9B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73" y="5133632"/>
            <a:ext cx="5600700" cy="2492994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C7C772E8-CB56-43B5-1F18-01DF59D4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36" y="2483804"/>
            <a:ext cx="13071763" cy="236716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9A29A5-6CB6-7FD5-3190-07E829D8EE60}"/>
              </a:ext>
            </a:extLst>
          </p:cNvPr>
          <p:cNvSpPr/>
          <p:nvPr/>
        </p:nvSpPr>
        <p:spPr>
          <a:xfrm>
            <a:off x="1101437" y="2867890"/>
            <a:ext cx="13071762" cy="429768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A03C3-05AF-50B4-6A5D-9715DDB1947F}"/>
              </a:ext>
            </a:extLst>
          </p:cNvPr>
          <p:cNvSpPr txBox="1"/>
          <p:nvPr/>
        </p:nvSpPr>
        <p:spPr>
          <a:xfrm>
            <a:off x="2047009" y="6770536"/>
            <a:ext cx="30964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Parent region (EU-15)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8B0D7-1181-281F-D1D4-947856A27C7F}"/>
              </a:ext>
            </a:extLst>
          </p:cNvPr>
          <p:cNvSpPr txBox="1"/>
          <p:nvPr/>
        </p:nvSpPr>
        <p:spPr>
          <a:xfrm>
            <a:off x="2047009" y="7150239"/>
            <a:ext cx="309649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BC8CE1-1629-3691-ABE8-B2804EB0A7EC}"/>
              </a:ext>
            </a:extLst>
          </p:cNvPr>
          <p:cNvCxnSpPr>
            <a:stCxn id="20" idx="3"/>
          </p:cNvCxnSpPr>
          <p:nvPr/>
        </p:nvCxnSpPr>
        <p:spPr>
          <a:xfrm>
            <a:off x="5143500" y="6982902"/>
            <a:ext cx="1059873" cy="9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780C1E-7CA0-90D3-7945-B4BE6B022ACD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143500" y="7284419"/>
            <a:ext cx="1059873" cy="781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167C9E-8C37-DC07-9BA6-2F20C447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26" y="1677504"/>
            <a:ext cx="11898385" cy="2743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</a:t>
            </a:r>
            <a:r>
              <a:rPr lang="en-US" dirty="0" err="1"/>
              <a:t>gcamdata</a:t>
            </a:r>
            <a:r>
              <a:rPr lang="en-US" dirty="0"/>
              <a:t> R code files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A24-27CA-7482-5A0C-9277B858B7BA}"/>
              </a:ext>
            </a:extLst>
          </p:cNvPr>
          <p:cNvCxnSpPr>
            <a:cxnSpLocks/>
          </p:cNvCxnSpPr>
          <p:nvPr/>
        </p:nvCxnSpPr>
        <p:spPr>
          <a:xfrm flipV="1">
            <a:off x="10827327" y="2808034"/>
            <a:ext cx="592282" cy="4825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AD652A-4399-7DB8-420A-6D63FC74BE6D}"/>
              </a:ext>
            </a:extLst>
          </p:cNvPr>
          <p:cNvCxnSpPr>
            <a:cxnSpLocks/>
          </p:cNvCxnSpPr>
          <p:nvPr/>
        </p:nvCxnSpPr>
        <p:spPr>
          <a:xfrm>
            <a:off x="10827327" y="3601693"/>
            <a:ext cx="592282" cy="3262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C41B02-FCE5-A13E-2966-14E7D4E1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4" y="2265027"/>
            <a:ext cx="8081868" cy="5936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4C4411-DA59-F07F-313D-07250EE45B15}"/>
              </a:ext>
            </a:extLst>
          </p:cNvPr>
          <p:cNvSpPr/>
          <p:nvPr/>
        </p:nvSpPr>
        <p:spPr>
          <a:xfrm>
            <a:off x="1101437" y="1656722"/>
            <a:ext cx="11898385" cy="58752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31B4E-81D5-EE2D-BC48-5B9B46CB27E8}"/>
              </a:ext>
            </a:extLst>
          </p:cNvPr>
          <p:cNvSpPr/>
          <p:nvPr/>
        </p:nvSpPr>
        <p:spPr>
          <a:xfrm>
            <a:off x="5860474" y="2265027"/>
            <a:ext cx="8081868" cy="593624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020E7-D613-926C-C028-B9FF7CCC9DF0}"/>
              </a:ext>
            </a:extLst>
          </p:cNvPr>
          <p:cNvSpPr txBox="1"/>
          <p:nvPr/>
        </p:nvSpPr>
        <p:spPr>
          <a:xfrm>
            <a:off x="1230926" y="5230552"/>
            <a:ext cx="427625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where changes were made in an R script, search for the string “</a:t>
            </a:r>
            <a:r>
              <a:rPr lang="en-US" dirty="0" err="1"/>
              <a:t>gcambreakout</a:t>
            </a:r>
            <a:r>
              <a:rPr lang="en-US" dirty="0"/>
              <a:t> edits”</a:t>
            </a:r>
          </a:p>
        </p:txBody>
      </p:sp>
    </p:spTree>
    <p:extLst>
      <p:ext uri="{BB962C8B-B14F-4D97-AF65-F5344CB8AC3E}">
        <p14:creationId xmlns:p14="http://schemas.microsoft.com/office/powerpoint/2010/main" val="37859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179B7F1-EB56-D248-65EE-84E0383AA3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r="15422"/>
          <a:stretch/>
        </p:blipFill>
        <p:spPr>
          <a:xfrm>
            <a:off x="5468345" y="156404"/>
            <a:ext cx="8488283" cy="798897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295525"/>
            <a:ext cx="4572001" cy="670959"/>
          </a:xfrm>
        </p:spPr>
        <p:txBody>
          <a:bodyPr/>
          <a:lstStyle/>
          <a:p>
            <a:r>
              <a:rPr lang="en-US" dirty="0"/>
              <a:t>Updated XMLs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EA8A24-27CA-7482-5A0C-9277B858B7BA}"/>
              </a:ext>
            </a:extLst>
          </p:cNvPr>
          <p:cNvCxnSpPr>
            <a:cxnSpLocks/>
          </p:cNvCxnSpPr>
          <p:nvPr/>
        </p:nvCxnSpPr>
        <p:spPr>
          <a:xfrm flipV="1">
            <a:off x="10827327" y="2808034"/>
            <a:ext cx="592282" cy="4825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AD652A-4399-7DB8-420A-6D63FC74BE6D}"/>
              </a:ext>
            </a:extLst>
          </p:cNvPr>
          <p:cNvCxnSpPr>
            <a:cxnSpLocks/>
          </p:cNvCxnSpPr>
          <p:nvPr/>
        </p:nvCxnSpPr>
        <p:spPr>
          <a:xfrm>
            <a:off x="10827327" y="3601693"/>
            <a:ext cx="592282" cy="3262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1C5A43B-7887-FD75-4476-2E86D085355E}"/>
              </a:ext>
            </a:extLst>
          </p:cNvPr>
          <p:cNvSpPr txBox="1"/>
          <p:nvPr/>
        </p:nvSpPr>
        <p:spPr>
          <a:xfrm>
            <a:off x="1482811" y="3410465"/>
            <a:ext cx="329925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(after running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driver()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driver_drake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547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and considerations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01436" y="1860750"/>
            <a:ext cx="13071763" cy="5776570"/>
          </a:xfrm>
        </p:spPr>
        <p:txBody>
          <a:bodyPr/>
          <a:lstStyle/>
          <a:p>
            <a:r>
              <a:rPr lang="en-US" sz="2400" dirty="0"/>
              <a:t>Data availability:</a:t>
            </a:r>
          </a:p>
          <a:p>
            <a:pPr lvl="1"/>
            <a:r>
              <a:rPr lang="en-US" sz="2000" dirty="0"/>
              <a:t>To run </a:t>
            </a:r>
            <a:r>
              <a:rPr lang="en-US" sz="2000" dirty="0" err="1"/>
              <a:t>gcambreakout</a:t>
            </a:r>
            <a:r>
              <a:rPr lang="en-US" sz="2000" dirty="0"/>
              <a:t>, user must have access to proprietary IEA energy balances and CEDS data (cannot run </a:t>
            </a:r>
            <a:r>
              <a:rPr lang="en-US" sz="2000" dirty="0" err="1"/>
              <a:t>gcambreakout</a:t>
            </a:r>
            <a:r>
              <a:rPr lang="en-US" sz="2000" dirty="0"/>
              <a:t> using prebuilt data)</a:t>
            </a:r>
          </a:p>
          <a:p>
            <a:r>
              <a:rPr lang="en-US" sz="2400" dirty="0"/>
              <a:t>If breaking out a country included in an aggregate region in the IEA energy balances (e.g., “Other non-OECD Asia), energy balances will be downscaled by population</a:t>
            </a:r>
          </a:p>
          <a:p>
            <a:pPr lvl="1"/>
            <a:r>
              <a:rPr lang="en-US" sz="2000" dirty="0"/>
              <a:t>This may not be accurate and local data are likely needed to adjust energy balances</a:t>
            </a:r>
          </a:p>
          <a:p>
            <a:r>
              <a:rPr lang="en-US" sz="2400" dirty="0" err="1"/>
              <a:t>gcambreakout</a:t>
            </a:r>
            <a:r>
              <a:rPr lang="en-US" sz="2400" dirty="0"/>
              <a:t> not intended to produce fully functional, polished regional break outs</a:t>
            </a:r>
          </a:p>
          <a:p>
            <a:pPr lvl="1"/>
            <a:r>
              <a:rPr lang="en-US" sz="2000" dirty="0"/>
              <a:t>Just a starting point to set up the structure</a:t>
            </a:r>
          </a:p>
          <a:p>
            <a:pPr lvl="1"/>
            <a:r>
              <a:rPr lang="en-US" sz="2000" dirty="0"/>
              <a:t>Be sure to validate results and make changes where needed</a:t>
            </a:r>
          </a:p>
          <a:p>
            <a:r>
              <a:rPr lang="en-US" sz="2400" dirty="0"/>
              <a:t>GCAM versions currently supported by </a:t>
            </a:r>
            <a:r>
              <a:rPr lang="en-US" sz="2400" dirty="0" err="1"/>
              <a:t>gcambreakout</a:t>
            </a:r>
            <a:r>
              <a:rPr lang="en-US" sz="2000" dirty="0"/>
              <a:t>: v7.0, v6.0, v5.4</a:t>
            </a:r>
          </a:p>
          <a:p>
            <a:pPr lvl="1"/>
            <a:r>
              <a:rPr lang="en-US" sz="2000" dirty="0"/>
              <a:t>Package is updated periodically with releases, but expect lags</a:t>
            </a:r>
          </a:p>
          <a:p>
            <a:r>
              <a:rPr lang="en-US" sz="2400" dirty="0" err="1"/>
              <a:t>gcambreakout</a:t>
            </a:r>
            <a:r>
              <a:rPr lang="en-US" sz="2400" dirty="0"/>
              <a:t> is not tested for all possible regions; debugging may be necessary</a:t>
            </a:r>
          </a:p>
          <a:p>
            <a:pPr lvl="1"/>
            <a:r>
              <a:rPr lang="en-US" sz="2000" dirty="0"/>
              <a:t>Some guidelines on debugging on GitHub: </a:t>
            </a:r>
            <a:r>
              <a:rPr lang="en-US" sz="2000" dirty="0">
                <a:hlinkClick r:id="rId2"/>
              </a:rPr>
              <a:t>https://jgcri.github.io/gcambreakout/articles/debug.html</a:t>
            </a:r>
            <a:endParaRPr lang="en-US" sz="2000" dirty="0"/>
          </a:p>
          <a:p>
            <a:pPr lvl="1"/>
            <a:r>
              <a:rPr lang="en-US" sz="2000" dirty="0"/>
              <a:t>Questions can be raised in GitHub issues: </a:t>
            </a:r>
            <a:r>
              <a:rPr lang="en-US" sz="2000" dirty="0">
                <a:hlinkClick r:id="rId3"/>
              </a:rPr>
              <a:t>https://github.com/JGCRI/gcambreakout/issues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3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13.potx" id="{BCBC73A8-371F-474A-B8C1-26262A6B9152}" vid="{9127C93A-8C49-4036-BD05-3A3B6DCD0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PNNL_13</Template>
  <TotalTime>1146</TotalTime>
  <Words>757</Words>
  <Application>Microsoft Office PowerPoint</Application>
  <PresentationFormat>Custom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Cascadia Code</vt:lpstr>
      <vt:lpstr>Wingdings</vt:lpstr>
      <vt:lpstr>PNNL_Option_4</vt:lpstr>
      <vt:lpstr>New GCAM regions with gcambreakout</vt:lpstr>
      <vt:lpstr>Adding new GCAM regions with gcambreakout</vt:lpstr>
      <vt:lpstr>Basics of gcambreakout</vt:lpstr>
      <vt:lpstr>How to use gcambreakout</vt:lpstr>
      <vt:lpstr>Changes to gcamdata input files</vt:lpstr>
      <vt:lpstr>Changes to gcamdata input files</vt:lpstr>
      <vt:lpstr>Changes to gcamdata R code files</vt:lpstr>
      <vt:lpstr>Updated XMLs</vt:lpstr>
      <vt:lpstr>Caveats and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GCAM regions with gcambreakout</dc:title>
  <dc:creator>Waite, Taryn R</dc:creator>
  <cp:lastModifiedBy>Waite, Taryn R</cp:lastModifiedBy>
  <cp:revision>15</cp:revision>
  <dcterms:created xsi:type="dcterms:W3CDTF">2024-05-24T17:03:40Z</dcterms:created>
  <dcterms:modified xsi:type="dcterms:W3CDTF">2024-06-04T18:23:24Z</dcterms:modified>
</cp:coreProperties>
</file>