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4"/>
  </p:sldMasterIdLst>
  <p:notesMasterIdLst>
    <p:notesMasterId r:id="rId21"/>
  </p:notesMasterIdLst>
  <p:handoutMasterIdLst>
    <p:handoutMasterId r:id="rId22"/>
  </p:handoutMasterIdLst>
  <p:sldIdLst>
    <p:sldId id="260" r:id="rId5"/>
    <p:sldId id="264" r:id="rId6"/>
    <p:sldId id="288" r:id="rId7"/>
    <p:sldId id="272" r:id="rId8"/>
    <p:sldId id="273" r:id="rId9"/>
    <p:sldId id="277" r:id="rId10"/>
    <p:sldId id="278" r:id="rId11"/>
    <p:sldId id="263" r:id="rId12"/>
    <p:sldId id="265" r:id="rId13"/>
    <p:sldId id="271" r:id="rId14"/>
    <p:sldId id="285" r:id="rId15"/>
    <p:sldId id="274" r:id="rId16"/>
    <p:sldId id="275" r:id="rId17"/>
    <p:sldId id="276" r:id="rId18"/>
    <p:sldId id="286" r:id="rId19"/>
    <p:sldId id="287" r:id="rId20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19500"/>
    <a:srgbClr val="007836"/>
    <a:srgbClr val="BE0F34"/>
    <a:srgbClr val="820150"/>
    <a:srgbClr val="502D7F"/>
    <a:srgbClr val="00338E"/>
    <a:srgbClr val="0081AB"/>
    <a:srgbClr val="758F9D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62C3B-3B8E-4E0F-B181-FE52941947A5}" v="612" dt="2021-02-08T22:30:12.910"/>
    <p1510:client id="{39BAA5D2-06E9-D867-84F0-D56B9714D1FF}" v="121" dt="2021-02-09T15:34:58.440"/>
    <p1510:client id="{5736041C-5D7A-26B1-2A15-1C82C275125B}" v="202" dt="2021-02-08T21:11:32.218"/>
    <p1510:client id="{A18A94A9-DC86-4E4A-BA57-1DEDB7ECA44E}" v="1" dt="2021-02-09T17:22:46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371" autoAdjust="0"/>
  </p:normalViewPr>
  <p:slideViewPr>
    <p:cSldViewPr snapToGrid="0" snapToObjects="1">
      <p:cViewPr varScale="1">
        <p:scale>
          <a:sx n="48" d="100"/>
          <a:sy n="48" d="100"/>
        </p:scale>
        <p:origin x="9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Stock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15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6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0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82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28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February 11, 2021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GCRI/gcamdata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pnnl.gov/projects/JGCRI/repos/gcam-core/brows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jgcri.github.io/gcam-doc/toc.html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sh.pnnl.gov/projects/JGCRI/repos/gcam-core/browse" TargetMode="External"/><Relationship Id="rId2" Type="http://schemas.openxmlformats.org/officeDocument/2006/relationships/hyperlink" Target="http://jgcri.github.io/gcam-doc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JGCRI/gcam-core/issu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D0D9-1CAC-4FBD-8120-CBD5A07EB9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GCAM Training Session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8696A4F-5314-46CD-B205-CC2D445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130ED9-0C27-4EF1-9F86-D29E4EA507BE}" type="datetime4">
              <a:rPr lang="en-US" smtClean="0"/>
              <a:t>February 11,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491" y="2421330"/>
            <a:ext cx="2898326" cy="37649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Connector 14"/>
          <p:cNvCxnSpPr/>
          <p:nvPr/>
        </p:nvCxnSpPr>
        <p:spPr>
          <a:xfrm>
            <a:off x="4556145" y="3046399"/>
            <a:ext cx="283464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94246" y="3476384"/>
            <a:ext cx="283464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10666" y="4292811"/>
            <a:ext cx="201168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828274" y="4673814"/>
            <a:ext cx="26517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73652" y="2819048"/>
            <a:ext cx="4685898" cy="42319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150" dirty="0">
                <a:solidFill>
                  <a:srgbClr val="FF0000"/>
                </a:solidFill>
              </a:rPr>
              <a:t>Model executable and configurations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73652" y="3267433"/>
            <a:ext cx="21820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Model input files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473652" y="4080445"/>
            <a:ext cx="309091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Result viewing software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13786" y="4467656"/>
            <a:ext cx="187743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 Folder</a:t>
            </a:r>
          </a:p>
        </p:txBody>
      </p:sp>
    </p:spTree>
    <p:extLst>
      <p:ext uri="{BB962C8B-B14F-4D97-AF65-F5344CB8AC3E}">
        <p14:creationId xmlns:p14="http://schemas.microsoft.com/office/powerpoint/2010/main" val="380021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80" y="3487894"/>
            <a:ext cx="2898326" cy="37649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550" y="3487894"/>
            <a:ext cx="1861458" cy="28077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2567670" y="4564720"/>
            <a:ext cx="246888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44372" y="4646365"/>
            <a:ext cx="420624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0357" y="3015882"/>
            <a:ext cx="209384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Raw Input Data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89356" y="4433999"/>
            <a:ext cx="2659702" cy="7571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GCAM data building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 package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5964" y="135981"/>
            <a:ext cx="2935391" cy="77916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7551" y="5271936"/>
            <a:ext cx="1656774" cy="148761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739772" y="3166693"/>
            <a:ext cx="972210" cy="4290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722480" y="2417946"/>
            <a:ext cx="972210" cy="4290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736833" y="1658079"/>
            <a:ext cx="972210" cy="4290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074562" y="1658079"/>
            <a:ext cx="209223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Raw Input Files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060209" y="2411762"/>
            <a:ext cx="22910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Processing Code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51859" y="3123394"/>
            <a:ext cx="75212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xmls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2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</a:t>
            </a:r>
            <a:br>
              <a:rPr lang="en-US" dirty="0"/>
            </a:br>
            <a:r>
              <a:rPr lang="en-US" dirty="0"/>
              <a:t>R data system (Raw Input Data)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88" y="2150092"/>
            <a:ext cx="2232427" cy="59257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9024980" y="547610"/>
            <a:ext cx="4567276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https://github.com/JGCRI/gcamdata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716" y="3709309"/>
            <a:ext cx="1497026" cy="86269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351" y="2490074"/>
            <a:ext cx="2045835" cy="45996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0580" y="2485914"/>
            <a:ext cx="2791505" cy="46881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" name="Straight Connector 9"/>
          <p:cNvCxnSpPr/>
          <p:nvPr/>
        </p:nvCxnSpPr>
        <p:spPr>
          <a:xfrm>
            <a:off x="2002685" y="3496943"/>
            <a:ext cx="2243560" cy="41463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11548" y="3911577"/>
            <a:ext cx="21945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521729" y="5517219"/>
            <a:ext cx="109728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14775" y="1856553"/>
            <a:ext cx="209384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Raw Input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11557" y="3496943"/>
            <a:ext cx="14526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&gt; 300 files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76188" y="1642045"/>
            <a:ext cx="403988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dirty="0"/>
              <a:t>./</a:t>
            </a:r>
            <a:r>
              <a:rPr lang="en-US" dirty="0" err="1"/>
              <a:t>gcamFolder</a:t>
            </a:r>
            <a:r>
              <a:rPr lang="en-US" dirty="0"/>
              <a:t>/input/</a:t>
            </a:r>
            <a:r>
              <a:rPr lang="en-US" dirty="0" err="1"/>
              <a:t>gcamdata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2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</a:t>
            </a:r>
            <a:br>
              <a:rPr lang="en-US" dirty="0"/>
            </a:br>
            <a:r>
              <a:rPr lang="en-US" dirty="0"/>
              <a:t>R data system (Data processing functions)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19" y="2068623"/>
            <a:ext cx="2144624" cy="56926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Connector 5"/>
          <p:cNvCxnSpPr/>
          <p:nvPr/>
        </p:nvCxnSpPr>
        <p:spPr>
          <a:xfrm>
            <a:off x="1702246" y="3895251"/>
            <a:ext cx="210312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98" y="2677072"/>
            <a:ext cx="2292491" cy="263702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1941" y="3163024"/>
            <a:ext cx="3977367" cy="28880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629" y="3711320"/>
            <a:ext cx="4021223" cy="33820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3276" y="5211821"/>
            <a:ext cx="4211966" cy="28544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4142849" y="1919942"/>
            <a:ext cx="176683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Constants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Assumptions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4171" y="2405894"/>
            <a:ext cx="227337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Level 1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Initial Processing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14486" y="2954190"/>
            <a:ext cx="227337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Level 2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Initial Processing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713672" y="4454690"/>
            <a:ext cx="152157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xml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processing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9577" y="3498954"/>
            <a:ext cx="145264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&gt; 300 files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3325" y="1503325"/>
            <a:ext cx="403988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./</a:t>
            </a:r>
            <a:r>
              <a:rPr lang="en-US" b="1" dirty="0" err="1"/>
              <a:t>gcamFolder</a:t>
            </a:r>
            <a:r>
              <a:rPr lang="en-US" b="1" dirty="0"/>
              <a:t>/input/</a:t>
            </a:r>
            <a:r>
              <a:rPr lang="en-US" b="1" dirty="0" err="1"/>
              <a:t>gcamdata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42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</a:t>
            </a:r>
            <a:br>
              <a:rPr lang="en-US" dirty="0"/>
            </a:br>
            <a:r>
              <a:rPr lang="en-US" dirty="0"/>
              <a:t>R data system (XMLs)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19" y="2068623"/>
            <a:ext cx="2144624" cy="56926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143325" y="1596756"/>
            <a:ext cx="403988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./</a:t>
            </a:r>
            <a:r>
              <a:rPr lang="en-US" b="1" dirty="0" err="1"/>
              <a:t>gcamFolder</a:t>
            </a:r>
            <a:r>
              <a:rPr lang="en-US" b="1" dirty="0"/>
              <a:t>/input/</a:t>
            </a:r>
            <a:r>
              <a:rPr lang="en-US" b="1" dirty="0" err="1"/>
              <a:t>gcamdata</a:t>
            </a:r>
            <a:endParaRPr lang="en-US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832874" y="4450422"/>
            <a:ext cx="27432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074" y="2885796"/>
            <a:ext cx="2513240" cy="48754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747" y="1700143"/>
            <a:ext cx="5157312" cy="6429601"/>
          </a:xfrm>
          <a:prstGeom prst="rect">
            <a:avLst/>
          </a:prstGeom>
        </p:spPr>
      </p:pic>
      <p:cxnSp>
        <p:nvCxnSpPr>
          <p:cNvPr id="11" name="Straight Connector 10"/>
          <p:cNvCxnSpPr>
            <a:endCxn id="19" idx="1"/>
          </p:cNvCxnSpPr>
          <p:nvPr/>
        </p:nvCxnSpPr>
        <p:spPr>
          <a:xfrm flipV="1">
            <a:off x="11251096" y="1707917"/>
            <a:ext cx="2289387" cy="90282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1949685" y="3552651"/>
            <a:ext cx="1645920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1430384" y="4034473"/>
            <a:ext cx="1910059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165559" y="2744516"/>
            <a:ext cx="1920240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540483" y="1495551"/>
            <a:ext cx="106150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152110" y="2524376"/>
            <a:ext cx="14782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Parameter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801047" y="3340285"/>
            <a:ext cx="74430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Year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22143" y="3822107"/>
            <a:ext cx="8710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99894" y="1171234"/>
            <a:ext cx="280493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XML nested structure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8390774" y="1581912"/>
            <a:ext cx="1806085" cy="72981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840116" y="7134099"/>
            <a:ext cx="942631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9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Files - Example Raw Data to XML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436" y="2459867"/>
            <a:ext cx="3725327" cy="9926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4154"/>
          <a:stretch/>
        </p:blipFill>
        <p:spPr>
          <a:xfrm>
            <a:off x="5742521" y="3667761"/>
            <a:ext cx="4753873" cy="1475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874" y="2459867"/>
            <a:ext cx="2618164" cy="12854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049" y="4035866"/>
            <a:ext cx="3751474" cy="250490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883" y="5381511"/>
            <a:ext cx="3774982" cy="9946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t="46206"/>
          <a:stretch/>
        </p:blipFill>
        <p:spPr>
          <a:xfrm>
            <a:off x="5742520" y="6491782"/>
            <a:ext cx="4753873" cy="11810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8907" y="2402028"/>
            <a:ext cx="2612677" cy="9480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55570" y="3788152"/>
            <a:ext cx="2419350" cy="1476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1005563" y="2188201"/>
            <a:ext cx="4072623" cy="4604485"/>
          </a:xfrm>
          <a:prstGeom prst="rect">
            <a:avLst/>
          </a:prstGeom>
          <a:noFill/>
          <a:ln w="381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73864" y="1756055"/>
            <a:ext cx="209384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Raw Input Data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627190" y="2188201"/>
            <a:ext cx="4955129" cy="5698499"/>
          </a:xfrm>
          <a:prstGeom prst="rect">
            <a:avLst/>
          </a:prstGeom>
          <a:noFill/>
          <a:ln w="381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35929" y="1756055"/>
            <a:ext cx="179889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 processing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181115" y="2188202"/>
            <a:ext cx="2992085" cy="3283426"/>
          </a:xfrm>
          <a:prstGeom prst="rect">
            <a:avLst/>
          </a:prstGeom>
          <a:noFill/>
          <a:ln w="38100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1685538" y="1750138"/>
            <a:ext cx="218938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XML Generation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12390417" y="5594318"/>
            <a:ext cx="573479" cy="8974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527754" y="6703762"/>
            <a:ext cx="227498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 GCAM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configuration.xml</a:t>
            </a:r>
          </a:p>
        </p:txBody>
      </p:sp>
    </p:spTree>
    <p:extLst>
      <p:ext uri="{BB962C8B-B14F-4D97-AF65-F5344CB8AC3E}">
        <p14:creationId xmlns:p14="http://schemas.microsoft.com/office/powerpoint/2010/main" val="212930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8571B-4964-40B3-A0A5-765F41C3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3C803F-D290-45B8-8E14-DC7BC41D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Assignment: Build the data system locally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BD360-E73D-4D6B-8892-475A7630CE2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1651485"/>
            <a:ext cx="12801600" cy="548640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+mn-lt"/>
              </a:rPr>
              <a:t>Clone from Stash (</a:t>
            </a:r>
            <a:r>
              <a:rPr lang="en-US" dirty="0">
                <a:latin typeface="+mn-lt"/>
                <a:hlinkClick r:id="rId3"/>
              </a:rPr>
              <a:t>https://stash.pnnl.gov/projects/JGCRI/repos/gcam-core/browse</a:t>
            </a:r>
            <a:r>
              <a:rPr lang="en-US" dirty="0">
                <a:latin typeface="+mn-lt"/>
              </a:rPr>
              <a:t>)</a:t>
            </a:r>
          </a:p>
          <a:p>
            <a:pPr lvl="1"/>
            <a:r>
              <a:rPr lang="en-US" dirty="0">
                <a:latin typeface="+mn-lt"/>
              </a:rPr>
              <a:t>Git Bash in the folder where you want to clone GCAM</a:t>
            </a:r>
          </a:p>
          <a:p>
            <a:pPr lvl="1"/>
            <a:r>
              <a:rPr lang="en-US" dirty="0">
                <a:latin typeface="+mn-lt"/>
              </a:rPr>
              <a:t>git clone https://YOUR-USERNAME@stash.pnnl.gov/scm/jgcri/gcam-core.git destination-subdirectory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n-lt"/>
              </a:rPr>
              <a:t>Go to input/</a:t>
            </a:r>
            <a:r>
              <a:rPr lang="en-US" dirty="0" err="1">
                <a:latin typeface="+mn-lt"/>
              </a:rPr>
              <a:t>gcamdata</a:t>
            </a:r>
            <a:r>
              <a:rPr lang="en-US" dirty="0">
                <a:latin typeface="+mn-lt"/>
              </a:rPr>
              <a:t> and open </a:t>
            </a:r>
            <a:r>
              <a:rPr lang="en-US" dirty="0" err="1">
                <a:latin typeface="+mn-lt"/>
              </a:rPr>
              <a:t>gcamdata.Rproj</a:t>
            </a:r>
            <a:endParaRPr lang="en-US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n-lt"/>
              </a:rPr>
              <a:t>Load the data system</a:t>
            </a:r>
          </a:p>
          <a:p>
            <a:pPr lvl="1"/>
            <a:r>
              <a:rPr lang="en-US" dirty="0">
                <a:latin typeface="+mn-lt"/>
              </a:rPr>
              <a:t>Click “install and restart” or library(</a:t>
            </a:r>
            <a:r>
              <a:rPr lang="en-US" dirty="0" err="1">
                <a:latin typeface="+mn-lt"/>
              </a:rPr>
              <a:t>gcamdata</a:t>
            </a:r>
            <a:r>
              <a:rPr lang="en-US" dirty="0">
                <a:latin typeface="+mn-lt"/>
              </a:rPr>
              <a:t>) or ctrl + shift + l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n-lt"/>
              </a:rPr>
              <a:t>Run the driver</a:t>
            </a:r>
          </a:p>
          <a:p>
            <a:pPr lvl="1"/>
            <a:r>
              <a:rPr lang="en-US" dirty="0">
                <a:latin typeface="+mn-lt"/>
              </a:rPr>
              <a:t>driver()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+mn-lt"/>
              </a:rPr>
              <a:t>Update: Solution to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Error: ../GCAM_DATA_MAP.Rd:15: Bad \link text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removing ‘../Documents/R/win-library/4.0/</a:t>
            </a:r>
            <a:r>
              <a:rPr lang="en-US" dirty="0" err="1">
                <a:solidFill>
                  <a:schemeClr val="accent2"/>
                </a:solidFill>
                <a:latin typeface="+mn-lt"/>
              </a:rPr>
              <a:t>gcamdata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’</a:t>
            </a:r>
          </a:p>
          <a:p>
            <a:pPr lvl="1">
              <a:spcBef>
                <a:spcPts val="0"/>
              </a:spcBef>
            </a:pPr>
            <a:r>
              <a:rPr lang="en-US" dirty="0">
                <a:latin typeface="+mn-lt"/>
              </a:rPr>
              <a:t>In R/</a:t>
            </a:r>
            <a:r>
              <a:rPr lang="en-US" dirty="0" err="1">
                <a:latin typeface="+mn-lt"/>
              </a:rPr>
              <a:t>data.R</a:t>
            </a:r>
            <a:r>
              <a:rPr lang="en-US" dirty="0">
                <a:latin typeface="+mn-lt"/>
              </a:rPr>
              <a:t>: remove the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\link </a:t>
            </a:r>
            <a:r>
              <a:rPr lang="en-US" dirty="0">
                <a:latin typeface="+mn-lt"/>
              </a:rPr>
              <a:t>from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chunk_inputs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chunk_outputs</a:t>
            </a:r>
            <a:r>
              <a:rPr lang="en-US" dirty="0">
                <a:latin typeface="+mn-lt"/>
              </a:rPr>
              <a:t>, and 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dstrace</a:t>
            </a: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latin typeface="+mn-lt"/>
              </a:rPr>
              <a:t>Example: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\link{\code{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chunk_inputs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}} </a:t>
            </a:r>
            <a:r>
              <a:rPr lang="en-US" dirty="0">
                <a:latin typeface="+mn-lt"/>
              </a:rPr>
              <a:t>becomes just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\code{</a:t>
            </a:r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chunk_inputs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Then, do Build &gt; Document, and Install </a:t>
            </a:r>
            <a:r>
              <a:rPr lang="en-US">
                <a:latin typeface="+mn-lt"/>
              </a:rPr>
              <a:t>and Restart</a:t>
            </a:r>
            <a:endParaRPr lang="en-US" dirty="0">
              <a:latin typeface="+mn-lt"/>
            </a:endParaRPr>
          </a:p>
          <a:p>
            <a:pPr marL="548640" lvl="1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084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F25B5-DF38-4787-8C1D-7EDE3CB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015A7-B28F-4B90-B21B-8C0F731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45720" rIns="91440" bIns="45720" anchor="b"/>
          <a:lstStyle/>
          <a:p>
            <a:r>
              <a:rPr lang="en-US">
                <a:latin typeface="Arial"/>
                <a:cs typeface="Arial"/>
              </a:rPr>
              <a:t>Session Overview 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87E28-D0D4-4CAE-965F-1450D365BEF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934469" y="2332384"/>
            <a:ext cx="6615833" cy="3912705"/>
          </a:xfrm>
        </p:spPr>
        <p:txBody>
          <a:bodyPr lIns="91440" tIns="45720" rIns="91440" bIns="45720" anchor="t"/>
          <a:lstStyle/>
          <a:p>
            <a:pPr>
              <a:buNone/>
            </a:pPr>
            <a:r>
              <a:rPr lang="en-US">
                <a:latin typeface="Arial"/>
                <a:cs typeface="Arial"/>
              </a:rPr>
              <a:t>1) GCAM Overview</a:t>
            </a:r>
            <a:endParaRPr lang="en-US"/>
          </a:p>
          <a:p>
            <a:pPr>
              <a:buNone/>
            </a:pPr>
            <a:endParaRPr lang="en-US">
              <a:latin typeface="Arial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2) GCAM Tools and Resources</a:t>
            </a:r>
            <a:endParaRPr lang="en-US"/>
          </a:p>
          <a:p>
            <a:pPr>
              <a:buNone/>
            </a:pPr>
            <a:endParaRPr lang="en-US">
              <a:latin typeface="Arial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3) General GCAM Process</a:t>
            </a:r>
            <a:endParaRPr lang="en-US"/>
          </a:p>
          <a:p>
            <a:pPr>
              <a:buNone/>
            </a:pPr>
            <a:endParaRPr lang="en-US">
              <a:latin typeface="Arial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4) Walkthrough / Assignment</a:t>
            </a:r>
            <a:endParaRPr lang="en-US"/>
          </a:p>
          <a:p>
            <a:pPr>
              <a:buNone/>
            </a:pP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endParaRPr lang="en-US" b="1" u="sng"/>
          </a:p>
          <a:p>
            <a:pPr marL="0" indent="0">
              <a:buNone/>
            </a:pP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3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BF25B5-DF38-4787-8C1D-7EDE3CB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2015A7-B28F-4B90-B21B-8C0F7310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GCAM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7C554-9905-4A80-ABCC-18FA26F7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779" y="1498985"/>
            <a:ext cx="8388768" cy="645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5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GCAM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200400" y="1768385"/>
            <a:ext cx="9144000" cy="6553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Blip>
                <a:blip r:embed="rId4"/>
              </a:buBlip>
              <a:defRPr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737373"/>
              </a:buClr>
              <a:buSzPct val="60000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Blip>
                <a:blip r:embed="rId6"/>
              </a:buBlip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defTabSz="342900">
              <a:spcBef>
                <a:spcPts val="225"/>
              </a:spcBef>
              <a:buClr>
                <a:srgbClr val="800080"/>
              </a:buClr>
              <a:buNone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GCAM is a global long-term integrated assessment model</a:t>
            </a:r>
          </a:p>
          <a:p>
            <a:pPr marL="0" indent="0" algn="ctr" defTabSz="342900">
              <a:spcBef>
                <a:spcPts val="225"/>
              </a:spcBef>
              <a:buClr>
                <a:srgbClr val="800080"/>
              </a:buClr>
              <a:buNone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GCAM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links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n-US" sz="200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solidFill>
                  <a:srgbClr val="FF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</a:t>
            </a:r>
            <a:r>
              <a:rPr lang="en-US" sz="200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Land-use, </a:t>
            </a: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</a:t>
            </a:r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000" b="1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b="1" dirty="0">
                <a:solidFill>
                  <a:srgbClr val="00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Climate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086931" y="2937990"/>
            <a:ext cx="4865098" cy="5063010"/>
            <a:chOff x="1502887" y="2709390"/>
            <a:chExt cx="4865098" cy="506301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83990" y="2709390"/>
              <a:ext cx="3826299" cy="228600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66370" y="4099308"/>
              <a:ext cx="3796393" cy="2286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60711" y="5486400"/>
              <a:ext cx="3807274" cy="22860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502887" y="3330229"/>
              <a:ext cx="13716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 anchorCtr="0">
              <a:no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000000"/>
                  </a:solidFill>
                  <a:latin typeface="Arial"/>
                  <a:ea typeface="ＭＳ Ｐゴシック"/>
                </a:rPr>
                <a:t>32 Energy Economy Regions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67624" y="4724400"/>
              <a:ext cx="13716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 anchorCtr="0">
              <a:no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000000"/>
                  </a:solidFill>
                  <a:latin typeface="Arial"/>
                  <a:ea typeface="ＭＳ Ｐゴシック"/>
                </a:rPr>
                <a:t>384 Land Regions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77741" y="5835918"/>
              <a:ext cx="1371600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 anchorCtr="0">
              <a:no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1" dirty="0">
                  <a:solidFill>
                    <a:srgbClr val="000000"/>
                  </a:solidFill>
                  <a:latin typeface="Arial"/>
                  <a:ea typeface="ＭＳ Ｐゴシック"/>
                </a:rPr>
                <a:t>235 Water Basins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93079" y="2933511"/>
            <a:ext cx="4742266" cy="5074793"/>
            <a:chOff x="5929187" y="2790837"/>
            <a:chExt cx="4742266" cy="507479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9187" y="2790837"/>
              <a:ext cx="3560939" cy="246526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8801" y="4203276"/>
              <a:ext cx="3523038" cy="243902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6876" y="5390923"/>
              <a:ext cx="3574577" cy="24747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" name="Rectangle 3"/>
            <p:cNvSpPr/>
            <p:nvPr/>
          </p:nvSpPr>
          <p:spPr>
            <a:xfrm>
              <a:off x="6137055" y="2920514"/>
              <a:ext cx="1377032" cy="41457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Energy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59724" y="4332953"/>
              <a:ext cx="1377032" cy="41457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Water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07933" y="5507715"/>
              <a:ext cx="1377032" cy="41457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Land-Use</a:t>
              </a: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0" t="5373" r="34605" b="5847"/>
          <a:stretch/>
        </p:blipFill>
        <p:spPr>
          <a:xfrm>
            <a:off x="11264942" y="4682912"/>
            <a:ext cx="2829880" cy="32844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Rectangle 36"/>
          <p:cNvSpPr/>
          <p:nvPr/>
        </p:nvSpPr>
        <p:spPr>
          <a:xfrm>
            <a:off x="11343320" y="2775573"/>
            <a:ext cx="2673125" cy="4145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Regional – 5 year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343320" y="4138665"/>
            <a:ext cx="2673125" cy="4145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Gridded – Monthly</a:t>
            </a:r>
          </a:p>
        </p:txBody>
      </p:sp>
      <p:sp>
        <p:nvSpPr>
          <p:cNvPr id="7" name="Down Arrow 6"/>
          <p:cNvSpPr/>
          <p:nvPr/>
        </p:nvSpPr>
        <p:spPr>
          <a:xfrm>
            <a:off x="12494926" y="3647564"/>
            <a:ext cx="369912" cy="410166"/>
          </a:xfrm>
          <a:prstGeom prst="downArrow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717718" y="3222285"/>
            <a:ext cx="1932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Downscaling Tools </a:t>
            </a:r>
          </a:p>
        </p:txBody>
      </p:sp>
    </p:spTree>
    <p:extLst>
      <p:ext uri="{BB962C8B-B14F-4D97-AF65-F5344CB8AC3E}">
        <p14:creationId xmlns:p14="http://schemas.microsoft.com/office/powerpoint/2010/main" val="67449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7" grpId="0" animBg="1"/>
      <p:bldP spid="38" grpId="0" animBg="1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gLU tree v2.pd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169" y="4735886"/>
            <a:ext cx="4857204" cy="319848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GCAM -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5C52C-CAFB-5744-B85D-CB61A22C0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396" y="2492943"/>
            <a:ext cx="8327855" cy="3980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450" y="758299"/>
            <a:ext cx="4602457" cy="34747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771098" y="1960384"/>
            <a:ext cx="339771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Energy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44251" y="302250"/>
            <a:ext cx="15512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44251" y="4360547"/>
            <a:ext cx="15512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Land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6396" y="7772400"/>
            <a:ext cx="51395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/>
              <a:t>GCAM Documentation: </a:t>
            </a:r>
            <a:r>
              <a:rPr lang="en-US" sz="1400" i="1" dirty="0">
                <a:hlinkClick r:id="rId6"/>
              </a:rPr>
              <a:t>http://jgcri.github.io/gcam-doc/toc.html</a:t>
            </a:r>
            <a:r>
              <a:rPr lang="en-US" sz="14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213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GCAM – Data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9131073" y="6573522"/>
            <a:ext cx="3825025" cy="1421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  <p:sp>
        <p:nvSpPr>
          <p:cNvPr id="6" name="TextBox 5"/>
          <p:cNvSpPr txBox="1"/>
          <p:nvPr/>
        </p:nvSpPr>
        <p:spPr>
          <a:xfrm>
            <a:off x="1998592" y="2778263"/>
            <a:ext cx="2990301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80" b="1" dirty="0"/>
              <a:t>Scenario Assumptions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9262053" y="4431805"/>
            <a:ext cx="653173" cy="9568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  <p:grpSp>
        <p:nvGrpSpPr>
          <p:cNvPr id="8" name="Group 7"/>
          <p:cNvGrpSpPr/>
          <p:nvPr/>
        </p:nvGrpSpPr>
        <p:grpSpPr>
          <a:xfrm>
            <a:off x="2142285" y="3732490"/>
            <a:ext cx="2764711" cy="2355487"/>
            <a:chOff x="132488" y="2819376"/>
            <a:chExt cx="2303926" cy="1962906"/>
          </a:xfrm>
        </p:grpSpPr>
        <p:sp>
          <p:nvSpPr>
            <p:cNvPr id="9" name="Can 8"/>
            <p:cNvSpPr/>
            <p:nvPr/>
          </p:nvSpPr>
          <p:spPr>
            <a:xfrm>
              <a:off x="141493" y="4302091"/>
              <a:ext cx="2294921" cy="480191"/>
            </a:xfrm>
            <a:prstGeom prst="can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Policies</a:t>
              </a:r>
            </a:p>
          </p:txBody>
        </p:sp>
        <p:sp>
          <p:nvSpPr>
            <p:cNvPr id="10" name="Can 9"/>
            <p:cNvSpPr/>
            <p:nvPr/>
          </p:nvSpPr>
          <p:spPr>
            <a:xfrm>
              <a:off x="141493" y="3605619"/>
              <a:ext cx="2294921" cy="750277"/>
            </a:xfrm>
            <a:prstGeom prst="can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Technology Characteristics</a:t>
              </a:r>
            </a:p>
          </p:txBody>
        </p:sp>
        <p:sp>
          <p:nvSpPr>
            <p:cNvPr id="11" name="Can 10"/>
            <p:cNvSpPr/>
            <p:nvPr/>
          </p:nvSpPr>
          <p:spPr>
            <a:xfrm>
              <a:off x="141493" y="3238107"/>
              <a:ext cx="2294921" cy="471199"/>
            </a:xfrm>
            <a:prstGeom prst="can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Labor Productivity</a:t>
              </a:r>
            </a:p>
          </p:txBody>
        </p:sp>
        <p:sp>
          <p:nvSpPr>
            <p:cNvPr id="12" name="Can 11"/>
            <p:cNvSpPr/>
            <p:nvPr/>
          </p:nvSpPr>
          <p:spPr>
            <a:xfrm>
              <a:off x="132488" y="2819376"/>
              <a:ext cx="2294921" cy="471199"/>
            </a:xfrm>
            <a:prstGeom prst="can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Population</a:t>
              </a:r>
            </a:p>
          </p:txBody>
        </p:sp>
      </p:grpSp>
      <p:sp>
        <p:nvSpPr>
          <p:cNvPr id="13" name="Cube 12"/>
          <p:cNvSpPr/>
          <p:nvPr/>
        </p:nvSpPr>
        <p:spPr>
          <a:xfrm>
            <a:off x="5703335" y="2950962"/>
            <a:ext cx="3433332" cy="3918542"/>
          </a:xfrm>
          <a:prstGeom prst="cube">
            <a:avLst>
              <a:gd name="adj" fmla="val 9233"/>
            </a:avLst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80" dirty="0"/>
              <a:t>Model Equations, Relationships, and Parameters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16291" y="1355210"/>
            <a:ext cx="3619921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80" b="1" dirty="0"/>
              <a:t>Modeled Scenario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0049300" y="1878305"/>
            <a:ext cx="2753905" cy="6063858"/>
            <a:chOff x="6721667" y="1354071"/>
            <a:chExt cx="2294921" cy="5053215"/>
          </a:xfrm>
        </p:grpSpPr>
        <p:sp>
          <p:nvSpPr>
            <p:cNvPr id="16" name="Can 15"/>
            <p:cNvSpPr/>
            <p:nvPr/>
          </p:nvSpPr>
          <p:spPr>
            <a:xfrm>
              <a:off x="6721667" y="5716892"/>
              <a:ext cx="2294921" cy="690394"/>
            </a:xfrm>
            <a:prstGeom prst="can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Concentrations and Temperature</a:t>
              </a:r>
            </a:p>
          </p:txBody>
        </p:sp>
        <p:sp>
          <p:nvSpPr>
            <p:cNvPr id="17" name="Can 16"/>
            <p:cNvSpPr/>
            <p:nvPr/>
          </p:nvSpPr>
          <p:spPr>
            <a:xfrm>
              <a:off x="6721667" y="5336843"/>
              <a:ext cx="2294921" cy="471199"/>
            </a:xfrm>
            <a:prstGeom prst="can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Land Use</a:t>
              </a:r>
            </a:p>
          </p:txBody>
        </p:sp>
        <p:sp>
          <p:nvSpPr>
            <p:cNvPr id="18" name="Can 17"/>
            <p:cNvSpPr/>
            <p:nvPr/>
          </p:nvSpPr>
          <p:spPr>
            <a:xfrm>
              <a:off x="6721667" y="4718153"/>
              <a:ext cx="2294921" cy="690394"/>
            </a:xfrm>
            <a:prstGeom prst="can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Agricultural Production</a:t>
              </a:r>
            </a:p>
          </p:txBody>
        </p:sp>
        <p:sp>
          <p:nvSpPr>
            <p:cNvPr id="19" name="Can 18"/>
            <p:cNvSpPr/>
            <p:nvPr/>
          </p:nvSpPr>
          <p:spPr>
            <a:xfrm>
              <a:off x="6721667" y="4077992"/>
              <a:ext cx="2294921" cy="750277"/>
            </a:xfrm>
            <a:prstGeom prst="can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Energy Supplies and Demands</a:t>
              </a:r>
            </a:p>
          </p:txBody>
        </p:sp>
        <p:sp>
          <p:nvSpPr>
            <p:cNvPr id="20" name="Can 19"/>
            <p:cNvSpPr/>
            <p:nvPr/>
          </p:nvSpPr>
          <p:spPr>
            <a:xfrm>
              <a:off x="6721667" y="3713783"/>
              <a:ext cx="2294921" cy="480191"/>
            </a:xfrm>
            <a:prstGeom prst="can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Prices</a:t>
              </a:r>
            </a:p>
          </p:txBody>
        </p:sp>
        <p:sp>
          <p:nvSpPr>
            <p:cNvPr id="21" name="Can 20"/>
            <p:cNvSpPr/>
            <p:nvPr/>
          </p:nvSpPr>
          <p:spPr>
            <a:xfrm>
              <a:off x="6721667" y="3284828"/>
              <a:ext cx="2294921" cy="471199"/>
            </a:xfrm>
            <a:prstGeom prst="can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Emissions</a:t>
              </a:r>
            </a:p>
          </p:txBody>
        </p:sp>
        <p:sp>
          <p:nvSpPr>
            <p:cNvPr id="22" name="Can 21"/>
            <p:cNvSpPr/>
            <p:nvPr/>
          </p:nvSpPr>
          <p:spPr>
            <a:xfrm>
              <a:off x="6721667" y="2836786"/>
              <a:ext cx="2294921" cy="480191"/>
            </a:xfrm>
            <a:prstGeom prst="can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Policies</a:t>
              </a:r>
            </a:p>
          </p:txBody>
        </p:sp>
        <p:sp>
          <p:nvSpPr>
            <p:cNvPr id="23" name="Can 22"/>
            <p:cNvSpPr/>
            <p:nvPr/>
          </p:nvSpPr>
          <p:spPr>
            <a:xfrm>
              <a:off x="6721667" y="2140314"/>
              <a:ext cx="2294921" cy="750277"/>
            </a:xfrm>
            <a:prstGeom prst="can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Technology Characteristics</a:t>
              </a:r>
            </a:p>
          </p:txBody>
        </p:sp>
        <p:sp>
          <p:nvSpPr>
            <p:cNvPr id="24" name="Can 23"/>
            <p:cNvSpPr/>
            <p:nvPr/>
          </p:nvSpPr>
          <p:spPr>
            <a:xfrm>
              <a:off x="6721667" y="1772802"/>
              <a:ext cx="2294921" cy="471199"/>
            </a:xfrm>
            <a:prstGeom prst="can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Labor Productivity</a:t>
              </a:r>
            </a:p>
          </p:txBody>
        </p:sp>
        <p:sp>
          <p:nvSpPr>
            <p:cNvPr id="25" name="Can 24"/>
            <p:cNvSpPr/>
            <p:nvPr/>
          </p:nvSpPr>
          <p:spPr>
            <a:xfrm>
              <a:off x="6721667" y="1354071"/>
              <a:ext cx="2294921" cy="471199"/>
            </a:xfrm>
            <a:prstGeom prst="can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Population</a:t>
              </a: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4988893" y="4431805"/>
            <a:ext cx="653173" cy="9568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92"/>
          </a:p>
        </p:txBody>
      </p:sp>
    </p:spTree>
    <p:extLst>
      <p:ext uri="{BB962C8B-B14F-4D97-AF65-F5344CB8AC3E}">
        <p14:creationId xmlns:p14="http://schemas.microsoft.com/office/powerpoint/2010/main" val="350244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GCAM – Modeling Framework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813" y="2174605"/>
            <a:ext cx="7261411" cy="53988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60178" y="2994733"/>
            <a:ext cx="3380694" cy="70788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Market Equilibrium 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71"/>
          <a:stretch/>
        </p:blipFill>
        <p:spPr>
          <a:xfrm>
            <a:off x="10832096" y="4050184"/>
            <a:ext cx="2436858" cy="21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1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1E7DF-2D5A-4EF0-9E9E-047227D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0AF6E-CF6A-429E-A4B2-32D2D767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Resources for Running GCAM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CC4A-09A3-46FA-94B8-812D5A6C18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179095" y="1828801"/>
            <a:ext cx="13268424" cy="5715000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Stash:</a:t>
            </a:r>
            <a:r>
              <a:rPr lang="en-US">
                <a:latin typeface="Arial"/>
                <a:cs typeface="Arial"/>
              </a:rPr>
              <a:t> has code and files for GCAM (master branch and lots of different projects)</a:t>
            </a:r>
            <a:endParaRPr lang="en-US" b="1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b="1" dirty="0"/>
              <a:t>Confluence: </a:t>
            </a:r>
            <a:r>
              <a:rPr lang="en-US" dirty="0"/>
              <a:t>a collaboration website with shared information on projects and GCAM, how-to articles</a:t>
            </a:r>
            <a:r>
              <a:rPr lang="en-US"/>
              <a:t>, and core </a:t>
            </a:r>
            <a:r>
              <a:rPr lang="en-US" dirty="0"/>
              <a:t>model proposals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GitHub: </a:t>
            </a:r>
            <a:r>
              <a:rPr lang="en-US" dirty="0"/>
              <a:t>GCAM code and files also available here; users outside of PNNL can access it and ask questions</a:t>
            </a:r>
            <a:endParaRPr lang="en-US" b="1" dirty="0"/>
          </a:p>
          <a:p>
            <a:pPr marL="0" indent="0">
              <a:buNone/>
            </a:pPr>
            <a:r>
              <a:rPr lang="en-US" b="1">
                <a:latin typeface="Arial"/>
                <a:cs typeface="Arial"/>
              </a:rPr>
              <a:t>R: </a:t>
            </a:r>
            <a:r>
              <a:rPr lang="en-US">
                <a:latin typeface="Arial"/>
                <a:cs typeface="Arial"/>
              </a:rPr>
              <a:t>program used for running the data system locally</a:t>
            </a:r>
          </a:p>
          <a:p>
            <a:pPr marL="0" indent="0">
              <a:buNone/>
            </a:pPr>
            <a:r>
              <a:rPr lang="en-US" b="1">
                <a:latin typeface="Arial"/>
                <a:cs typeface="Arial"/>
              </a:rPr>
              <a:t>PIC: </a:t>
            </a:r>
            <a:r>
              <a:rPr lang="en-US">
                <a:latin typeface="Arial"/>
                <a:cs typeface="Arial"/>
              </a:rPr>
              <a:t>PNNL’s remote server that runs GCAM (or whatever else you want to run). Accessed using </a:t>
            </a:r>
            <a:r>
              <a:rPr lang="en-US" b="1">
                <a:latin typeface="Arial"/>
                <a:cs typeface="Arial"/>
              </a:rPr>
              <a:t>WinSCP</a:t>
            </a:r>
            <a:r>
              <a:rPr lang="en-US">
                <a:latin typeface="Arial"/>
                <a:cs typeface="Arial"/>
              </a:rPr>
              <a:t> and communicated with through </a:t>
            </a:r>
            <a:r>
              <a:rPr lang="en-US" b="1">
                <a:latin typeface="Arial"/>
                <a:cs typeface="Arial"/>
              </a:rPr>
              <a:t>Putty</a:t>
            </a: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u="sng" dirty="0"/>
              <a:t>Links</a:t>
            </a:r>
          </a:p>
          <a:p>
            <a:r>
              <a:rPr lang="en-US" sz="2400" dirty="0"/>
              <a:t>GCAM Documentation: </a:t>
            </a:r>
            <a:r>
              <a:rPr lang="en-US" sz="2400" dirty="0">
                <a:hlinkClick r:id="rId2"/>
              </a:rPr>
              <a:t>http://jgcri.github.io/gcam-doc/</a:t>
            </a:r>
            <a:r>
              <a:rPr lang="en-US" sz="2400" dirty="0"/>
              <a:t> </a:t>
            </a:r>
          </a:p>
          <a:p>
            <a:r>
              <a:rPr lang="en-US" sz="2400" dirty="0"/>
              <a:t>GCAM on Stash: </a:t>
            </a:r>
            <a:r>
              <a:rPr lang="en-US" sz="2400" dirty="0">
                <a:hlinkClick r:id="rId3"/>
              </a:rPr>
              <a:t>https://stash.pnnl.gov/projects/JGCRI/repos/gcam-core/browse</a:t>
            </a:r>
            <a:r>
              <a:rPr lang="en-US" sz="2400" dirty="0"/>
              <a:t> </a:t>
            </a:r>
          </a:p>
          <a:p>
            <a:r>
              <a:rPr lang="en-US" sz="2400" dirty="0"/>
              <a:t>GCAM issues on GitHub: </a:t>
            </a:r>
            <a:r>
              <a:rPr lang="en-US" sz="2400" dirty="0">
                <a:hlinkClick r:id="rId4"/>
              </a:rPr>
              <a:t>https://github.com/JGCRI/gcam-core/issues/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1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2C5713-E57A-4E77-A8AA-7220E9D3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48D361-F67A-4290-8560-63F708DD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GCAM Process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91049EE-99A2-4478-AADD-72E96082A65B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179095" y="1828801"/>
            <a:ext cx="13268424" cy="5715000"/>
          </a:xfrm>
        </p:spPr>
        <p:txBody>
          <a:bodyPr lIns="91440" tIns="45720" rIns="91440" bIns="45720" anchor="t"/>
          <a:lstStyle/>
          <a:p>
            <a:pPr>
              <a:buNone/>
            </a:pPr>
            <a:r>
              <a:rPr lang="en-US">
                <a:latin typeface="Arial"/>
                <a:cs typeface="Arial"/>
              </a:rPr>
              <a:t>1) CSV files are created manually, or by an exogeneous R script</a:t>
            </a:r>
            <a:endParaRPr lang="en-US"/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2) The CSV inputs are processed in "chunks"</a:t>
            </a:r>
            <a:endParaRPr lang="en-US" dirty="0"/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dirty="0">
                <a:latin typeface="Arial"/>
                <a:cs typeface="Arial"/>
              </a:rPr>
              <a:t>3) Chunk outputs (also CSVs) are converted into XML files using a </a:t>
            </a:r>
            <a:r>
              <a:rPr lang="en-US">
                <a:latin typeface="Arial"/>
                <a:cs typeface="Arial"/>
              </a:rPr>
              <a:t>batch script</a:t>
            </a:r>
            <a:endParaRPr lang="en-US"/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>
                <a:latin typeface="Arial"/>
                <a:cs typeface="Arial"/>
              </a:rPr>
              <a:t>4) XML files are listed in the configuration file</a:t>
            </a:r>
            <a:endParaRPr lang="en-US"/>
          </a:p>
          <a:p>
            <a:pPr>
              <a:buNone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5) GCAM is run using a configuration file</a:t>
            </a:r>
            <a:endParaRPr lang="en-US"/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1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09.potx" id="{B8E5E1D6-484E-4E18-B366-2465010C1150}" vid="{D02451A5-06EE-4263-9DB9-0254920C5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A657C12E990F41B77F468DE7A688C5" ma:contentTypeVersion="6" ma:contentTypeDescription="Create a new document." ma:contentTypeScope="" ma:versionID="218b61ead1f740b66ef14c21a3fb2460">
  <xsd:schema xmlns:xsd="http://www.w3.org/2001/XMLSchema" xmlns:xs="http://www.w3.org/2001/XMLSchema" xmlns:p="http://schemas.microsoft.com/office/2006/metadata/properties" xmlns:ns3="cfb05951-bbb1-43c7-a9e9-63a01bc6308e" xmlns:ns4="6093b2ab-1244-4743-b6ea-d00a32919d7b" targetNamespace="http://schemas.microsoft.com/office/2006/metadata/properties" ma:root="true" ma:fieldsID="0442a763c764ed4e046f5bb3876edd34" ns3:_="" ns4:_="">
    <xsd:import namespace="cfb05951-bbb1-43c7-a9e9-63a01bc6308e"/>
    <xsd:import namespace="6093b2ab-1244-4743-b6ea-d00a32919d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b05951-bbb1-43c7-a9e9-63a01bc630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3b2ab-1244-4743-b6ea-d00a32919d7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A46DB2-224F-4890-AE21-6BFEEB75A38E}">
  <ds:schemaRefs>
    <ds:schemaRef ds:uri="6093b2ab-1244-4743-b6ea-d00a32919d7b"/>
    <ds:schemaRef ds:uri="cfb05951-bbb1-43c7-a9e9-63a01bc630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8B9ADB8-0B46-4150-BB0F-C3A634EF4C11}">
  <ds:schemaRefs>
    <ds:schemaRef ds:uri="6093b2ab-1244-4743-b6ea-d00a32919d7b"/>
    <ds:schemaRef ds:uri="cfb05951-bbb1-43c7-a9e9-63a01bc630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1B2B53D-4E4D-4F51-B59F-2657FDF854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PNNL_09</Template>
  <TotalTime>61</TotalTime>
  <Words>701</Words>
  <Application>Microsoft Office PowerPoint</Application>
  <PresentationFormat>Custom</PresentationFormat>
  <Paragraphs>150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PNNL_Option_4</vt:lpstr>
      <vt:lpstr>GCAM Training Session 1</vt:lpstr>
      <vt:lpstr>Session Overview </vt:lpstr>
      <vt:lpstr>Overview of GCAM</vt:lpstr>
      <vt:lpstr>GCAM</vt:lpstr>
      <vt:lpstr>GCAM - Systems</vt:lpstr>
      <vt:lpstr>GCAM – Data Flow</vt:lpstr>
      <vt:lpstr>GCAM – Modeling Framework</vt:lpstr>
      <vt:lpstr>Tools and Resources for Running GCAM</vt:lpstr>
      <vt:lpstr>General GCAM Process</vt:lpstr>
      <vt:lpstr>Folder Structure</vt:lpstr>
      <vt:lpstr>Input Files</vt:lpstr>
      <vt:lpstr>Input Files R data system (Raw Input Data)</vt:lpstr>
      <vt:lpstr>Input Files R data system (Data processing functions)</vt:lpstr>
      <vt:lpstr>Input Files R data system (XMLs)</vt:lpstr>
      <vt:lpstr>Input Files - Example Raw Data to XML</vt:lpstr>
      <vt:lpstr>Assignment: Build the data system locally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Charles, Molly M</dc:creator>
  <cp:lastModifiedBy>Weber, Maridee A</cp:lastModifiedBy>
  <cp:revision>54</cp:revision>
  <dcterms:created xsi:type="dcterms:W3CDTF">2021-02-04T19:00:24Z</dcterms:created>
  <dcterms:modified xsi:type="dcterms:W3CDTF">2021-02-11T18:27:33Z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0x01010067A657C12E990F41B77F468DE7A688C5</vt:lpwstr>
  </property>
</Properties>
</file>