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23"/>
  </p:notesMasterIdLst>
  <p:handoutMasterIdLst>
    <p:handoutMasterId r:id="rId24"/>
  </p:handoutMasterIdLst>
  <p:sldIdLst>
    <p:sldId id="260" r:id="rId5"/>
    <p:sldId id="264" r:id="rId6"/>
    <p:sldId id="28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5" r:id="rId17"/>
    <p:sldId id="275" r:id="rId18"/>
    <p:sldId id="276" r:id="rId19"/>
    <p:sldId id="279" r:id="rId20"/>
    <p:sldId id="278" r:id="rId21"/>
    <p:sldId id="277" r:id="rId2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, Molly M" initials="CMM" lastIdx="1" clrIdx="0">
    <p:extLst>
      <p:ext uri="{19B8F6BF-5375-455C-9EA6-DF929625EA0E}">
        <p15:presenceInfo xmlns:p15="http://schemas.microsoft.com/office/powerpoint/2012/main" userId="S::molly.charles@pnnl.gov::fd9012da-67d5-40c5-a5e5-c1cd9ef18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71" autoAdjust="0"/>
  </p:normalViewPr>
  <p:slideViewPr>
    <p:cSldViewPr snapToGrid="0" snapToObjects="1">
      <p:cViewPr>
        <p:scale>
          <a:sx n="48" d="100"/>
          <a:sy n="48" d="100"/>
        </p:scale>
        <p:origin x="9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6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February 11, 2021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GCAM Training Session 2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February 11,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Chunk Structure – Batch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81246" y="1826547"/>
            <a:ext cx="12513050" cy="352733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+mn-lt"/>
              </a:rPr>
              <a:t>zchunk_batch_socioeconomics_SSP_xml.R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17BBABC-97D7-47E8-B9A9-D83066BF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14" y="2272834"/>
            <a:ext cx="7864032" cy="5697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A91867-2AF0-4CE3-95BB-036E1C65C291}"/>
              </a:ext>
            </a:extLst>
          </p:cNvPr>
          <p:cNvSpPr txBox="1"/>
          <p:nvPr/>
        </p:nvSpPr>
        <p:spPr>
          <a:xfrm>
            <a:off x="5267106" y="3690068"/>
            <a:ext cx="977665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43328-FDC6-4341-A560-AB82959AF8FE}"/>
              </a:ext>
            </a:extLst>
          </p:cNvPr>
          <p:cNvSpPr txBox="1"/>
          <p:nvPr/>
        </p:nvSpPr>
        <p:spPr>
          <a:xfrm>
            <a:off x="5058069" y="6190687"/>
            <a:ext cx="1186702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2335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Chunk Structure – Batch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81246" y="1826547"/>
            <a:ext cx="12513050" cy="352733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+mn-lt"/>
              </a:rPr>
              <a:t>zchunk_batch_socioeconomics_SSP_xml.R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1761AAC-EB38-4243-B6B3-725C4B9CB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66" y="2889434"/>
            <a:ext cx="13248353" cy="2221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9E6FD-C9E8-482B-AAE3-4A91C38AB677}"/>
              </a:ext>
            </a:extLst>
          </p:cNvPr>
          <p:cNvSpPr txBox="1"/>
          <p:nvPr/>
        </p:nvSpPr>
        <p:spPr>
          <a:xfrm>
            <a:off x="8858446" y="3165481"/>
            <a:ext cx="4128686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adding tables to create the 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8BAA2-E03F-4CF6-AF3D-DE42CBBDD353}"/>
              </a:ext>
            </a:extLst>
          </p:cNvPr>
          <p:cNvSpPr txBox="1"/>
          <p:nvPr/>
        </p:nvSpPr>
        <p:spPr>
          <a:xfrm>
            <a:off x="1199166" y="5353879"/>
            <a:ext cx="6924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 85: </a:t>
            </a: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add_xml_data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/>
              <a:t>is a function.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	L201.Pop_GCAM3 </a:t>
            </a:r>
            <a:r>
              <a:rPr lang="en-US" sz="2800" dirty="0"/>
              <a:t>is an input table.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	“Pop”</a:t>
            </a:r>
            <a:r>
              <a:rPr lang="en-US" sz="2800" dirty="0"/>
              <a:t> is the name of a header.</a:t>
            </a:r>
          </a:p>
          <a:p>
            <a:r>
              <a:rPr lang="en-US" sz="2800" dirty="0"/>
              <a:t>Headers tell the XML how to format the table columns.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7D37EF2-CF70-48A6-9020-A98CCDEAD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081" y="6103019"/>
            <a:ext cx="5827438" cy="13111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2FA13-C73A-40A1-ABB5-C846E4CBAB83}"/>
              </a:ext>
            </a:extLst>
          </p:cNvPr>
          <p:cNvCxnSpPr>
            <a:cxnSpLocks/>
          </p:cNvCxnSpPr>
          <p:nvPr/>
        </p:nvCxnSpPr>
        <p:spPr>
          <a:xfrm flipV="1">
            <a:off x="7371751" y="6281889"/>
            <a:ext cx="1248330" cy="634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3B6C6E-2736-4124-A62A-562F0A6C964D}"/>
              </a:ext>
            </a:extLst>
          </p:cNvPr>
          <p:cNvSpPr txBox="1"/>
          <p:nvPr/>
        </p:nvSpPr>
        <p:spPr>
          <a:xfrm>
            <a:off x="8620081" y="5516221"/>
            <a:ext cx="692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ModelInterface_headers.txt</a:t>
            </a:r>
          </a:p>
        </p:txBody>
      </p:sp>
    </p:spTree>
    <p:extLst>
      <p:ext uri="{BB962C8B-B14F-4D97-AF65-F5344CB8AC3E}">
        <p14:creationId xmlns:p14="http://schemas.microsoft.com/office/powerpoint/2010/main" val="41259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Chunk Structure – Batch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81246" y="1826547"/>
            <a:ext cx="12513050" cy="352733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+mn-lt"/>
              </a:rPr>
              <a:t>zchunk_batch_socioeconomics_SSP_xml.R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2FDE43D-F267-4251-9EE7-B9338115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46" y="2882684"/>
            <a:ext cx="12561366" cy="2235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9E08D-4132-448B-A428-7D98BAE77507}"/>
              </a:ext>
            </a:extLst>
          </p:cNvPr>
          <p:cNvSpPr txBox="1"/>
          <p:nvPr/>
        </p:nvSpPr>
        <p:spPr>
          <a:xfrm>
            <a:off x="2648650" y="3403836"/>
            <a:ext cx="2241402" cy="14219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return data –</a:t>
            </a:r>
          </a:p>
          <a:p>
            <a:r>
              <a:rPr lang="en-US" dirty="0"/>
              <a:t> list all XMLs created by the batch chunk</a:t>
            </a:r>
          </a:p>
        </p:txBody>
      </p:sp>
    </p:spTree>
    <p:extLst>
      <p:ext uri="{BB962C8B-B14F-4D97-AF65-F5344CB8AC3E}">
        <p14:creationId xmlns:p14="http://schemas.microsoft.com/office/powerpoint/2010/main" val="30203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Building XMLs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934469" y="1826546"/>
            <a:ext cx="11741774" cy="571394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driver() </a:t>
            </a:r>
            <a:r>
              <a:rPr lang="en-US" dirty="0">
                <a:latin typeface="+mn-lt"/>
              </a:rPr>
              <a:t>function is used to run the data system and build XMLs.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To build all XMLs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driver()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To build a single XML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driver(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stop_after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= “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module_X_batch_xml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” 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Note: when you run </a:t>
            </a:r>
            <a:r>
              <a:rPr lang="en-US" dirty="0">
                <a:latin typeface="Consolas" panose="020B0609020204030204" pitchFamily="49" charset="0"/>
              </a:rPr>
              <a:t>driver()</a:t>
            </a:r>
            <a:r>
              <a:rPr lang="en-US" dirty="0">
                <a:latin typeface="+mn-lt"/>
              </a:rPr>
              <a:t>, all XMLs in the input&gt;</a:t>
            </a:r>
            <a:r>
              <a:rPr lang="en-US" dirty="0" err="1">
                <a:latin typeface="+mn-lt"/>
              </a:rPr>
              <a:t>gcamdata</a:t>
            </a:r>
            <a:r>
              <a:rPr lang="en-US" dirty="0">
                <a:latin typeface="+mn-lt"/>
              </a:rPr>
              <a:t>&gt;xml directory will be replaced.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8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Debugging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57740" y="1826546"/>
            <a:ext cx="12867860" cy="571394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/>
              <a:t>When we write new chunks or change old chunks, we debug them to make sure they will properly run in the data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Open the relevant chunk in </a:t>
            </a:r>
            <a:r>
              <a:rPr lang="en-US" dirty="0" err="1"/>
              <a:t>gcamdata.Rproj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ctrl + shift + l </a:t>
            </a:r>
            <a:r>
              <a:rPr lang="en-US" dirty="0"/>
              <a:t>this loads the </a:t>
            </a:r>
            <a:r>
              <a:rPr lang="en-US" dirty="0" err="1"/>
              <a:t>datasystem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driver(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stop_before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= “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module_X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” ) -&gt; x</a:t>
            </a:r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debug(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gcamdata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:::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module_X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/>
              <a:t>5)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gcamdata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:::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module_X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 “MAKE”, x )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In debug mode, any time something fails and you make a change to fix it, you need to save your chunk, reload the data system, and go through these steps again.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Editing Chunks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79CACEA-D750-406F-979E-2A1D1C8F5A6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57740" y="1826546"/>
            <a:ext cx="12867860" cy="571394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/>
              <a:t>Sometimes we want to edit chunks at our leisure, and not debug after every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Open the relevant chunk in </a:t>
            </a:r>
            <a:r>
              <a:rPr lang="en-US" dirty="0" err="1"/>
              <a:t>gcamdata.Rproj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ctrl + shift + l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driver(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stop_before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= “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module_X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” ) -&gt; x</a:t>
            </a:r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all_data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&lt;- list(x)[[1]]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6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E9EB3-1267-419D-9F43-C7E54160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A7CAE4-EDF2-48F7-BEE0-1B2CEA11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Dstrace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B2EBD-8DC3-45C9-90C4-0D7C065D35F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141620"/>
            <a:ext cx="12801600" cy="5486401"/>
          </a:xfrm>
          <a:ln>
            <a:noFill/>
          </a:ln>
        </p:spPr>
        <p:txBody>
          <a:bodyPr/>
          <a:lstStyle/>
          <a:p>
            <a:r>
              <a:rPr lang="en-US" dirty="0"/>
              <a:t>Function to trace data files through the data system</a:t>
            </a:r>
          </a:p>
          <a:p>
            <a:r>
              <a:rPr lang="en-US" dirty="0"/>
              <a:t>Tells you what data objects feed into other data objects</a:t>
            </a:r>
          </a:p>
          <a:p>
            <a:r>
              <a:rPr lang="en-US" dirty="0" err="1">
                <a:latin typeface="Consolas" panose="020B0609020204030204" pitchFamily="49" charset="0"/>
              </a:rPr>
              <a:t>dstrace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object_name</a:t>
            </a:r>
            <a:r>
              <a:rPr lang="en-US" b="1" dirty="0">
                <a:latin typeface="Consolas" panose="020B0609020204030204" pitchFamily="49" charset="0"/>
              </a:rPr>
              <a:t>, direction = "upstream", </a:t>
            </a:r>
            <a:r>
              <a:rPr lang="en-US" dirty="0">
                <a:latin typeface="Consolas" panose="020B0609020204030204" pitchFamily="49" charset="0"/>
              </a:rPr>
              <a:t>graph = FALSE, </a:t>
            </a:r>
            <a:r>
              <a:rPr lang="en-US" dirty="0" err="1">
                <a:latin typeface="Consolas" panose="020B0609020204030204" pitchFamily="49" charset="0"/>
              </a:rPr>
              <a:t>gcam_data_map</a:t>
            </a:r>
            <a:r>
              <a:rPr lang="en-US" dirty="0">
                <a:latin typeface="Consolas" panose="020B0609020204030204" pitchFamily="49" charset="0"/>
              </a:rPr>
              <a:t> = GCAM_DATA_MAP, </a:t>
            </a:r>
            <a:r>
              <a:rPr lang="en-US" dirty="0" err="1">
                <a:latin typeface="Consolas" panose="020B0609020204030204" pitchFamily="49" charset="0"/>
              </a:rPr>
              <a:t>previous_tracelist</a:t>
            </a:r>
            <a:r>
              <a:rPr lang="en-US" dirty="0">
                <a:latin typeface="Consolas" panose="020B0609020204030204" pitchFamily="49" charset="0"/>
              </a:rPr>
              <a:t> = NULL, recurse = TRUE, ...)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dstrace</a:t>
            </a:r>
            <a:r>
              <a:rPr lang="en-US" dirty="0">
                <a:latin typeface="Consolas" panose="020B0609020204030204" pitchFamily="49" charset="0"/>
              </a:rPr>
              <a:t>("L100.FAO_ag_Exp_t")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dstrace</a:t>
            </a:r>
            <a:r>
              <a:rPr lang="en-US" dirty="0">
                <a:latin typeface="Consolas" panose="020B0609020204030204" pitchFamily="49" charset="0"/>
              </a:rPr>
              <a:t>("L100.FAO_ag_Exp_t", direction = "downstream")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dstrace</a:t>
            </a:r>
            <a:r>
              <a:rPr lang="en-US" dirty="0">
                <a:latin typeface="Consolas" panose="020B0609020204030204" pitchFamily="49" charset="0"/>
              </a:rPr>
              <a:t>("L100.FAO_ag_Exp_t", direction = "both", graph = 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E9EB3-1267-419D-9F43-C7E54160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A7CAE4-EDF2-48F7-BEE0-1B2CEA11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Dstrace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B2EBD-8DC3-45C9-90C4-0D7C065D35F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141620"/>
            <a:ext cx="12801600" cy="5486401"/>
          </a:xfrm>
          <a:ln>
            <a:noFill/>
          </a:ln>
        </p:spPr>
        <p:txBody>
          <a:bodyPr/>
          <a:lstStyle/>
          <a:p>
            <a:r>
              <a:rPr lang="en-US" dirty="0"/>
              <a:t>Function to trace data files through the data system</a:t>
            </a:r>
          </a:p>
          <a:p>
            <a:r>
              <a:rPr lang="en-US" dirty="0"/>
              <a:t>Tells you what data objects feed into other data objects</a:t>
            </a:r>
          </a:p>
          <a:p>
            <a:r>
              <a:rPr lang="en-US" dirty="0" err="1">
                <a:latin typeface="Consolas" panose="020B0609020204030204" pitchFamily="49" charset="0"/>
              </a:rPr>
              <a:t>dstrace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object_name</a:t>
            </a:r>
            <a:r>
              <a:rPr lang="en-US" b="1" dirty="0">
                <a:latin typeface="Consolas" panose="020B0609020204030204" pitchFamily="49" charset="0"/>
              </a:rPr>
              <a:t>, direction = "upstream", </a:t>
            </a:r>
            <a:r>
              <a:rPr lang="en-US" dirty="0">
                <a:latin typeface="Consolas" panose="020B0609020204030204" pitchFamily="49" charset="0"/>
              </a:rPr>
              <a:t>graph = FALSE, </a:t>
            </a:r>
            <a:r>
              <a:rPr lang="en-US" dirty="0" err="1">
                <a:latin typeface="Consolas" panose="020B0609020204030204" pitchFamily="49" charset="0"/>
              </a:rPr>
              <a:t>gcam_data_map</a:t>
            </a:r>
            <a:r>
              <a:rPr lang="en-US" dirty="0">
                <a:latin typeface="Consolas" panose="020B0609020204030204" pitchFamily="49" charset="0"/>
              </a:rPr>
              <a:t> = GCAM_DATA_MAP, </a:t>
            </a:r>
            <a:r>
              <a:rPr lang="en-US" dirty="0" err="1">
                <a:latin typeface="Consolas" panose="020B0609020204030204" pitchFamily="49" charset="0"/>
              </a:rPr>
              <a:t>previous_tracelist</a:t>
            </a:r>
            <a:r>
              <a:rPr lang="en-US" dirty="0">
                <a:latin typeface="Consolas" panose="020B0609020204030204" pitchFamily="49" charset="0"/>
              </a:rPr>
              <a:t> = NULL, recurse = TRUE, ...)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dstrace</a:t>
            </a:r>
            <a:r>
              <a:rPr lang="en-US" dirty="0">
                <a:latin typeface="Consolas" panose="020B0609020204030204" pitchFamily="49" charset="0"/>
              </a:rPr>
              <a:t>("L100.FAO_ag_Exp_t")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dstrace</a:t>
            </a:r>
            <a:r>
              <a:rPr lang="en-US" dirty="0">
                <a:latin typeface="Consolas" panose="020B0609020204030204" pitchFamily="49" charset="0"/>
              </a:rPr>
              <a:t>("L100.FAO_ag_Exp_t", direction = "downstream")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dstrace</a:t>
            </a:r>
            <a:r>
              <a:rPr lang="en-US" dirty="0">
                <a:latin typeface="Consolas" panose="020B0609020204030204" pitchFamily="49" charset="0"/>
              </a:rPr>
              <a:t>("L100.FAO_ag_Exp_t", direction = "both", graph = TRUE)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72521-1AD9-4708-852E-D605E233C45A}"/>
              </a:ext>
            </a:extLst>
          </p:cNvPr>
          <p:cNvSpPr txBox="1"/>
          <p:nvPr/>
        </p:nvSpPr>
        <p:spPr>
          <a:xfrm>
            <a:off x="3284620" y="3208805"/>
            <a:ext cx="2382253" cy="4247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D7DEC-26D0-4F0E-BC86-B4A6D08E18C0}"/>
              </a:ext>
            </a:extLst>
          </p:cNvPr>
          <p:cNvSpPr txBox="1"/>
          <p:nvPr/>
        </p:nvSpPr>
        <p:spPr>
          <a:xfrm>
            <a:off x="5783177" y="3208804"/>
            <a:ext cx="4515855" cy="44879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939AF-A57B-4EAF-A60D-F57B03E1596C}"/>
              </a:ext>
            </a:extLst>
          </p:cNvPr>
          <p:cNvSpPr txBox="1"/>
          <p:nvPr/>
        </p:nvSpPr>
        <p:spPr>
          <a:xfrm>
            <a:off x="1885950" y="4514850"/>
            <a:ext cx="4329113" cy="10895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 of object to trace (can be either a data object or a code chunk)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4683C-FFE6-4D9D-BAC1-2932893D143E}"/>
              </a:ext>
            </a:extLst>
          </p:cNvPr>
          <p:cNvSpPr txBox="1"/>
          <p:nvPr/>
        </p:nvSpPr>
        <p:spPr>
          <a:xfrm>
            <a:off x="8286249" y="4514849"/>
            <a:ext cx="4329113" cy="10895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Trace direction ("upstream", the default; "downstream"; or "both"), character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91F18F-90DC-418D-B9E0-0241BE9381A3}"/>
              </a:ext>
            </a:extLst>
          </p:cNvPr>
          <p:cNvCxnSpPr/>
          <p:nvPr/>
        </p:nvCxnSpPr>
        <p:spPr>
          <a:xfrm>
            <a:off x="4743450" y="3633537"/>
            <a:ext cx="0" cy="88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754862-B33E-45FA-8150-4EB7248859EE}"/>
              </a:ext>
            </a:extLst>
          </p:cNvPr>
          <p:cNvCxnSpPr>
            <a:cxnSpLocks/>
          </p:cNvCxnSpPr>
          <p:nvPr/>
        </p:nvCxnSpPr>
        <p:spPr>
          <a:xfrm>
            <a:off x="7500939" y="3657602"/>
            <a:ext cx="785310" cy="85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Proprietary and Prebuilt Data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98F0EC-3740-42A6-8828-C599AA27A03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935163" y="1827213"/>
            <a:ext cx="11741150" cy="571341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/>
              <a:t>A few chunks in the data system rely on proprietary data from the International Energy Agency (IEA) and Community Emissions Data System (CEDS). These can’t be publicly posted online.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When the proprietary data files are not available, prebuilt versions of the data are used.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Link to proprietary data: https://stash.pnnl.gov/projects/JGCRI/repos/gcam-proprietary-data/browse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3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>
                <a:latin typeface="Arial"/>
                <a:cs typeface="Arial"/>
              </a:rPr>
              <a:t>Before We Begin…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934469" y="1826546"/>
            <a:ext cx="11092418" cy="5021727"/>
          </a:xfrm>
        </p:spPr>
        <p:txBody>
          <a:bodyPr lIns="91440" tIns="45720" rIns="91440" bIns="45720" anchor="t"/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Any questions from last session?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What is the GCAM data system?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		The GCAM data system processes input data into a format that is used to run GCAM (XML). “Running” the data system is not running GCAM, it is producing inputs that are used to run GCAM.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>
                <a:latin typeface="Arial"/>
                <a:cs typeface="Arial"/>
              </a:rPr>
              <a:t>Session Overview 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934469" y="1826546"/>
            <a:ext cx="6615833" cy="5021727"/>
          </a:xfrm>
        </p:spPr>
        <p:txBody>
          <a:bodyPr lIns="91440" tIns="45720" rIns="91440" bIns="45720" anchor="t"/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1) Chunk Structure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2) Building XMLs</a:t>
            </a:r>
            <a:endParaRPr lang="en-US" dirty="0"/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3) Debugging</a:t>
            </a:r>
            <a:endParaRPr lang="en-US" dirty="0"/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4) Editing Chunks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5) </a:t>
            </a:r>
            <a:r>
              <a:rPr lang="en-US" dirty="0" err="1">
                <a:latin typeface="Arial"/>
                <a:cs typeface="Arial"/>
              </a:rPr>
              <a:t>Dstrace</a:t>
            </a:r>
            <a:endParaRPr lang="en-US" dirty="0">
              <a:latin typeface="Arial"/>
              <a:cs typeface="Arial"/>
            </a:endParaRP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6) Prebuilt Data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8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Chunk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81246" y="1826547"/>
            <a:ext cx="12513050" cy="352733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three types of chunks: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Processing: process the raw input CSVs, and outputs of other chunks.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zchunk_L101.Population.R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		zchunk_L201.Pop_GDP_scenarios.R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Batch: process CSVs into XMLs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	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zchunk_batch_socioeconomics_SSP_xml.R</a:t>
            </a:r>
            <a:endParaRPr lang="en-US" dirty="0">
              <a:solidFill>
                <a:schemeClr val="accent2"/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dirty="0">
                <a:latin typeface="+mn-lt"/>
              </a:rPr>
              <a:t>Other: contain constants, functions, information needed for the data system to function and stay in check, etc.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	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constants.R</a:t>
            </a:r>
            <a:endParaRPr lang="en-US" dirty="0">
              <a:solidFill>
                <a:schemeClr val="accent2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>
                <a:solidFill>
                  <a:schemeClr val="accent2"/>
                </a:solidFill>
                <a:latin typeface="+mn-lt"/>
              </a:rPr>
              <a:t>	module-helpers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.R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02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Chunk Structure – Processing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81246" y="1826547"/>
            <a:ext cx="12513050" cy="352733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zchunk_L101.Population.R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077EDC5-D05A-4ECD-805A-548DB631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99" y="2626633"/>
            <a:ext cx="12674901" cy="4609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0B1CD-430E-4B48-9F2D-9C1948418F52}"/>
              </a:ext>
            </a:extLst>
          </p:cNvPr>
          <p:cNvSpPr txBox="1"/>
          <p:nvPr/>
        </p:nvSpPr>
        <p:spPr>
          <a:xfrm>
            <a:off x="7209184" y="3088419"/>
            <a:ext cx="1775791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chunk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1E052-DFAF-40BA-8C54-0035C455904A}"/>
              </a:ext>
            </a:extLst>
          </p:cNvPr>
          <p:cNvSpPr txBox="1"/>
          <p:nvPr/>
        </p:nvSpPr>
        <p:spPr>
          <a:xfrm>
            <a:off x="11280597" y="3572784"/>
            <a:ext cx="1534255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32CD0-FD03-438D-8292-DF2769D23921}"/>
              </a:ext>
            </a:extLst>
          </p:cNvPr>
          <p:cNvSpPr txBox="1"/>
          <p:nvPr/>
        </p:nvSpPr>
        <p:spPr>
          <a:xfrm>
            <a:off x="11432997" y="4617505"/>
            <a:ext cx="1169820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BD30-C659-40F4-A989-8B6D680FD8B1}"/>
              </a:ext>
            </a:extLst>
          </p:cNvPr>
          <p:cNvSpPr txBox="1"/>
          <p:nvPr/>
        </p:nvSpPr>
        <p:spPr>
          <a:xfrm>
            <a:off x="11890198" y="6345592"/>
            <a:ext cx="2203491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scoping</a:t>
            </a:r>
          </a:p>
        </p:txBody>
      </p:sp>
    </p:spTree>
    <p:extLst>
      <p:ext uri="{BB962C8B-B14F-4D97-AF65-F5344CB8AC3E}">
        <p14:creationId xmlns:p14="http://schemas.microsoft.com/office/powerpoint/2010/main" val="117618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Chunk Structure – Processing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81246" y="1826547"/>
            <a:ext cx="12513050" cy="352733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zchunk_L101.Population.R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19638AC-5A5D-4262-BD2A-E73E9B3B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20" y="2746887"/>
            <a:ext cx="12249502" cy="4276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1E052-DFAF-40BA-8C54-0035C455904A}"/>
              </a:ext>
            </a:extLst>
          </p:cNvPr>
          <p:cNvSpPr txBox="1"/>
          <p:nvPr/>
        </p:nvSpPr>
        <p:spPr>
          <a:xfrm>
            <a:off x="3557576" y="4114800"/>
            <a:ext cx="977665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E5D2F-B833-4402-8096-9F675D3D0FB5}"/>
              </a:ext>
            </a:extLst>
          </p:cNvPr>
          <p:cNvSpPr txBox="1"/>
          <p:nvPr/>
        </p:nvSpPr>
        <p:spPr>
          <a:xfrm>
            <a:off x="3352284" y="5764033"/>
            <a:ext cx="1186702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9720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Chunk Structure – Processing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81246" y="1826547"/>
            <a:ext cx="12513050" cy="352733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zchunk_L101.Population.R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C889638-2C1C-4FFF-8BB5-4D1F8733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81" y="2845287"/>
            <a:ext cx="12508599" cy="4602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1E052-DFAF-40BA-8C54-0035C455904A}"/>
              </a:ext>
            </a:extLst>
          </p:cNvPr>
          <p:cNvSpPr txBox="1"/>
          <p:nvPr/>
        </p:nvSpPr>
        <p:spPr>
          <a:xfrm>
            <a:off x="10064394" y="4873753"/>
            <a:ext cx="1610771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5949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08326"/>
            <a:ext cx="10972800" cy="552219"/>
          </a:xfrm>
        </p:spPr>
        <p:txBody>
          <a:bodyPr lIns="0" tIns="45720" rIns="91440" bIns="45720" anchor="b"/>
          <a:lstStyle/>
          <a:p>
            <a:r>
              <a:rPr lang="en-US" dirty="0"/>
              <a:t>Chunk Structure – Processing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726951" y="967275"/>
            <a:ext cx="12513050" cy="352733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zchunk_L101.Population.R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5616748-E8FC-4CED-96BB-7EACEE3D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22" y="1557398"/>
            <a:ext cx="12190759" cy="549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1E052-DFAF-40BA-8C54-0035C455904A}"/>
              </a:ext>
            </a:extLst>
          </p:cNvPr>
          <p:cNvSpPr txBox="1"/>
          <p:nvPr/>
        </p:nvSpPr>
        <p:spPr>
          <a:xfrm>
            <a:off x="6478529" y="1989813"/>
            <a:ext cx="2305014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processed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1B90D-0501-4C36-8F6E-4A7A123F2DF6}"/>
              </a:ext>
            </a:extLst>
          </p:cNvPr>
          <p:cNvSpPr txBox="1"/>
          <p:nvPr/>
        </p:nvSpPr>
        <p:spPr>
          <a:xfrm>
            <a:off x="6167102" y="4169796"/>
            <a:ext cx="2424283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table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6473C-9EBE-4D3E-A59A-14B7F2A1DE1C}"/>
              </a:ext>
            </a:extLst>
          </p:cNvPr>
          <p:cNvSpPr txBox="1"/>
          <p:nvPr/>
        </p:nvSpPr>
        <p:spPr>
          <a:xfrm>
            <a:off x="7708087" y="6656699"/>
            <a:ext cx="5737571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precursors – inputs needed to make the table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1DF57E-B268-49A4-8074-9B97E8BBA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22" y="7081432"/>
            <a:ext cx="12221334" cy="10377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AFC139-9F17-42D8-A27A-65B5D0483C38}"/>
              </a:ext>
            </a:extLst>
          </p:cNvPr>
          <p:cNvSpPr txBox="1"/>
          <p:nvPr/>
        </p:nvSpPr>
        <p:spPr>
          <a:xfrm>
            <a:off x="7194146" y="7436122"/>
            <a:ext cx="5064116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return data – list all outputs of the chunk</a:t>
            </a:r>
          </a:p>
        </p:txBody>
      </p:sp>
    </p:spTree>
    <p:extLst>
      <p:ext uri="{BB962C8B-B14F-4D97-AF65-F5344CB8AC3E}">
        <p14:creationId xmlns:p14="http://schemas.microsoft.com/office/powerpoint/2010/main" val="28583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/>
              <a:t>Chunk Structure – Batch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81246" y="1826547"/>
            <a:ext cx="12513050" cy="352733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+mn-lt"/>
              </a:rPr>
              <a:t>zchunk_batch_socioeconomics_SSP_xml.R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A338937-ECA7-4C78-B876-635A8C22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46" y="2835092"/>
            <a:ext cx="12513050" cy="3907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77EAEE-D65B-4DF2-AE6D-7DED8E7E1B51}"/>
              </a:ext>
            </a:extLst>
          </p:cNvPr>
          <p:cNvSpPr txBox="1"/>
          <p:nvPr/>
        </p:nvSpPr>
        <p:spPr>
          <a:xfrm>
            <a:off x="6096001" y="3367735"/>
            <a:ext cx="1775791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chunk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F23B3-8A9B-490C-8932-E3778178F6B4}"/>
              </a:ext>
            </a:extLst>
          </p:cNvPr>
          <p:cNvSpPr txBox="1"/>
          <p:nvPr/>
        </p:nvSpPr>
        <p:spPr>
          <a:xfrm>
            <a:off x="12224815" y="4380247"/>
            <a:ext cx="1534255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AD6D1-4B1C-421E-BEA2-932CCC2BEFED}"/>
              </a:ext>
            </a:extLst>
          </p:cNvPr>
          <p:cNvSpPr txBox="1"/>
          <p:nvPr/>
        </p:nvSpPr>
        <p:spPr>
          <a:xfrm>
            <a:off x="11822122" y="6190687"/>
            <a:ext cx="1169820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9380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657C12E990F41B77F468DE7A688C5" ma:contentTypeVersion="6" ma:contentTypeDescription="Create a new document." ma:contentTypeScope="" ma:versionID="218b61ead1f740b66ef14c21a3fb2460">
  <xsd:schema xmlns:xsd="http://www.w3.org/2001/XMLSchema" xmlns:xs="http://www.w3.org/2001/XMLSchema" xmlns:p="http://schemas.microsoft.com/office/2006/metadata/properties" xmlns:ns3="cfb05951-bbb1-43c7-a9e9-63a01bc6308e" xmlns:ns4="6093b2ab-1244-4743-b6ea-d00a32919d7b" targetNamespace="http://schemas.microsoft.com/office/2006/metadata/properties" ma:root="true" ma:fieldsID="0442a763c764ed4e046f5bb3876edd34" ns3:_="" ns4:_="">
    <xsd:import namespace="cfb05951-bbb1-43c7-a9e9-63a01bc6308e"/>
    <xsd:import namespace="6093b2ab-1244-4743-b6ea-d00a32919d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05951-bbb1-43c7-a9e9-63a01bc630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3b2ab-1244-4743-b6ea-d00a32919d7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B2B53D-4E4D-4F51-B59F-2657FDF854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46DB2-224F-4890-AE21-6BFEEB75A38E}">
  <ds:schemaRefs>
    <ds:schemaRef ds:uri="6093b2ab-1244-4743-b6ea-d00a32919d7b"/>
    <ds:schemaRef ds:uri="cfb05951-bbb1-43c7-a9e9-63a01bc630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8B9ADB8-0B46-4150-BB0F-C3A634EF4C11}">
  <ds:schemaRefs>
    <ds:schemaRef ds:uri="6093b2ab-1244-4743-b6ea-d00a32919d7b"/>
    <ds:schemaRef ds:uri="cfb05951-bbb1-43c7-a9e9-63a01bc630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382</TotalTime>
  <Words>1016</Words>
  <Application>Microsoft Office PowerPoint</Application>
  <PresentationFormat>Custom</PresentationFormat>
  <Paragraphs>153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PNNL_Option_4</vt:lpstr>
      <vt:lpstr>GCAM Training Session 2</vt:lpstr>
      <vt:lpstr>Before We Begin…</vt:lpstr>
      <vt:lpstr>Session Overview </vt:lpstr>
      <vt:lpstr>Chunk Structure</vt:lpstr>
      <vt:lpstr>Chunk Structure – Processing 1</vt:lpstr>
      <vt:lpstr>Chunk Structure – Processing 2</vt:lpstr>
      <vt:lpstr>Chunk Structure – Processing 3</vt:lpstr>
      <vt:lpstr>Chunk Structure – Processing 4</vt:lpstr>
      <vt:lpstr>Chunk Structure – Batch 1</vt:lpstr>
      <vt:lpstr>Chunk Structure – Batch 2</vt:lpstr>
      <vt:lpstr>Chunk Structure – Batch 3</vt:lpstr>
      <vt:lpstr>Chunk Structure – Batch 4</vt:lpstr>
      <vt:lpstr>Building XMLs</vt:lpstr>
      <vt:lpstr>Debugging</vt:lpstr>
      <vt:lpstr>Editing Chunks</vt:lpstr>
      <vt:lpstr>Dstrace</vt:lpstr>
      <vt:lpstr>Dstrace</vt:lpstr>
      <vt:lpstr>Proprietary and Prebuilt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Charles, Molly M</dc:creator>
  <cp:lastModifiedBy>Weber, Maridee A</cp:lastModifiedBy>
  <cp:revision>78</cp:revision>
  <dcterms:created xsi:type="dcterms:W3CDTF">2021-02-04T19:00:24Z</dcterms:created>
  <dcterms:modified xsi:type="dcterms:W3CDTF">2021-02-11T16:48:50Z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0x01010067A657C12E990F41B77F468DE7A688C5</vt:lpwstr>
  </property>
</Properties>
</file>