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3" r:id="rId3"/>
    <p:sldId id="264" r:id="rId4"/>
    <p:sldId id="265" r:id="rId5"/>
    <p:sldId id="270" r:id="rId6"/>
    <p:sldId id="272" r:id="rId7"/>
    <p:sldId id="282" r:id="rId8"/>
    <p:sldId id="266" r:id="rId9"/>
    <p:sldId id="268" r:id="rId10"/>
    <p:sldId id="267" r:id="rId11"/>
    <p:sldId id="269" r:id="rId12"/>
    <p:sldId id="276" r:id="rId13"/>
    <p:sldId id="271" r:id="rId14"/>
    <p:sldId id="274" r:id="rId15"/>
    <p:sldId id="278" r:id="rId16"/>
    <p:sldId id="280" r:id="rId17"/>
    <p:sldId id="279" r:id="rId18"/>
    <p:sldId id="277" r:id="rId19"/>
    <p:sldId id="281" r:id="rId2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6A170-6CB0-43A8-92E5-CF8C6D430778}" v="1" dt="2021-02-16T18:46:05.835"/>
    <p1510:client id="{55A012B4-AFA4-BF2A-89A5-24C52A2190E7}" v="1638" dt="2021-02-15T23:54:53.413"/>
    <p1510:client id="{A6001EA7-5622-4657-BBDE-C1C85EFC4EF3}" v="2626" dt="2021-02-16T16:59:4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57" d="100"/>
          <a:sy n="5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February 18,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aURCiSaKkbDFUSLpCnT7K5uNyws5ThxIQMr7E3bIWWc/edit#heading=h.cssp0x15n55k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pnnl.gov/confluence/pages/viewpage.action?spaceKey=JGCRI&amp;title=Setting+up+GCAM+on+PIC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GCAM Training Session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February 18,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F06EA-C9F3-40BB-9147-716A53D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49D22-D486-469A-B4EA-8C562684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GCAM in batch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7DDF-EBFA-470F-9BA7-2690E58C169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Detailed tutorial available at </a:t>
            </a:r>
            <a:r>
              <a:rPr lang="en-US" dirty="0">
                <a:hlinkClick r:id="rId2"/>
              </a:rPr>
              <a:t>https://docs.google.com/document/d/1aURCiSaKkbDFUSLpCnT7K5uNyws5ThxIQMr7E3bIWWc/edit#heading=h.cssp0x15n55k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Folder structure</a:t>
            </a:r>
          </a:p>
          <a:p>
            <a:r>
              <a:rPr lang="en-US" dirty="0"/>
              <a:t>For each branch of GCAM you are working on, you will have:</a:t>
            </a:r>
          </a:p>
          <a:p>
            <a:pPr lvl="1"/>
            <a:r>
              <a:rPr lang="en-US" dirty="0"/>
              <a:t>A copy of the GCAM branch cloned from Stash [GCAM-Branch]</a:t>
            </a:r>
          </a:p>
          <a:p>
            <a:pPr lvl="1"/>
            <a:r>
              <a:rPr lang="en-US" dirty="0"/>
              <a:t>A folder for runs on that branch [Branch-Runner]</a:t>
            </a:r>
          </a:p>
          <a:p>
            <a:pPr lvl="2"/>
            <a:r>
              <a:rPr lang="en-US" dirty="0"/>
              <a:t>Within that folder, will have a separate folder for each run [Experiment]</a:t>
            </a:r>
          </a:p>
          <a:p>
            <a:pPr lvl="2"/>
            <a:endParaRPr lang="en-US" dirty="0"/>
          </a:p>
          <a:p>
            <a:r>
              <a:rPr lang="en-US" dirty="0"/>
              <a:t>When you start a run, all input files in the Experiment folder will sync to the GCAM-Branch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C3408-798A-4341-953D-732601DF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465293-2249-4A38-B14C-2163C73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GCAM in batch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00A0-80CA-4E56-AF9A-5FBA0461FD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917156" cy="54864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your home directory, clone the branch of GCAM you would like to run (GCAM-Branch)</a:t>
            </a:r>
          </a:p>
          <a:p>
            <a:pPr lvl="1"/>
            <a:r>
              <a:rPr lang="en-US" dirty="0"/>
              <a:t>Compile GCAM and run the data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same directory, create a folder for runs on this branch (Branch-Runner)</a:t>
            </a:r>
          </a:p>
          <a:p>
            <a:pPr lvl="1"/>
            <a:r>
              <a:rPr lang="en-US" dirty="0"/>
              <a:t>Call it something like “running_[GCAM-Branch]”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your Branch-Runner directory, create a sub-directory for each experiment you want to run (Experiment)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the batch scripts to the Experiment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106299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C3408-798A-4341-953D-732601DF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465293-2249-4A38-B14C-2163C736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batch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00A0-80CA-4E56-AF9A-5FBA0461FD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581913"/>
            <a:ext cx="9299749" cy="5961888"/>
          </a:xfrm>
        </p:spPr>
        <p:txBody>
          <a:bodyPr/>
          <a:lstStyle/>
          <a:p>
            <a:pPr fontAlgn="base"/>
            <a:r>
              <a:rPr lang="en-US" sz="2000" dirty="0"/>
              <a:t>Master.sh</a:t>
            </a:r>
          </a:p>
          <a:p>
            <a:pPr lvl="1" fontAlgn="base"/>
            <a:r>
              <a:rPr lang="en-US" sz="1800" dirty="0"/>
              <a:t>Runs the other scripts, and is called by hand</a:t>
            </a:r>
          </a:p>
          <a:p>
            <a:pPr fontAlgn="base"/>
            <a:r>
              <a:rPr lang="en-US" sz="2000" dirty="0"/>
              <a:t>Permutator.sh</a:t>
            </a:r>
          </a:p>
          <a:p>
            <a:pPr lvl="1" fontAlgn="base"/>
            <a:r>
              <a:rPr lang="en-US" sz="1800" dirty="0"/>
              <a:t>Generates the configuration files that the model will run (from the files in the configuration-sets directory)</a:t>
            </a:r>
          </a:p>
          <a:p>
            <a:pPr fontAlgn="base"/>
            <a:r>
              <a:rPr lang="en-US" sz="2000" dirty="0" err="1"/>
              <a:t>Gcam_template.pbs</a:t>
            </a:r>
            <a:endParaRPr lang="en-US" sz="2000" dirty="0"/>
          </a:p>
          <a:p>
            <a:pPr lvl="1" fontAlgn="base"/>
            <a:r>
              <a:rPr lang="en-US" sz="1800" dirty="0"/>
              <a:t>Tells PIC how to run the scenario and who to charge it to</a:t>
            </a:r>
          </a:p>
          <a:p>
            <a:pPr fontAlgn="base"/>
            <a:r>
              <a:rPr lang="en-US" sz="2000" dirty="0"/>
              <a:t>Run_model.sh</a:t>
            </a:r>
          </a:p>
          <a:p>
            <a:pPr lvl="1" fontAlgn="base"/>
            <a:r>
              <a:rPr lang="en-US" sz="1800" dirty="0"/>
              <a:t>Runs the model and queries it once the run has finished</a:t>
            </a:r>
          </a:p>
          <a:p>
            <a:pPr fontAlgn="base"/>
            <a:r>
              <a:rPr lang="en-US" sz="2000" dirty="0"/>
              <a:t>Watch_pbs.sh</a:t>
            </a:r>
          </a:p>
          <a:p>
            <a:pPr lvl="1" fontAlgn="base"/>
            <a:r>
              <a:rPr lang="en-US" sz="1800" dirty="0"/>
              <a:t>This script “</a:t>
            </a:r>
            <a:r>
              <a:rPr lang="en-US" sz="1800" dirty="0" err="1"/>
              <a:t>squeues</a:t>
            </a:r>
            <a:r>
              <a:rPr lang="en-US" sz="1800" dirty="0"/>
              <a:t>” PIC to see when the job is running</a:t>
            </a:r>
          </a:p>
          <a:p>
            <a:pPr fontAlgn="base"/>
            <a:r>
              <a:rPr lang="en-US" sz="2000" dirty="0"/>
              <a:t>Cat_queries.sh</a:t>
            </a:r>
          </a:p>
          <a:p>
            <a:pPr lvl="1" fontAlgn="base"/>
            <a:r>
              <a:rPr lang="en-US" sz="1800" dirty="0"/>
              <a:t>Concatenates individual queries into single files in the output directory</a:t>
            </a:r>
          </a:p>
          <a:p>
            <a:pPr fontAlgn="base"/>
            <a:r>
              <a:rPr lang="en-US" sz="2000" dirty="0"/>
              <a:t>Execute_permission.sh </a:t>
            </a:r>
          </a:p>
          <a:p>
            <a:pPr lvl="1" fontAlgn="base"/>
            <a:r>
              <a:rPr lang="en-US" sz="1800" dirty="0"/>
              <a:t>Grants execute permission to all other files in the directory </a:t>
            </a:r>
          </a:p>
          <a:p>
            <a:pPr fontAlgn="base"/>
            <a:r>
              <a:rPr lang="en-US" sz="2000" dirty="0"/>
              <a:t>Query_exe.sh</a:t>
            </a:r>
          </a:p>
          <a:p>
            <a:pPr lvl="1" fontAlgn="base"/>
            <a:r>
              <a:rPr lang="en-US" sz="1800" dirty="0"/>
              <a:t>Used to query and concatenate results from previously finished runs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5568584-9749-4031-BF8A-D56D1CBB3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09"/>
          <a:stretch/>
        </p:blipFill>
        <p:spPr bwMode="auto">
          <a:xfrm>
            <a:off x="11182194" y="2143506"/>
            <a:ext cx="3390672" cy="52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CA88B-EEA3-4EE7-86AF-AD084C8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B749-E4A2-403D-90D2-022F46D6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GCAM in batch mode,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19DC-0A98-454D-8B2E-C506A296434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581913"/>
            <a:ext cx="12801600" cy="5961888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dirty="0"/>
              <a:t>Update batch scripts with your information</a:t>
            </a:r>
          </a:p>
          <a:p>
            <a:pPr lvl="1"/>
            <a:r>
              <a:rPr lang="en-US" dirty="0"/>
              <a:t>master.sh: </a:t>
            </a:r>
          </a:p>
          <a:p>
            <a:pPr lvl="2"/>
            <a:r>
              <a:rPr lang="en-US" dirty="0"/>
              <a:t>RUN_DIR_NAME=[Experiment]</a:t>
            </a:r>
          </a:p>
          <a:p>
            <a:pPr lvl="2"/>
            <a:r>
              <a:rPr lang="en-US" dirty="0"/>
              <a:t>WORKSPACE_DIR_NAME=[</a:t>
            </a:r>
            <a:r>
              <a:rPr lang="en-US" dirty="0" err="1"/>
              <a:t>HOME_path</a:t>
            </a:r>
            <a:r>
              <a:rPr lang="en-US" dirty="0"/>
              <a:t>]/[GCAM-Branch]</a:t>
            </a:r>
          </a:p>
          <a:p>
            <a:pPr lvl="2"/>
            <a:r>
              <a:rPr lang="en-US" dirty="0"/>
              <a:t>SCRATCH=[</a:t>
            </a:r>
            <a:r>
              <a:rPr lang="en-US" dirty="0" err="1"/>
              <a:t>HOME_path</a:t>
            </a:r>
            <a:r>
              <a:rPr lang="en-US" dirty="0"/>
              <a:t>]/[Branch-Runner]</a:t>
            </a:r>
          </a:p>
          <a:p>
            <a:pPr lvl="2"/>
            <a:r>
              <a:rPr lang="en-US" dirty="0"/>
              <a:t>#SBATCH --mail-user [your_email@pnnl.gov]</a:t>
            </a:r>
          </a:p>
          <a:p>
            <a:pPr lvl="1"/>
            <a:r>
              <a:rPr lang="en-US" dirty="0" err="1"/>
              <a:t>gcam.pbs</a:t>
            </a:r>
            <a:endParaRPr lang="en-US" dirty="0"/>
          </a:p>
          <a:p>
            <a:pPr lvl="2"/>
            <a:r>
              <a:rPr lang="en-US" dirty="0"/>
              <a:t>#SBATCH -A [</a:t>
            </a:r>
            <a:r>
              <a:rPr lang="en-US" dirty="0" err="1"/>
              <a:t>PIC_charge_name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#SBATCH --mail-user [your_email@pnnl.gov]</a:t>
            </a:r>
          </a:p>
          <a:p>
            <a:pPr lvl="1"/>
            <a:r>
              <a:rPr lang="en-US" dirty="0" err="1"/>
              <a:t>gcam-template.pbs</a:t>
            </a:r>
            <a:endParaRPr lang="en-US" dirty="0"/>
          </a:p>
          <a:p>
            <a:pPr lvl="2"/>
            <a:r>
              <a:rPr lang="en-US" dirty="0"/>
              <a:t>#SBATCH -A [</a:t>
            </a:r>
            <a:r>
              <a:rPr lang="en-US" dirty="0" err="1"/>
              <a:t>PIC_charge_name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watch_pbs.sh</a:t>
            </a:r>
          </a:p>
          <a:p>
            <a:pPr lvl="2"/>
            <a:r>
              <a:rPr lang="en-US" dirty="0"/>
              <a:t>queue -u [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cat_queries.sh</a:t>
            </a:r>
          </a:p>
          <a:p>
            <a:pPr lvl="2"/>
            <a:r>
              <a:rPr lang="en-US" dirty="0"/>
              <a:t>#SBATCH –A [</a:t>
            </a:r>
            <a:r>
              <a:rPr lang="en-US" dirty="0" err="1"/>
              <a:t>PIC_charge_name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6. Grant execute permission to the scripts</a:t>
            </a:r>
          </a:p>
          <a:p>
            <a:pPr lvl="1"/>
            <a:r>
              <a:rPr lang="en-US" dirty="0"/>
              <a:t>Right click </a:t>
            </a:r>
            <a:r>
              <a:rPr lang="en-US" dirty="0">
                <a:sym typeface="Wingdings" panose="05000000000000000000" pitchFamily="2" charset="2"/>
              </a:rPr>
              <a:t> Properties  select all X boxes and click OK</a:t>
            </a:r>
            <a:endParaRPr lang="en-US" dirty="0"/>
          </a:p>
          <a:p>
            <a:pPr marL="514350" indent="-51435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CA88B-EEA3-4EE7-86AF-AD084C8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B749-E4A2-403D-90D2-022F46D6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GCAM in batch mode,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19DC-0A98-454D-8B2E-C506A296434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778557"/>
            <a:ext cx="12801600" cy="5765243"/>
          </a:xfrm>
        </p:spPr>
        <p:txBody>
          <a:bodyPr/>
          <a:lstStyle/>
          <a:p>
            <a:pPr marL="514350" indent="-514350">
              <a:buAutoNum type="arabicPeriod" startAt="7"/>
            </a:pPr>
            <a:r>
              <a:rPr lang="en-US" dirty="0"/>
              <a:t>In the Experiment directory, create a subdirector called configuration-sets</a:t>
            </a:r>
          </a:p>
          <a:p>
            <a:pPr lvl="1"/>
            <a:r>
              <a:rPr lang="en-US" dirty="0"/>
              <a:t>Copy “configuration_ref.xml” from [GCAM-Branch]/exe/ into this folder</a:t>
            </a:r>
          </a:p>
          <a:p>
            <a:pPr lvl="1"/>
            <a:r>
              <a:rPr lang="en-US" dirty="0"/>
              <a:t>Create a new text file called “batch.xml” (or copy the example version)</a:t>
            </a:r>
          </a:p>
          <a:p>
            <a:pPr marL="514350" indent="-514350">
              <a:buAutoNum type="arabicPeriod" startAt="7"/>
            </a:pPr>
            <a:r>
              <a:rPr lang="en-US" dirty="0"/>
              <a:t>Open configuration-sets/configuration_ref.xml</a:t>
            </a:r>
          </a:p>
          <a:p>
            <a:pPr lvl="1"/>
            <a:r>
              <a:rPr lang="en-US" dirty="0"/>
              <a:t>Cut all value tags (&lt;Value … &lt;/Value&gt;) within scenario components. </a:t>
            </a:r>
          </a:p>
          <a:p>
            <a:pPr lvl="1"/>
            <a:r>
              <a:rPr lang="en-US" dirty="0"/>
              <a:t>Paste them into the batch.xml file between the “Ref” </a:t>
            </a:r>
            <a:r>
              <a:rPr lang="en-US" dirty="0" err="1"/>
              <a:t>FileSet</a:t>
            </a:r>
            <a:r>
              <a:rPr lang="en-US" dirty="0"/>
              <a:t> tags within the “Ref” </a:t>
            </a:r>
            <a:r>
              <a:rPr lang="en-US" dirty="0" err="1"/>
              <a:t>ComponentSet</a:t>
            </a:r>
            <a:r>
              <a:rPr lang="en-US" dirty="0"/>
              <a:t> tags</a:t>
            </a:r>
          </a:p>
          <a:p>
            <a:pPr marL="514350" indent="-514350">
              <a:buAutoNum type="arabicPeriod" startAt="7"/>
            </a:pPr>
            <a:r>
              <a:rPr lang="en-US" dirty="0"/>
              <a:t>In batch.xml, replace the files within the </a:t>
            </a:r>
            <a:r>
              <a:rPr lang="en-US" dirty="0" err="1"/>
              <a:t>FileSets</a:t>
            </a:r>
            <a:r>
              <a:rPr lang="en-US" dirty="0"/>
              <a:t> between “Component1” </a:t>
            </a:r>
            <a:r>
              <a:rPr lang="en-US" dirty="0" err="1"/>
              <a:t>ComponentSet</a:t>
            </a:r>
            <a:r>
              <a:rPr lang="en-US" dirty="0"/>
              <a:t> to whatever files you want to include in your batch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permutator</a:t>
            </a:r>
            <a:r>
              <a:rPr lang="en-US" dirty="0"/>
              <a:t> script will make every combination of the file sets (these are also how the scenarios get named)</a:t>
            </a:r>
          </a:p>
          <a:p>
            <a:pPr lvl="1"/>
            <a:r>
              <a:rPr lang="en-US" dirty="0"/>
              <a:t>Save and close batch.xml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FA04A-2B15-49B7-8C0A-B1247E27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BE7EF-1B11-4172-BE76-293FDF4C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GCAM in batch mode,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48A90-EC7C-4928-8280-8104FBD0E21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10. In configuration_ref.xml </a:t>
            </a:r>
          </a:p>
          <a:p>
            <a:pPr lvl="1" fontAlgn="base"/>
            <a:r>
              <a:rPr lang="en-US" dirty="0"/>
              <a:t>Change the </a:t>
            </a:r>
            <a:r>
              <a:rPr lang="en-US" dirty="0" err="1"/>
              <a:t>xmldb</a:t>
            </a:r>
            <a:r>
              <a:rPr lang="en-US" dirty="0"/>
              <a:t>-location value tag to “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database_basexdb</a:t>
            </a:r>
            <a:r>
              <a:rPr lang="en-US" dirty="0"/>
              <a:t>” </a:t>
            </a:r>
          </a:p>
          <a:p>
            <a:pPr lvl="1" fontAlgn="base"/>
            <a:r>
              <a:rPr lang="en-US" dirty="0"/>
              <a:t>Comment out the “scenario name” value tag</a:t>
            </a:r>
          </a:p>
          <a:p>
            <a:pPr lvl="1" fontAlgn="base"/>
            <a:r>
              <a:rPr lang="en-US" dirty="0"/>
              <a:t>Rename the file “config.xml” </a:t>
            </a:r>
          </a:p>
          <a:p>
            <a:pPr lvl="1" fontAlgn="base"/>
            <a:r>
              <a:rPr lang="en-US" dirty="0"/>
              <a:t>Save and close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67C6D-0AA2-4AE1-9CC1-11366099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1828799"/>
            <a:ext cx="7121032" cy="25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5118B-1F0C-4E6B-BDC5-7DECE9CA59C6}"/>
              </a:ext>
            </a:extLst>
          </p:cNvPr>
          <p:cNvSpPr txBox="1"/>
          <p:nvPr/>
        </p:nvSpPr>
        <p:spPr>
          <a:xfrm>
            <a:off x="9173407" y="1581912"/>
            <a:ext cx="4531807" cy="3083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Each </a:t>
            </a:r>
            <a:r>
              <a:rPr lang="en-US" dirty="0" err="1">
                <a:solidFill>
                  <a:schemeClr val="accent1"/>
                </a:solidFill>
              </a:rPr>
              <a:t>FileSet</a:t>
            </a:r>
            <a:r>
              <a:rPr lang="en-US" dirty="0">
                <a:solidFill>
                  <a:schemeClr val="accent1"/>
                </a:solidFill>
              </a:rPr>
              <a:t> within a </a:t>
            </a:r>
            <a:r>
              <a:rPr lang="en-US" dirty="0" err="1">
                <a:solidFill>
                  <a:schemeClr val="accent1"/>
                </a:solidFill>
              </a:rPr>
              <a:t>ComponentSet</a:t>
            </a:r>
            <a:r>
              <a:rPr lang="en-US" dirty="0">
                <a:solidFill>
                  <a:schemeClr val="accent1"/>
                </a:solidFill>
              </a:rPr>
              <a:t> gets combined with each of the the </a:t>
            </a:r>
            <a:r>
              <a:rPr lang="en-US" dirty="0" err="1">
                <a:solidFill>
                  <a:schemeClr val="accent1"/>
                </a:solidFill>
              </a:rPr>
              <a:t>FileSets</a:t>
            </a:r>
            <a:r>
              <a:rPr lang="en-US" dirty="0">
                <a:solidFill>
                  <a:schemeClr val="accent1"/>
                </a:solidFill>
              </a:rPr>
              <a:t> in all the other </a:t>
            </a:r>
            <a:r>
              <a:rPr lang="en-US" dirty="0" err="1">
                <a:solidFill>
                  <a:schemeClr val="accent1"/>
                </a:solidFill>
              </a:rPr>
              <a:t>ComponentSets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 this example, scenarios generated would 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Ref_File_change1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Ref_File_change2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DEECB7-EF2D-4460-85ED-60C75D783AF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451420" y="2481943"/>
            <a:ext cx="4721987" cy="64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32CA6E-F8EC-484F-955E-2A3F0DCE9572}"/>
              </a:ext>
            </a:extLst>
          </p:cNvPr>
          <p:cNvCxnSpPr>
            <a:cxnSpLocks/>
          </p:cNvCxnSpPr>
          <p:nvPr/>
        </p:nvCxnSpPr>
        <p:spPr>
          <a:xfrm flipH="1">
            <a:off x="8380326" y="3123873"/>
            <a:ext cx="793081" cy="3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3E7BE72-17D1-41A9-A305-2B4A3B90D63A}"/>
              </a:ext>
            </a:extLst>
          </p:cNvPr>
          <p:cNvSpPr/>
          <p:nvPr/>
        </p:nvSpPr>
        <p:spPr>
          <a:xfrm>
            <a:off x="4100984" y="2213647"/>
            <a:ext cx="261258" cy="5365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FD2213-DB3F-48A4-9A50-7DDF32A63A44}"/>
              </a:ext>
            </a:extLst>
          </p:cNvPr>
          <p:cNvSpPr/>
          <p:nvPr/>
        </p:nvSpPr>
        <p:spPr>
          <a:xfrm>
            <a:off x="8093318" y="3139528"/>
            <a:ext cx="151984" cy="809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B0CF8-512A-47CB-8AA0-088AA90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58D1B-8DD3-4FB4-8A5F-4D2DF70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batch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7375-CC77-4505-9337-B3FAFD82EC4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235948" y="1771651"/>
            <a:ext cx="13211572" cy="5772150"/>
          </a:xfrm>
        </p:spPr>
        <p:txBody>
          <a:bodyPr/>
          <a:lstStyle/>
          <a:p>
            <a:pPr fontAlgn="base"/>
            <a:r>
              <a:rPr lang="en-US" dirty="0"/>
              <a:t>In PUTTY, cd to your [Experiment] directory</a:t>
            </a:r>
          </a:p>
          <a:p>
            <a:pPr fontAlgn="base"/>
            <a:r>
              <a:rPr lang="en-US" dirty="0"/>
              <a:t>Start the run by entering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./master.sh configuration-sets/config.xml configuration-sets/batch.xml</a:t>
            </a:r>
          </a:p>
          <a:p>
            <a:r>
              <a:rPr lang="en-US" dirty="0"/>
              <a:t>Answer the questions	</a:t>
            </a:r>
          </a:p>
          <a:p>
            <a:pPr lvl="1"/>
            <a:r>
              <a:rPr lang="en-US" dirty="0"/>
              <a:t>“Generate permutations (y/n)?” </a:t>
            </a:r>
            <a:r>
              <a:rPr lang="en-US" b="1" dirty="0"/>
              <a:t>y</a:t>
            </a:r>
          </a:p>
          <a:p>
            <a:pPr lvl="1"/>
            <a:r>
              <a:rPr lang="en-US" dirty="0"/>
              <a:t>“Write files to disk(y/n)?” </a:t>
            </a:r>
            <a:r>
              <a:rPr lang="en-US" b="1" dirty="0"/>
              <a:t>y</a:t>
            </a:r>
          </a:p>
          <a:p>
            <a:pPr lvl="1"/>
            <a:r>
              <a:rPr lang="en-US" dirty="0"/>
              <a:t>“First task number to run (normally 0)?” </a:t>
            </a:r>
            <a:r>
              <a:rPr lang="en-US" b="1" dirty="0"/>
              <a:t>0, if you want to start from the first scenario</a:t>
            </a:r>
          </a:p>
          <a:p>
            <a:pPr lvl="1"/>
            <a:r>
              <a:rPr lang="en-US" dirty="0"/>
              <a:t>“Last task number to run (normally same as number of permutations -1)?” </a:t>
            </a:r>
            <a:r>
              <a:rPr lang="en-US" b="1" dirty="0"/>
              <a:t>number of permutations -1, if you want to run all scenarios</a:t>
            </a:r>
          </a:p>
          <a:p>
            <a:pPr lvl="1"/>
            <a:r>
              <a:rPr lang="en-US" dirty="0"/>
              <a:t>“Number of cores to use?” </a:t>
            </a:r>
            <a:r>
              <a:rPr lang="en-US" b="1" dirty="0"/>
              <a:t>Normally choose between n and 2n (n = # of permutations)</a:t>
            </a:r>
            <a:endParaRPr lang="en-US" dirty="0"/>
          </a:p>
          <a:p>
            <a:pPr lvl="1"/>
            <a:r>
              <a:rPr lang="en-US" dirty="0"/>
              <a:t>“Run x tasks on cluster (y/n)?” </a:t>
            </a:r>
            <a:r>
              <a:rPr lang="en-US" b="1" dirty="0"/>
              <a:t>y</a:t>
            </a:r>
            <a:endParaRPr lang="en-US" dirty="0"/>
          </a:p>
          <a:p>
            <a:pPr lvl="1"/>
            <a:r>
              <a:rPr lang="en-US" dirty="0"/>
              <a:t>“Would you like to be notified when the job is done? (y/n)” </a:t>
            </a:r>
            <a:r>
              <a:rPr lang="en-US" b="1" dirty="0"/>
              <a:t>y, if you want to get an email</a:t>
            </a:r>
          </a:p>
          <a:p>
            <a:r>
              <a:rPr lang="en-US" dirty="0"/>
              <a:t>An </a:t>
            </a:r>
            <a:r>
              <a:rPr lang="en-US" dirty="0" err="1"/>
              <a:t>exe_X</a:t>
            </a:r>
            <a:r>
              <a:rPr lang="en-US" dirty="0"/>
              <a:t> folder will be generated for each scenario</a:t>
            </a:r>
          </a:p>
          <a:p>
            <a:r>
              <a:rPr lang="en-US" dirty="0"/>
              <a:t>You can see the run progress by opening output_X.txt</a:t>
            </a:r>
          </a:p>
        </p:txBody>
      </p:sp>
    </p:spTree>
    <p:extLst>
      <p:ext uri="{BB962C8B-B14F-4D97-AF65-F5344CB8AC3E}">
        <p14:creationId xmlns:p14="http://schemas.microsoft.com/office/powerpoint/2010/main" val="23527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EFC40-6830-47EE-BFEA-D2C16AAF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5EB88-9AD6-43DB-8474-3CD6C20A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queries in batch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077D-BECE-44FD-8E46-87B4093D25A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fontAlgn="base"/>
            <a:r>
              <a:rPr lang="en-US" dirty="0"/>
              <a:t>Open [Experiment]/exe/</a:t>
            </a:r>
          </a:p>
          <a:p>
            <a:pPr lvl="1" fontAlgn="base"/>
            <a:r>
              <a:rPr lang="en-US" dirty="0"/>
              <a:t>Add any batch queries that you would like to run on your scenarios</a:t>
            </a:r>
          </a:p>
          <a:p>
            <a:pPr lvl="1" fontAlgn="base"/>
            <a:r>
              <a:rPr lang="en-US" dirty="0"/>
              <a:t>Each file should be an individual query </a:t>
            </a:r>
          </a:p>
          <a:p>
            <a:pPr fontAlgn="base"/>
            <a:r>
              <a:rPr lang="en-US" dirty="0"/>
              <a:t>Open [Experiment]/exe/xmldb_batch.xml </a:t>
            </a:r>
          </a:p>
          <a:p>
            <a:pPr lvl="1" fontAlgn="base"/>
            <a:r>
              <a:rPr lang="en-US" dirty="0"/>
              <a:t>Alter the “</a:t>
            </a:r>
            <a:r>
              <a:rPr lang="en-US" dirty="0" err="1"/>
              <a:t>queryFile</a:t>
            </a:r>
            <a:r>
              <a:rPr lang="en-US" dirty="0"/>
              <a:t>” names and “</a:t>
            </a:r>
            <a:r>
              <a:rPr lang="en-US" dirty="0" err="1"/>
              <a:t>outFile</a:t>
            </a:r>
            <a:r>
              <a:rPr lang="en-US" dirty="0"/>
              <a:t>” names to match the names of your queries</a:t>
            </a:r>
          </a:p>
          <a:p>
            <a:pPr lvl="1" fontAlgn="base"/>
            <a:r>
              <a:rPr lang="en-US" dirty="0"/>
              <a:t>Additional commands can be added in this same format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If you add the queries and </a:t>
            </a:r>
            <a:r>
              <a:rPr lang="en-US" dirty="0" err="1"/>
              <a:t>xmldb_batch</a:t>
            </a:r>
            <a:r>
              <a:rPr lang="en-US" dirty="0"/>
              <a:t> file before starting the run, they should run automatically</a:t>
            </a:r>
          </a:p>
          <a:p>
            <a:pPr fontAlgn="base"/>
            <a:r>
              <a:rPr lang="en-US" dirty="0"/>
              <a:t>If you want to query after the run is finished, go to your Experiment directory in PuTTY and call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./query_exe.sh xmldb_batch.xml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3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Folder Structure and Run Output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batch mode:</a:t>
            </a:r>
          </a:p>
          <a:p>
            <a:pPr marL="457200" indent="-457200"/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branch/</a:t>
            </a:r>
            <a:r>
              <a:rPr lang="en-US" dirty="0" err="1">
                <a:solidFill>
                  <a:srgbClr val="616265"/>
                </a:solidFill>
                <a:latin typeface="Arial"/>
                <a:cs typeface="Arial"/>
              </a:rPr>
              <a:t>exe_X</a:t>
            </a: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/</a:t>
            </a:r>
            <a:endParaRPr lang="en-US" dirty="0">
              <a:solidFill>
                <a:srgbClr val="616265"/>
              </a:solidFill>
              <a:latin typeface="Arial"/>
            </a:endParaRPr>
          </a:p>
          <a:p>
            <a:pPr lvl="1"/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output_X.txt</a:t>
            </a:r>
            <a:endParaRPr lang="en-US" dirty="0">
              <a:solidFill>
                <a:srgbClr val="616265"/>
              </a:solidFill>
              <a:latin typeface="Arial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log of model calibration and solution errors. Still want to see "</a:t>
            </a:r>
            <a:r>
              <a:rPr lang="en-US" dirty="0">
                <a:latin typeface="Arial"/>
                <a:cs typeface="Arial"/>
              </a:rPr>
              <a:t>All model periods solved correctly. Model run completed."</a:t>
            </a:r>
            <a:endParaRPr lang="en-US" dirty="0"/>
          </a:p>
          <a:p>
            <a:pPr lvl="1"/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logs folder</a:t>
            </a:r>
            <a:endParaRPr lang="en-US" dirty="0">
              <a:solidFill>
                <a:srgbClr val="616265"/>
              </a:solidFill>
              <a:latin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DebugSCENARIO_NAME.xml</a:t>
            </a:r>
          </a:p>
          <a:p>
            <a:pPr lvl="2">
              <a:buFont typeface="Arial,Sans-Serif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Large XML that shows what GCAM is "seeing" for the specified debug region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Csv files for each of your queries (for that scenario only)</a:t>
            </a:r>
          </a:p>
          <a:p>
            <a:pPr marL="457200" indent="-457200"/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branch/</a:t>
            </a:r>
            <a:r>
              <a:rPr lang="en-US" dirty="0" err="1">
                <a:solidFill>
                  <a:srgbClr val="616265"/>
                </a:solidFill>
                <a:latin typeface="Arial"/>
                <a:cs typeface="Arial"/>
              </a:rPr>
              <a:t>exe_X</a:t>
            </a: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/</a:t>
            </a:r>
            <a:r>
              <a:rPr lang="en-US" dirty="0" err="1">
                <a:solidFill>
                  <a:srgbClr val="616265"/>
                </a:solidFill>
                <a:latin typeface="Arial"/>
                <a:cs typeface="Arial"/>
              </a:rPr>
              <a:t>db</a:t>
            </a: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/</a:t>
            </a:r>
            <a:endParaRPr lang="en-US" dirty="0">
              <a:solidFill>
                <a:srgbClr val="616265"/>
              </a:solidFill>
              <a:latin typeface="Arial"/>
            </a:endParaRPr>
          </a:p>
          <a:p>
            <a:pPr lvl="1"/>
            <a:r>
              <a:rPr lang="en-US" dirty="0" err="1">
                <a:latin typeface="Arial"/>
                <a:cs typeface="Arial"/>
              </a:rPr>
              <a:t>database_basexdb</a:t>
            </a:r>
            <a:endParaRPr lang="en-US" dirty="0"/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Database of all GCAM output for that scenario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branch/output/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616265"/>
                </a:solidFill>
                <a:latin typeface="Arial"/>
                <a:cs typeface="Arial"/>
              </a:rPr>
              <a:t> Csv files of query results combined for all scenarios</a:t>
            </a:r>
          </a:p>
          <a:p>
            <a:pPr marL="0" indent="0">
              <a:buNone/>
            </a:pPr>
            <a:endParaRPr lang="en-US" sz="3200" dirty="0">
              <a:solidFill>
                <a:srgbClr val="616265"/>
              </a:solidFill>
              <a:latin typeface="Arial"/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3200" dirty="0">
              <a:solidFill>
                <a:srgbClr val="616265"/>
              </a:solidFill>
              <a:latin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3200" dirty="0">
              <a:latin typeface="Arial"/>
              <a:cs typeface="Arial"/>
            </a:endParaRPr>
          </a:p>
          <a:p>
            <a:pPr lvl="2">
              <a:buFont typeface="Arial" panose="05000000000000000000" pitchFamily="2" charset="2"/>
              <a:buChar char="•"/>
            </a:pPr>
            <a:endParaRPr lang="en-US" dirty="0">
              <a:latin typeface="Arial"/>
            </a:endParaRPr>
          </a:p>
          <a:p>
            <a:pPr lvl="1"/>
            <a:endParaRPr lang="en-US" dirty="0">
              <a:latin typeface="Arial"/>
            </a:endParaRPr>
          </a:p>
          <a:p>
            <a:pPr lvl="1"/>
            <a:endParaRPr lang="en-US" dirty="0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6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ED0FE-A586-4561-9840-64B17519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A9511-04B2-4CD9-8D04-F36ECD31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Reference and Policy 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473-07C6-433B-A49C-69A85875CB4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7269982" cy="5486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run these two scenarios in batch mode: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the policy files to the GCAM-Branch folder </a:t>
            </a:r>
          </a:p>
          <a:p>
            <a:r>
              <a:rPr lang="en-US" dirty="0"/>
              <a:t>Set up the batch.xml file with the xml inputs for Ref and Policy in separate </a:t>
            </a:r>
            <a:r>
              <a:rPr lang="en-US" dirty="0" err="1"/>
              <a:t>FileSets</a:t>
            </a:r>
            <a:r>
              <a:rPr lang="en-US" dirty="0"/>
              <a:t>, and name the scenarios accordingly</a:t>
            </a:r>
          </a:p>
          <a:p>
            <a:r>
              <a:rPr lang="en-US" dirty="0"/>
              <a:t>Start the runs</a:t>
            </a:r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7B2B9-C50D-44C7-832C-CAD765F0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86" y="3205581"/>
            <a:ext cx="5741722" cy="24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Session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1) Setting up GCAM on PIC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2) Running a Single Configuration File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3) Running a Batch Configuration File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4) Querying Results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5) Folder Structure and Run Output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6) Activity: two GCAM runs on PIC (reference and policy scenario)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1F024-DAFE-4521-ACB1-BAFC54D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8B9FE-0B46-4C79-A827-1F57B28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GCAM on 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1699-E4F4-40FA-9A2D-3AF925C60D1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into WinSCP and PuTTY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supporting tools for compiling GCAM and building R data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PuTTY, cd to the directory where you want GCAM</a:t>
            </a:r>
          </a:p>
          <a:p>
            <a:pPr lvl="1"/>
            <a:r>
              <a:rPr lang="en-US" dirty="0"/>
              <a:t> Set up a personal folder in the pic/projects/GCAM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GCAM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git clone https://your-username@stash.pnnl.gov/scm/jgcri/gcam-core.git destination-</a:t>
            </a:r>
            <a:r>
              <a:rPr lang="fr-FR" dirty="0" err="1">
                <a:latin typeface="Consolas" panose="020B0609020204030204" pitchFamily="49" charset="0"/>
              </a:rPr>
              <a:t>subdir</a:t>
            </a:r>
            <a:endParaRPr lang="fr-FR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want a branch besides master, check out that branch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cd </a:t>
            </a:r>
            <a:r>
              <a:rPr lang="en-US" dirty="0" err="1">
                <a:latin typeface="Consolas" panose="020B0609020204030204" pitchFamily="49" charset="0"/>
              </a:rPr>
              <a:t>gcam</a:t>
            </a:r>
            <a:r>
              <a:rPr lang="en-US" dirty="0">
                <a:latin typeface="Consolas" panose="020B0609020204030204" pitchFamily="49" charset="0"/>
              </a:rPr>
              <a:t>-core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git checkout branch-name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Hector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make </a:t>
            </a:r>
            <a:r>
              <a:rPr lang="en-US" dirty="0" err="1">
                <a:latin typeface="Consolas" panose="020B0609020204030204" pitchFamily="49" charset="0"/>
              </a:rPr>
              <a:t>install_hector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GCAM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gcam</a:t>
            </a:r>
            <a:r>
              <a:rPr lang="en-US" dirty="0"/>
              <a:t> –j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200BD-9ABE-4CE1-A817-970E64C4EBC3}"/>
              </a:ext>
            </a:extLst>
          </p:cNvPr>
          <p:cNvSpPr txBox="1"/>
          <p:nvPr/>
        </p:nvSpPr>
        <p:spPr>
          <a:xfrm>
            <a:off x="7636747" y="6207988"/>
            <a:ext cx="6109398" cy="1421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by step instructions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https://confluence.pnnl.gov/confluence/pages/viewpage.action?spaceKey=JGCRI&amp;title=Setting+up+GCAM+on+PIC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9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data system on 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9040-ACA2-451A-BCD8-A420906FF13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the </a:t>
            </a:r>
            <a:r>
              <a:rPr lang="en-US" dirty="0" err="1"/>
              <a:t>gcamdata</a:t>
            </a:r>
            <a:r>
              <a:rPr lang="en-US" dirty="0"/>
              <a:t> folder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$ cd input/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gcamdata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Run R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$ R &lt;enter&gt;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Install </a:t>
            </a:r>
            <a:r>
              <a:rPr lang="en-US" dirty="0" err="1">
                <a:latin typeface="+mn-lt"/>
              </a:rPr>
              <a:t>devtools</a:t>
            </a:r>
            <a:r>
              <a:rPr lang="en-US" dirty="0">
                <a:latin typeface="+mn-lt"/>
              </a:rPr>
              <a:t> (only need to do this the first time)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("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devtools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Install package dependencies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devtools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install_deps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</a:t>
            </a:r>
            <a:r>
              <a:rPr lang="en-US" dirty="0"/>
              <a:t>pdate all when prompted</a:t>
            </a: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Load the </a:t>
            </a:r>
            <a:r>
              <a:rPr lang="en-US" dirty="0" err="1">
                <a:latin typeface="+mn-lt"/>
              </a:rPr>
              <a:t>gcamdata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devtools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load_all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Run the driver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driver(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write_outputs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FALSE,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write_xml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30122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Parts of a Configuration File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Files</a:t>
            </a:r>
          </a:p>
          <a:p>
            <a:pPr lvl="1"/>
            <a:r>
              <a:rPr lang="en-US">
                <a:latin typeface="Arial"/>
                <a:cs typeface="Arial"/>
              </a:rPr>
              <a:t>Designate the batch file</a:t>
            </a:r>
            <a:endParaRPr lang="en-US">
              <a:latin typeface="Arial"/>
            </a:endParaRPr>
          </a:p>
          <a:p>
            <a:pPr lvl="1"/>
            <a:r>
              <a:rPr lang="en-US">
                <a:latin typeface="Arial"/>
                <a:cs typeface="Arial"/>
              </a:rPr>
              <a:t>Change the policy target file</a:t>
            </a:r>
          </a:p>
          <a:p>
            <a:pPr lvl="1"/>
            <a:r>
              <a:rPr lang="en-US">
                <a:latin typeface="Arial"/>
                <a:cs typeface="Arial"/>
              </a:rPr>
              <a:t>Change the database output name and location</a:t>
            </a: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Scenario Components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Contains the XML inputs (climate model, socioeconomics, energy, land, water, non-CO2, solution file)</a:t>
            </a: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Strings</a:t>
            </a:r>
            <a:endParaRPr lang="en-US">
              <a:latin typeface="Arial"/>
            </a:endParaRPr>
          </a:p>
          <a:p>
            <a:pPr lvl="1">
              <a:buFont typeface="Wingdings,Sans-Serif" panose="020B0604020202020204" pitchFamily="34" charset="0"/>
            </a:pPr>
            <a:r>
              <a:rPr lang="en-US">
                <a:latin typeface="Arial"/>
                <a:cs typeface="Arial"/>
              </a:rPr>
              <a:t>Scenario Name, no spaces or special characters</a:t>
            </a:r>
            <a:endParaRPr lang="en-US">
              <a:latin typeface="Arial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Debug region</a:t>
            </a: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Bools</a:t>
            </a:r>
            <a:endParaRPr lang="en-US">
              <a:latin typeface="Arial"/>
            </a:endParaRPr>
          </a:p>
          <a:p>
            <a:pPr lvl="1">
              <a:buFont typeface="Wingdings" panose="020B0604020202020204" pitchFamily="34" charset="0"/>
            </a:pPr>
            <a:r>
              <a:rPr lang="en-US">
                <a:latin typeface="Arial"/>
                <a:cs typeface="Arial"/>
              </a:rPr>
              <a:t>To enable batch mode and target finder</a:t>
            </a:r>
            <a:endParaRPr lang="en-US">
              <a:latin typeface="Arial"/>
            </a:endParaRP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Ints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Change the period the model stops running</a:t>
            </a:r>
            <a:endParaRPr lang="en-US"/>
          </a:p>
          <a:p>
            <a:pPr lvl="1"/>
            <a:endParaRPr lang="en-US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Pre-Run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To avoid having to load the modules in Putty every time you execute a run:</a:t>
            </a:r>
            <a:endParaRPr lang="en-US"/>
          </a:p>
          <a:p>
            <a:pPr marL="0" indent="0">
              <a:buNone/>
            </a:pPr>
            <a:endParaRPr lang="en-US">
              <a:latin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 WinSCP: Options &gt; Preferences &gt; Panels &gt; Show Hidden Files</a:t>
            </a:r>
            <a:endParaRPr lang="en-US">
              <a:latin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root/qfs/people/your user</a:t>
            </a:r>
            <a:endParaRPr lang="en-US">
              <a:latin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.bashrc</a:t>
            </a:r>
            <a:endParaRPr lang="en-US">
              <a:latin typeface="Arial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#User specific aliases and functions (add module loads here) </a:t>
            </a: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module load git 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module load svn/1.8.13 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module load R/3.3.3 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module load java/1.8.0_31 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module load gcc/6.1.0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latin typeface="Arial"/>
            </a:endParaRPr>
          </a:p>
          <a:p>
            <a:pPr lvl="1"/>
            <a:endParaRPr lang="en-US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9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Pre-Run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Place the run-</a:t>
            </a:r>
            <a:r>
              <a:rPr lang="en-US" dirty="0" err="1">
                <a:latin typeface="Arial"/>
                <a:cs typeface="Arial"/>
              </a:rPr>
              <a:t>gcam.zsh</a:t>
            </a:r>
            <a:r>
              <a:rPr lang="en-US" dirty="0">
                <a:latin typeface="Arial"/>
                <a:cs typeface="Arial"/>
              </a:rPr>
              <a:t> file in your exe folder.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 this file, you can change the time allotted for the model to run, as well as the project allocation code.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You will need to copy this file to the exe folder when you clone new branches.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</a:endParaRPr>
          </a:p>
          <a:p>
            <a:pPr marL="0" indent="0">
              <a:buNone/>
            </a:pPr>
            <a:r>
              <a:rPr lang="en-US" dirty="0"/>
              <a:t>#SBATCH -A </a:t>
            </a:r>
            <a:r>
              <a:rPr lang="en-US" dirty="0">
                <a:solidFill>
                  <a:srgbClr val="000000"/>
                </a:solidFill>
              </a:rPr>
              <a:t>allocation code goes here</a:t>
            </a:r>
          </a:p>
          <a:p>
            <a:pPr marL="0" indent="0">
              <a:buNone/>
            </a:pPr>
            <a:r>
              <a:rPr lang="en-US" dirty="0"/>
              <a:t>#SBATCH -t </a:t>
            </a:r>
            <a:r>
              <a:rPr lang="en-US" dirty="0">
                <a:solidFill>
                  <a:srgbClr val="000000"/>
                </a:solidFill>
              </a:rPr>
              <a:t>run time in minutes goes here</a:t>
            </a:r>
          </a:p>
          <a:p>
            <a:pPr marL="0" indent="0">
              <a:buNone/>
            </a:pPr>
            <a:r>
              <a:rPr lang="en-US" dirty="0"/>
              <a:t>#SBATCH -N 1 </a:t>
            </a:r>
            <a:r>
              <a:rPr lang="en-US" dirty="0">
                <a:solidFill>
                  <a:srgbClr val="000000"/>
                </a:solidFill>
              </a:rPr>
              <a:t>(this is the number of nodes to run on, keep as 1)</a:t>
            </a:r>
          </a:p>
          <a:p>
            <a:pPr marL="0" indent="0">
              <a:buNone/>
            </a:pPr>
            <a:endParaRPr lang="en-US" dirty="0">
              <a:latin typeface="Arial"/>
            </a:endParaRPr>
          </a:p>
          <a:p>
            <a:pPr lvl="1"/>
            <a:endParaRPr lang="en-US" dirty="0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Running a Single Configuration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In Putty, navigate to the exe folder of the branch you want to run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$ cd branch/exe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1" indent="0">
              <a:buNone/>
            </a:pPr>
            <a:endParaRPr lang="en-US">
              <a:solidFill>
                <a:srgbClr val="000000"/>
              </a:solidFill>
              <a:latin typeface="Consolas"/>
              <a:cs typeface="Arial"/>
            </a:endParaRP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Call the run-gcam.zsh file to run GCAM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$ sbatch –J configuration.xml run-gcam.zsh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Here, you will change "configuration.xml" to whatever configuration file you want to run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The run-gcam.zsh has the time limit for your run, and the project allocation code</a:t>
            </a:r>
          </a:p>
          <a:p>
            <a:pPr marL="548640" lvl="1" indent="0">
              <a:buNone/>
            </a:pPr>
            <a:endParaRPr lang="en-US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>
                <a:latin typeface="Arial"/>
                <a:cs typeface="Arial"/>
              </a:rPr>
              <a:t>Optional: to keep track of your run's progress</a:t>
            </a:r>
            <a:endParaRPr lang="en-US">
              <a:latin typeface="Arial"/>
            </a:endParaRPr>
          </a:p>
          <a:p>
            <a:pPr lvl="1">
              <a:buFont typeface="Wingdings,Sans-Serif" panose="020B0604020202020204" pitchFamily="34" charset="0"/>
            </a:pPr>
            <a:r>
              <a:rPr lang="en-US">
                <a:solidFill>
                  <a:srgbClr val="000000"/>
                </a:solidFill>
                <a:latin typeface="Consolas"/>
                <a:cs typeface="Arial"/>
              </a:rPr>
              <a:t>$ watch –n 60 squeue –u username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Wingdings,Sans-Serif" panose="020B0604020202020204" pitchFamily="34" charset="0"/>
            </a:pPr>
            <a:r>
              <a:rPr lang="en-US">
                <a:latin typeface="Arial"/>
                <a:cs typeface="Arial"/>
              </a:rPr>
              <a:t>The "60" will update the window every 60 seconds</a:t>
            </a:r>
            <a:endParaRPr lang="en-US">
              <a:latin typeface="Consolas"/>
            </a:endParaRPr>
          </a:p>
          <a:p>
            <a:pPr lvl="1"/>
            <a:endParaRPr lang="en-US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3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279-6E5A-4FFD-9A4B-6AB6289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E5525-246C-4BA0-A56F-DE37DE1D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Folder Structure and Run Output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28202E-663D-46D3-9177-6457778DFB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68027"/>
            <a:ext cx="12801600" cy="587577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 a Single Configuration:</a:t>
            </a:r>
          </a:p>
          <a:p>
            <a:pPr marL="457200" indent="-457200"/>
            <a:r>
              <a:rPr lang="en-US">
                <a:solidFill>
                  <a:srgbClr val="616265"/>
                </a:solidFill>
                <a:latin typeface="Arial"/>
                <a:cs typeface="Arial"/>
              </a:rPr>
              <a:t>branch/exe/</a:t>
            </a:r>
            <a:endParaRPr lang="en-US">
              <a:solidFill>
                <a:srgbClr val="616265"/>
              </a:solidFill>
              <a:latin typeface="Arial"/>
            </a:endParaRPr>
          </a:p>
          <a:p>
            <a:pPr lvl="1"/>
            <a:r>
              <a:rPr lang="en-US" sz="2800">
                <a:solidFill>
                  <a:srgbClr val="616265"/>
                </a:solidFill>
                <a:latin typeface="Arial"/>
                <a:cs typeface="Arial"/>
              </a:rPr>
              <a:t>slurm-XXXXXXXX.out</a:t>
            </a:r>
            <a:endParaRPr lang="en-US">
              <a:solidFill>
                <a:srgbClr val="616265"/>
              </a:solidFill>
              <a:latin typeface="Arial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616265"/>
                </a:solidFill>
                <a:latin typeface="Arial"/>
                <a:cs typeface="Arial"/>
              </a:rPr>
              <a:t>Contains a period-by-period log of model calibration and solution errors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616265"/>
                </a:solidFill>
                <a:latin typeface="Arial"/>
                <a:cs typeface="Arial"/>
              </a:rPr>
              <a:t>We want to see "</a:t>
            </a:r>
            <a:r>
              <a:rPr lang="en-US" sz="2400">
                <a:latin typeface="Arial"/>
                <a:cs typeface="Arial"/>
              </a:rPr>
              <a:t>All model periods solved correctly. Model run completed."</a:t>
            </a:r>
            <a:endParaRPr lang="en-US"/>
          </a:p>
          <a:p>
            <a:pPr lvl="1"/>
            <a:r>
              <a:rPr lang="en-US" sz="2800">
                <a:solidFill>
                  <a:srgbClr val="616265"/>
                </a:solidFill>
                <a:latin typeface="Arial"/>
                <a:cs typeface="Arial"/>
              </a:rPr>
              <a:t>logs folder</a:t>
            </a:r>
            <a:endParaRPr lang="en-US" sz="2800">
              <a:solidFill>
                <a:srgbClr val="616265"/>
              </a:solidFill>
              <a:latin typeface="Arial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616265"/>
                </a:solidFill>
                <a:latin typeface="Arial"/>
                <a:cs typeface="Arial"/>
              </a:rPr>
              <a:t>Contains several output files that contain various information from GCAM</a:t>
            </a:r>
            <a:endParaRPr lang="en-US" sz="2400">
              <a:solidFill>
                <a:srgbClr val="616265"/>
              </a:solidFill>
              <a:latin typeface="Arial"/>
            </a:endParaRPr>
          </a:p>
          <a:p>
            <a:pPr lvl="1"/>
            <a:r>
              <a:rPr lang="en-US" sz="2800">
                <a:latin typeface="Arial"/>
                <a:cs typeface="Arial"/>
              </a:rPr>
              <a:t>DebugSCENARIO_NAME.xml</a:t>
            </a:r>
          </a:p>
          <a:p>
            <a:pPr lvl="2">
              <a:buFont typeface="Arial,Sans-Serif" panose="05000000000000000000" pitchFamily="2" charset="2"/>
              <a:buChar char="•"/>
            </a:pPr>
            <a:r>
              <a:rPr lang="en-US" sz="2400">
                <a:latin typeface="Arial"/>
                <a:cs typeface="Arial"/>
              </a:rPr>
              <a:t>Large XML that shows what GCAM is "seeing" for the specified debug region</a:t>
            </a:r>
            <a:endParaRPr lang="en-US" sz="2400">
              <a:cs typeface="Arial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r>
              <a:rPr lang="en-US">
                <a:latin typeface="Arial"/>
                <a:cs typeface="Arial"/>
              </a:rPr>
              <a:t>branch/output</a:t>
            </a:r>
          </a:p>
          <a:p>
            <a:pPr lvl="1"/>
            <a:r>
              <a:rPr lang="en-US" sz="2800">
                <a:latin typeface="Arial"/>
                <a:cs typeface="Arial"/>
              </a:rPr>
              <a:t>database_basexdb</a:t>
            </a:r>
            <a:endParaRPr lang="en-US" sz="2800"/>
          </a:p>
          <a:p>
            <a:pPr lvl="2">
              <a:buFont typeface="Arial" panose="05000000000000000000" pitchFamily="2" charset="2"/>
              <a:buChar char="•"/>
            </a:pPr>
            <a:r>
              <a:rPr lang="en-US" sz="2400">
                <a:latin typeface="Arial"/>
                <a:cs typeface="Arial"/>
              </a:rPr>
              <a:t>This is where the GCAM output is that can be used in Model Interface and rgcam</a:t>
            </a:r>
          </a:p>
          <a:p>
            <a:pPr lvl="2">
              <a:buFont typeface="Arial" panose="05000000000000000000" pitchFamily="2" charset="2"/>
              <a:buChar char="•"/>
            </a:pPr>
            <a:endParaRPr lang="en-US">
              <a:latin typeface="Arial"/>
            </a:endParaRPr>
          </a:p>
          <a:p>
            <a:pPr lvl="1"/>
            <a:endParaRPr lang="en-US">
              <a:latin typeface="Arial"/>
            </a:endParaRPr>
          </a:p>
          <a:p>
            <a:pPr lvl="1"/>
            <a:endParaRPr lang="en-US">
              <a:latin typeface="Consolas"/>
            </a:endParaRPr>
          </a:p>
          <a:p>
            <a:pPr marL="514350" indent="-514350">
              <a:buFont typeface="Arial"/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6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1490</TotalTime>
  <Words>1902</Words>
  <Application>Microsoft Office PowerPoint</Application>
  <PresentationFormat>Custom</PresentationFormat>
  <Paragraphs>258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Arial,Sans-Serif</vt:lpstr>
      <vt:lpstr>Calibri</vt:lpstr>
      <vt:lpstr>Consolas</vt:lpstr>
      <vt:lpstr>Wingdings</vt:lpstr>
      <vt:lpstr>Wingdings,Sans-Serif</vt:lpstr>
      <vt:lpstr>PNNL_Option_4</vt:lpstr>
      <vt:lpstr>GCAM Training Session 3</vt:lpstr>
      <vt:lpstr>Session Overview</vt:lpstr>
      <vt:lpstr>Setting up GCAM on PIC</vt:lpstr>
      <vt:lpstr>Running the data system on PIC</vt:lpstr>
      <vt:lpstr>Parts of a Configuration File</vt:lpstr>
      <vt:lpstr>Pre-Run</vt:lpstr>
      <vt:lpstr>Pre-Run</vt:lpstr>
      <vt:lpstr>Running a Single Configuration</vt:lpstr>
      <vt:lpstr>Folder Structure and Run Output</vt:lpstr>
      <vt:lpstr>Running GCAM in batch mode</vt:lpstr>
      <vt:lpstr>Running GCAM in batch mode</vt:lpstr>
      <vt:lpstr>Overview of batch scripts</vt:lpstr>
      <vt:lpstr>Running GCAM in batch mode, cont.</vt:lpstr>
      <vt:lpstr>Running GCAM in batch mode, cont.</vt:lpstr>
      <vt:lpstr>Running GCAM in batch mode, cont.</vt:lpstr>
      <vt:lpstr>Starting the batch run</vt:lpstr>
      <vt:lpstr>Running queries in batch mode</vt:lpstr>
      <vt:lpstr>Folder Structure and Run Output</vt:lpstr>
      <vt:lpstr>Running Reference and Policy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GCAM Training Session 3</dc:title>
  <dc:creator>Charles, Molly M</dc:creator>
  <cp:lastModifiedBy>Weber, Maridee A</cp:lastModifiedBy>
  <cp:revision>5</cp:revision>
  <dcterms:created xsi:type="dcterms:W3CDTF">2021-02-15T16:11:58Z</dcterms:created>
  <dcterms:modified xsi:type="dcterms:W3CDTF">2021-02-18T17:45:45Z</dcterms:modified>
</cp:coreProperties>
</file>