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3" r:id="rId1"/>
  </p:sldMasterIdLst>
  <p:notesMasterIdLst>
    <p:notesMasterId r:id="rId24"/>
  </p:notesMasterIdLst>
  <p:handoutMasterIdLst>
    <p:handoutMasterId r:id="rId25"/>
  </p:handoutMasterIdLst>
  <p:sldIdLst>
    <p:sldId id="260" r:id="rId2"/>
    <p:sldId id="263" r:id="rId3"/>
    <p:sldId id="272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3" r:id="rId14"/>
    <p:sldId id="282" r:id="rId15"/>
    <p:sldId id="280" r:id="rId16"/>
    <p:sldId id="281" r:id="rId17"/>
    <p:sldId id="284" r:id="rId18"/>
    <p:sldId id="285" r:id="rId19"/>
    <p:sldId id="286" r:id="rId20"/>
    <p:sldId id="289" r:id="rId21"/>
    <p:sldId id="287" r:id="rId22"/>
    <p:sldId id="268" r:id="rId2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3190" autoAdjust="0"/>
  </p:normalViewPr>
  <p:slideViewPr>
    <p:cSldViewPr snapToGrid="0" snapToObjects="1">
      <p:cViewPr varScale="1">
        <p:scale>
          <a:sx n="101" d="100"/>
          <a:sy n="101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August 10, 2021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161" y="2456890"/>
            <a:ext cx="4572001" cy="1590675"/>
          </a:xfrm>
          <a:prstGeom prst="rect">
            <a:avLst/>
          </a:prstGeom>
        </p:spPr>
        <p:txBody>
          <a:bodyPr lIns="0" anchor="b"/>
          <a:lstStyle>
            <a:lvl1pPr algn="r"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135008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3" r:id="rId9"/>
    <p:sldLayoutId id="214748373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jgcri.github.io/gcam-doc/user-guide.html" TargetMode="Externa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file:///D:\Projects\001_SRNModel\ModelingAnalysis\figures\fig_outputs\India\Reference_IMFRecession_LAMPOn\XanthosWatSup\anim_xanthos_polyAdmin_India_watSup_Runoff_2005to2050KMEANS_OWNSCALE.gif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gif"/><Relationship Id="rId5" Type="http://schemas.openxmlformats.org/officeDocument/2006/relationships/image" Target="file:///D:\Projects\001_SRNModel\ModelingAnalysis\figures\fig_outputs\India\Reference_IMFRecession_LAMPOn\XanthosWatSup\anim_xanthos_grid_India_watSup_Runoff_2005to2050_KMEANS_OWNSCALE.gif" TargetMode="External"/><Relationship Id="rId10" Type="http://schemas.openxmlformats.org/officeDocument/2006/relationships/image" Target="../media/image57.png"/><Relationship Id="rId4" Type="http://schemas.openxmlformats.org/officeDocument/2006/relationships/image" Target="../media/image53.gif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.com/en/download/windows-64bit.jsp" TargetMode="External"/><Relationship Id="rId3" Type="http://schemas.openxmlformats.org/officeDocument/2006/relationships/hyperlink" Target="http://jgcri.github.io/gcam-doc/user-guide.html" TargetMode="External"/><Relationship Id="rId7" Type="http://schemas.openxmlformats.org/officeDocument/2006/relationships/hyperlink" Target="https://register.gotowebinar.com/recording/2893695101765080835" TargetMode="External"/><Relationship Id="rId2" Type="http://schemas.openxmlformats.org/officeDocument/2006/relationships/hyperlink" Target="http://jgcri.github.io/gcam-doc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GCRI/modelinterface" TargetMode="External"/><Relationship Id="rId5" Type="http://schemas.openxmlformats.org/officeDocument/2006/relationships/hyperlink" Target="https://github.com/JGCRI/gcamdata" TargetMode="External"/><Relationship Id="rId10" Type="http://schemas.openxmlformats.org/officeDocument/2006/relationships/hyperlink" Target="http://symbolclick.com/xmlmarker_1_1_setup.exe" TargetMode="External"/><Relationship Id="rId4" Type="http://schemas.openxmlformats.org/officeDocument/2006/relationships/hyperlink" Target="https://github.com/JGCRI/gcam-core" TargetMode="External"/><Relationship Id="rId9" Type="http://schemas.openxmlformats.org/officeDocument/2006/relationships/hyperlink" Target="https://www.r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gcam-core/releas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gcamdat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3E2379-2342-4BC5-94C3-14896C973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GCAM Training 2</a:t>
            </a:r>
            <a:br>
              <a:rPr lang="en-US" sz="4000" dirty="0"/>
            </a:br>
            <a:r>
              <a:rPr lang="en-US" sz="4000" dirty="0"/>
              <a:t>Walkthrough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75FE47-DA4D-4FBF-8428-F50440D14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6CDA3952-6849-49FC-A01E-B7B4544B5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</p:spPr>
        <p:txBody>
          <a:bodyPr/>
          <a:lstStyle/>
          <a:p>
            <a:fld id="{4E130ED9-0C27-4EF1-9F86-D29E4EA507BE}" type="datetime4">
              <a:rPr lang="en-US" smtClean="0"/>
              <a:t>August 10,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- Example Raw Data to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436" y="2459867"/>
            <a:ext cx="3725327" cy="9926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4154"/>
          <a:stretch/>
        </p:blipFill>
        <p:spPr>
          <a:xfrm>
            <a:off x="5742521" y="3667761"/>
            <a:ext cx="4753873" cy="1475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874" y="2459867"/>
            <a:ext cx="2618164" cy="12854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049" y="4035866"/>
            <a:ext cx="3751474" cy="2504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883" y="5381511"/>
            <a:ext cx="3774982" cy="9946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46206"/>
          <a:stretch/>
        </p:blipFill>
        <p:spPr>
          <a:xfrm>
            <a:off x="5742520" y="6491782"/>
            <a:ext cx="4753873" cy="11810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8907" y="2402028"/>
            <a:ext cx="2612677" cy="948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5570" y="3788152"/>
            <a:ext cx="2419350" cy="1476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1005563" y="2188201"/>
            <a:ext cx="4072623" cy="4604485"/>
          </a:xfrm>
          <a:prstGeom prst="rect">
            <a:avLst/>
          </a:prstGeom>
          <a:noFill/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73864" y="1756055"/>
            <a:ext cx="20938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Input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27190" y="2188201"/>
            <a:ext cx="4955129" cy="5698499"/>
          </a:xfrm>
          <a:prstGeom prst="rect">
            <a:avLst/>
          </a:prstGeom>
          <a:noFill/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929" y="1756055"/>
            <a:ext cx="17988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processing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81115" y="2188202"/>
            <a:ext cx="2992085" cy="3283426"/>
          </a:xfrm>
          <a:prstGeom prst="rect">
            <a:avLst/>
          </a:prstGeom>
          <a:noFill/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685538" y="1750138"/>
            <a:ext cx="21893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XML Generation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12390417" y="5594318"/>
            <a:ext cx="573479" cy="8974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527754" y="6703762"/>
            <a:ext cx="227498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GCAM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configuration.xml</a:t>
            </a:r>
          </a:p>
        </p:txBody>
      </p:sp>
    </p:spTree>
    <p:extLst>
      <p:ext uri="{BB962C8B-B14F-4D97-AF65-F5344CB8AC3E}">
        <p14:creationId xmlns:p14="http://schemas.microsoft.com/office/powerpoint/2010/main" val="21293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Run – exe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80" y="3487894"/>
            <a:ext cx="2898326" cy="3764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2486028" y="4156505"/>
            <a:ext cx="3657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559" y="2216631"/>
            <a:ext cx="2520115" cy="58578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2935686" y="2806175"/>
            <a:ext cx="0" cy="6344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10431" y="4978375"/>
            <a:ext cx="137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7052589" y="5603243"/>
            <a:ext cx="1530394" cy="126196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82983" y="4766009"/>
            <a:ext cx="22605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82983" y="5390877"/>
            <a:ext cx="20297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GCAM file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52" y="1757357"/>
            <a:ext cx="5906080" cy="28332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727" y="5878093"/>
            <a:ext cx="4358368" cy="19742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902715-455A-4DE7-B254-066027561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996" y="2032365"/>
            <a:ext cx="4144474" cy="7738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1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Run – configuration.xml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864"/>
          <a:stretch/>
        </p:blipFill>
        <p:spPr>
          <a:xfrm>
            <a:off x="4929087" y="2612934"/>
            <a:ext cx="5652457" cy="4931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28" y="2840092"/>
            <a:ext cx="2612677" cy="948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91" y="4226216"/>
            <a:ext cx="2419350" cy="1476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126336" y="2626266"/>
            <a:ext cx="2992085" cy="3283426"/>
          </a:xfrm>
          <a:prstGeom prst="rect">
            <a:avLst/>
          </a:prstGeom>
          <a:noFill/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30759" y="2188202"/>
            <a:ext cx="21893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XML Generation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6565" y="2188202"/>
            <a:ext cx="22749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configuration.xml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4269881" y="4214194"/>
            <a:ext cx="377116" cy="5488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18925" y="1523405"/>
            <a:ext cx="210666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Setup Key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Model Inputs &amp;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Options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96999" y="2646718"/>
            <a:ext cx="3605474" cy="2268182"/>
          </a:xfrm>
          <a:prstGeom prst="rect">
            <a:avLst/>
          </a:prstGeom>
          <a:noFill/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97612" y="5074399"/>
            <a:ext cx="3804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http://jgcri.github.io/gcam-doc/user-guide.html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896999" y="2757063"/>
            <a:ext cx="3605474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database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database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xml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Scenario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BatchMode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Periods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32844" y="5117135"/>
            <a:ext cx="4924111" cy="2650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Run -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72"/>
          <a:stretch/>
        </p:blipFill>
        <p:spPr>
          <a:xfrm>
            <a:off x="1214449" y="2006644"/>
            <a:ext cx="6064703" cy="23286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11" y="5266304"/>
            <a:ext cx="6077641" cy="15505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925" y="3127046"/>
            <a:ext cx="4072618" cy="45310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857250" y="1581912"/>
            <a:ext cx="47532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Database Name and 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8146" y="2774834"/>
            <a:ext cx="5832088" cy="2964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79130" y="4841572"/>
            <a:ext cx="39501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Reference case .xml input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5514" y="2610793"/>
            <a:ext cx="23054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Scenario Options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55193" y="3205486"/>
            <a:ext cx="20922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Scenario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70797" y="4472521"/>
            <a:ext cx="16610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Batch Mode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4397" y="5354453"/>
            <a:ext cx="11224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59275"/>
              </p:ext>
            </p:extLst>
          </p:nvPr>
        </p:nvGraphicFramePr>
        <p:xfrm>
          <a:off x="12464442" y="5852160"/>
          <a:ext cx="164233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endCxn id="12" idx="1"/>
          </p:cNvCxnSpPr>
          <p:nvPr/>
        </p:nvCxnSpPr>
        <p:spPr>
          <a:xfrm flipV="1">
            <a:off x="11095463" y="3417852"/>
            <a:ext cx="1159730" cy="16662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3" idx="1"/>
          </p:cNvCxnSpPr>
          <p:nvPr/>
        </p:nvCxnSpPr>
        <p:spPr>
          <a:xfrm flipV="1">
            <a:off x="10349523" y="4684887"/>
            <a:ext cx="2121274" cy="3501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5" idx="1"/>
          </p:cNvCxnSpPr>
          <p:nvPr/>
        </p:nvCxnSpPr>
        <p:spPr>
          <a:xfrm flipV="1">
            <a:off x="10349523" y="6812280"/>
            <a:ext cx="2114919" cy="435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Run - Execution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44" y="1700308"/>
            <a:ext cx="1910344" cy="8977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246714" y="2021488"/>
            <a:ext cx="25266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./</a:t>
            </a:r>
            <a:r>
              <a:rPr lang="en-US" b="1" dirty="0" err="1"/>
              <a:t>gcamFolder</a:t>
            </a:r>
            <a:r>
              <a:rPr lang="en-US" b="1" dirty="0"/>
              <a:t>/exe/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76" y="2716461"/>
            <a:ext cx="5376009" cy="5421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68" y="1901030"/>
            <a:ext cx="5095061" cy="5095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022" y="5508702"/>
            <a:ext cx="5691178" cy="22636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1956270" y="1626932"/>
            <a:ext cx="267413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Similar for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mac/</a:t>
            </a:r>
            <a:r>
              <a:rPr lang="en-US" dirty="0" err="1">
                <a:solidFill>
                  <a:srgbClr val="FF0000"/>
                </a:solidFill>
              </a:rPr>
              <a:t>linux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unix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OS systems</a:t>
            </a:r>
          </a:p>
        </p:txBody>
      </p:sp>
    </p:spTree>
    <p:extLst>
      <p:ext uri="{BB962C8B-B14F-4D97-AF65-F5344CB8AC3E}">
        <p14:creationId xmlns:p14="http://schemas.microsoft.com/office/powerpoint/2010/main" val="11859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Run –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80" y="3487894"/>
            <a:ext cx="2898326" cy="3764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2486028" y="4156505"/>
            <a:ext cx="3657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" b="-283"/>
          <a:stretch/>
        </p:blipFill>
        <p:spPr>
          <a:xfrm>
            <a:off x="5352218" y="2243670"/>
            <a:ext cx="2520115" cy="58744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2935686" y="2806175"/>
            <a:ext cx="0" cy="6344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43628" y="2491256"/>
            <a:ext cx="3657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84" y="1666912"/>
            <a:ext cx="2353739" cy="13579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Connector 14"/>
          <p:cNvCxnSpPr/>
          <p:nvPr/>
        </p:nvCxnSpPr>
        <p:spPr>
          <a:xfrm>
            <a:off x="9433932" y="2664534"/>
            <a:ext cx="1895707" cy="129414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704" y="3693216"/>
            <a:ext cx="5725496" cy="36468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4CFEE-BC52-4C04-878B-7996E81F2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169" y="1994967"/>
            <a:ext cx="4144474" cy="7738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8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– Database/Queries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80" y="3487894"/>
            <a:ext cx="2898326" cy="3764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2686750" y="5728827"/>
            <a:ext cx="3657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5686" y="2806175"/>
            <a:ext cx="0" cy="6344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88" y="4237115"/>
            <a:ext cx="2112691" cy="18670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914" y="1674592"/>
            <a:ext cx="5174861" cy="20156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>
            <a:endCxn id="10" idx="1"/>
          </p:cNvCxnSpPr>
          <p:nvPr/>
        </p:nvCxnSpPr>
        <p:spPr>
          <a:xfrm flipV="1">
            <a:off x="6612673" y="2682430"/>
            <a:ext cx="1248241" cy="174047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000" y="4416921"/>
            <a:ext cx="1892688" cy="7477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Straight Connector 17"/>
          <p:cNvCxnSpPr>
            <a:endCxn id="15" idx="1"/>
          </p:cNvCxnSpPr>
          <p:nvPr/>
        </p:nvCxnSpPr>
        <p:spPr>
          <a:xfrm flipV="1">
            <a:off x="5670623" y="4790786"/>
            <a:ext cx="3831377" cy="68781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8400" y="5698664"/>
            <a:ext cx="7215304" cy="17910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V="1">
            <a:off x="10448344" y="5104228"/>
            <a:ext cx="0" cy="59443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645A4C5-AE85-47B2-8FD4-8308B1C15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169" y="1994967"/>
            <a:ext cx="4144474" cy="7738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8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– Model Interface (View Results)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80" y="3487894"/>
            <a:ext cx="2898326" cy="3764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3397248" y="5360837"/>
            <a:ext cx="1828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5686" y="2806175"/>
            <a:ext cx="0" cy="6344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73" y="4839865"/>
            <a:ext cx="2442777" cy="10419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496" y="2363944"/>
            <a:ext cx="6781800" cy="1123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>
            <a:endCxn id="10" idx="1"/>
          </p:cNvCxnSpPr>
          <p:nvPr/>
        </p:nvCxnSpPr>
        <p:spPr>
          <a:xfrm flipV="1">
            <a:off x="6333893" y="2925919"/>
            <a:ext cx="878603" cy="22705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984826" y="5664819"/>
            <a:ext cx="266097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610" t="1148" r="57775" b="44001"/>
          <a:stretch/>
        </p:blipFill>
        <p:spPr>
          <a:xfrm>
            <a:off x="7598817" y="3691889"/>
            <a:ext cx="5503756" cy="40805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670" y="5107258"/>
            <a:ext cx="5302290" cy="30235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6219" y="5737046"/>
            <a:ext cx="2781300" cy="1628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" name="Straight Connector 26"/>
          <p:cNvCxnSpPr>
            <a:endCxn id="26" idx="1"/>
          </p:cNvCxnSpPr>
          <p:nvPr/>
        </p:nvCxnSpPr>
        <p:spPr>
          <a:xfrm>
            <a:off x="10145870" y="6363629"/>
            <a:ext cx="1520349" cy="18780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4E56BE5-9492-46F5-9DE5-18EE22314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169" y="1994967"/>
            <a:ext cx="4144474" cy="7738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3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– Model Interface (View Results)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96" y="2149981"/>
            <a:ext cx="11043075" cy="5851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161" y="1725249"/>
            <a:ext cx="20922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Scenario Name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2154281" y="2149981"/>
            <a:ext cx="644675" cy="72433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65330" y="1665283"/>
            <a:ext cx="36348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Queries (Main_Queries.xml)</a:t>
            </a: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>
            <a:off x="8084635" y="2090015"/>
            <a:ext cx="2498108" cy="10211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0392" y="3878131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Regions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54280" y="3678569"/>
            <a:ext cx="2588706" cy="42405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54281" y="2874319"/>
            <a:ext cx="2588705" cy="122830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0806" y="6751301"/>
            <a:ext cx="127309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Scenario name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243489" y="5790668"/>
            <a:ext cx="813570" cy="104984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463844" y="5794667"/>
            <a:ext cx="137530" cy="104584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875049" y="5430644"/>
            <a:ext cx="3295185" cy="130469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50152" y="5430644"/>
            <a:ext cx="3544228" cy="130469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43489" y="5130477"/>
            <a:ext cx="481736" cy="28148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88661" y="5246650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64825" y="6740038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33685" y="6735338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Periods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92321" y="7083699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Charts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0352519" y="6795304"/>
            <a:ext cx="821003" cy="4903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25" y="2221448"/>
            <a:ext cx="11027502" cy="581805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– Model Interface (View Results)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8161" y="1725249"/>
            <a:ext cx="20922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Scenario Name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2154281" y="2149981"/>
            <a:ext cx="644675" cy="72433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65330" y="1665283"/>
            <a:ext cx="36348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Queries (Main_Queries.xml)</a:t>
            </a: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>
            <a:off x="8686800" y="2090015"/>
            <a:ext cx="1895943" cy="221284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0392" y="3878131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Regions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54280" y="3513855"/>
            <a:ext cx="2588706" cy="58876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0806" y="6751301"/>
            <a:ext cx="127309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Scenario name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243489" y="5790668"/>
            <a:ext cx="813570" cy="104984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463844" y="5794667"/>
            <a:ext cx="137530" cy="104584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875049" y="5430644"/>
            <a:ext cx="3295185" cy="130469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50152" y="5430644"/>
            <a:ext cx="3544228" cy="130469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" idx="1"/>
          </p:cNvCxnSpPr>
          <p:nvPr/>
        </p:nvCxnSpPr>
        <p:spPr>
          <a:xfrm flipV="1">
            <a:off x="2243489" y="5130477"/>
            <a:ext cx="481736" cy="28148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8161" y="5246650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Queries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64825" y="6740038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33685" y="6735338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Periods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92321" y="7083699"/>
            <a:ext cx="12730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Charts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0352519" y="6795304"/>
            <a:ext cx="821003" cy="4903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Links &amp; Pre-requisites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Inputs</a:t>
            </a:r>
          </a:p>
          <a:p>
            <a:r>
              <a:rPr lang="en-US" dirty="0"/>
              <a:t>Model run</a:t>
            </a:r>
          </a:p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 – Post 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9026" r="23490" b="23566"/>
          <a:stretch/>
        </p:blipFill>
        <p:spPr>
          <a:xfrm>
            <a:off x="3474983" y="1698536"/>
            <a:ext cx="8437146" cy="159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566" y="3511801"/>
            <a:ext cx="5975953" cy="26348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/>
          <p:cNvGrpSpPr/>
          <p:nvPr/>
        </p:nvGrpSpPr>
        <p:grpSpPr>
          <a:xfrm>
            <a:off x="9854791" y="5943600"/>
            <a:ext cx="4139505" cy="2067360"/>
            <a:chOff x="9115840" y="6082874"/>
            <a:chExt cx="3930165" cy="2146725"/>
          </a:xfrm>
        </p:grpSpPr>
        <p:sp>
          <p:nvSpPr>
            <p:cNvPr id="15" name="Rectangle 14"/>
            <p:cNvSpPr/>
            <p:nvPr/>
          </p:nvSpPr>
          <p:spPr>
            <a:xfrm>
              <a:off x="9115840" y="6082874"/>
              <a:ext cx="3930165" cy="2146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9194820" y="6213777"/>
              <a:ext cx="3840341" cy="1848234"/>
              <a:chOff x="9194820" y="6213777"/>
              <a:chExt cx="3840341" cy="184823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4820" y="6213777"/>
                <a:ext cx="1874315" cy="184823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0846" y="6213777"/>
                <a:ext cx="1874315" cy="1848234"/>
              </a:xfrm>
              <a:prstGeom prst="rect">
                <a:avLst/>
              </a:prstGeom>
            </p:spPr>
          </p:pic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2C24C-9655-4E7A-936A-0C68A16E80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1"/>
          <a:stretch/>
        </p:blipFill>
        <p:spPr>
          <a:xfrm>
            <a:off x="1178161" y="3469696"/>
            <a:ext cx="4044478" cy="2949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1318" y="3806082"/>
            <a:ext cx="962251" cy="525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1463" y="5232322"/>
            <a:ext cx="5397452" cy="28300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591015" y="0"/>
            <a:ext cx="1226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55796" y="3524154"/>
            <a:ext cx="251970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Outputs are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post-processed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to get final figures</a:t>
            </a:r>
          </a:p>
        </p:txBody>
      </p:sp>
    </p:spTree>
    <p:extLst>
      <p:ext uri="{BB962C8B-B14F-4D97-AF65-F5344CB8AC3E}">
        <p14:creationId xmlns:p14="http://schemas.microsoft.com/office/powerpoint/2010/main" val="421330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80" y="3487894"/>
            <a:ext cx="2898326" cy="3764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2" y="1891776"/>
            <a:ext cx="4051296" cy="9143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2935686" y="2806175"/>
            <a:ext cx="0" cy="6344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37342" y="1750741"/>
            <a:ext cx="5045848" cy="277562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37342" y="3093710"/>
            <a:ext cx="5045848" cy="106569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89742" y="4014439"/>
            <a:ext cx="4893448" cy="170952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01122" y="5370385"/>
            <a:ext cx="4282068" cy="1035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83912" y="1453961"/>
            <a:ext cx="60105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input: Raw Input Files, R </a:t>
            </a:r>
            <a:r>
              <a:rPr lang="en-US" dirty="0" err="1">
                <a:solidFill>
                  <a:srgbClr val="FF0000"/>
                </a:solidFill>
              </a:rPr>
              <a:t>datasystem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3912" y="2807746"/>
            <a:ext cx="64231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exe: configuration.xml, Model options, model run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3911" y="3802073"/>
            <a:ext cx="64231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output: logs and database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3910" y="6193318"/>
            <a:ext cx="64231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err="1">
                <a:solidFill>
                  <a:srgbClr val="FF0000"/>
                </a:solidFill>
              </a:rPr>
              <a:t>ModelInterface</a:t>
            </a:r>
            <a:r>
              <a:rPr lang="en-US" dirty="0">
                <a:solidFill>
                  <a:srgbClr val="FF0000"/>
                </a:solidFill>
              </a:rPr>
              <a:t>: view results</a:t>
            </a:r>
          </a:p>
        </p:txBody>
      </p:sp>
    </p:spTree>
    <p:extLst>
      <p:ext uri="{BB962C8B-B14F-4D97-AF65-F5344CB8AC3E}">
        <p14:creationId xmlns:p14="http://schemas.microsoft.com/office/powerpoint/2010/main" val="28678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&amp; Pre-requisites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Links</a:t>
            </a:r>
          </a:p>
          <a:p>
            <a:r>
              <a:rPr lang="en-US" sz="2400" dirty="0"/>
              <a:t>GCAM Official Documentation: </a:t>
            </a:r>
            <a:r>
              <a:rPr lang="en-US" sz="2400" dirty="0">
                <a:hlinkClick r:id="rId2"/>
              </a:rPr>
              <a:t>http://jgcri.github.io/gcam-doc/</a:t>
            </a:r>
            <a:r>
              <a:rPr lang="en-US" sz="2400" dirty="0"/>
              <a:t> </a:t>
            </a:r>
          </a:p>
          <a:p>
            <a:r>
              <a:rPr lang="en-US" sz="2400" dirty="0"/>
              <a:t>GCAM User Guide: </a:t>
            </a:r>
            <a:r>
              <a:rPr lang="en-US" sz="2400" dirty="0">
                <a:hlinkClick r:id="rId3"/>
              </a:rPr>
              <a:t>http://jgcri.github.io/gcam-doc/user-guide.html</a:t>
            </a:r>
            <a:endParaRPr lang="en-US" sz="2400" dirty="0"/>
          </a:p>
          <a:p>
            <a:r>
              <a:rPr lang="en-US" sz="2400" dirty="0"/>
              <a:t>GCAM </a:t>
            </a:r>
            <a:r>
              <a:rPr lang="en-US" sz="2400" dirty="0" err="1"/>
              <a:t>github</a:t>
            </a:r>
            <a:r>
              <a:rPr lang="en-US" sz="2400" dirty="0"/>
              <a:t> page: </a:t>
            </a:r>
            <a:r>
              <a:rPr lang="en-US" sz="2400" dirty="0">
                <a:hlinkClick r:id="rId4"/>
              </a:rPr>
              <a:t>https://github.com/JGCRI/gcam-core</a:t>
            </a:r>
            <a:endParaRPr lang="en-US" sz="2400" dirty="0"/>
          </a:p>
          <a:p>
            <a:r>
              <a:rPr lang="en-US" sz="2400" dirty="0"/>
              <a:t>GCAM </a:t>
            </a:r>
            <a:r>
              <a:rPr lang="en-US" sz="2400" dirty="0" err="1"/>
              <a:t>datasystem</a:t>
            </a:r>
            <a:r>
              <a:rPr lang="en-US" sz="2400" dirty="0"/>
              <a:t> R package: </a:t>
            </a:r>
            <a:r>
              <a:rPr lang="en-US" sz="2400" dirty="0">
                <a:hlinkClick r:id="rId5"/>
              </a:rPr>
              <a:t>https://github.com/JGCRI/gcamdata</a:t>
            </a:r>
            <a:endParaRPr lang="en-US" sz="2400" dirty="0"/>
          </a:p>
          <a:p>
            <a:r>
              <a:rPr lang="en-US" sz="2400" dirty="0" err="1"/>
              <a:t>ModelInterface</a:t>
            </a:r>
            <a:r>
              <a:rPr lang="en-US" sz="2400" dirty="0"/>
              <a:t>: </a:t>
            </a:r>
            <a:r>
              <a:rPr lang="en-US" sz="2400" dirty="0">
                <a:hlinkClick r:id="rId6"/>
              </a:rPr>
              <a:t>https://github.com/JGCRI/modelinterface</a:t>
            </a:r>
            <a:endParaRPr lang="en-US" sz="2400" dirty="0"/>
          </a:p>
          <a:p>
            <a:r>
              <a:rPr lang="en-US" sz="2400" dirty="0"/>
              <a:t>Webinar 1 Link: </a:t>
            </a:r>
            <a:r>
              <a:rPr lang="en-US" sz="2400" u="sng" dirty="0">
                <a:hlinkClick r:id="rId7"/>
              </a:rPr>
              <a:t>https://register.gotowebinar.com/recording/2893695101765080835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b="1" u="sng" dirty="0"/>
              <a:t>Pre-requisites</a:t>
            </a:r>
          </a:p>
          <a:p>
            <a:r>
              <a:rPr lang="en-US" sz="2400" dirty="0"/>
              <a:t>8 GB RAM</a:t>
            </a:r>
          </a:p>
          <a:p>
            <a:r>
              <a:rPr lang="en-US" sz="2400" dirty="0"/>
              <a:t>Install Java 64 </a:t>
            </a:r>
            <a:r>
              <a:rPr lang="en-US" sz="2400" dirty="0">
                <a:hlinkClick r:id="rId8"/>
              </a:rPr>
              <a:t>https://www.java.com/en/download/windows-64bit.jsp</a:t>
            </a:r>
            <a:r>
              <a:rPr lang="en-US" sz="2400" dirty="0"/>
              <a:t> </a:t>
            </a:r>
          </a:p>
          <a:p>
            <a:r>
              <a:rPr lang="en-US" sz="2400" dirty="0"/>
              <a:t>Install R https://cran.r-project.org/ and R Studio </a:t>
            </a:r>
            <a:r>
              <a:rPr lang="en-US" sz="2400" dirty="0">
                <a:hlinkClick r:id="rId9"/>
              </a:rPr>
              <a:t>https://www.rstudio.com</a:t>
            </a:r>
            <a:r>
              <a:rPr lang="en-US" sz="2400" dirty="0"/>
              <a:t>  </a:t>
            </a:r>
          </a:p>
          <a:p>
            <a:r>
              <a:rPr lang="en-US" sz="2400" dirty="0"/>
              <a:t>Install Windows XML Maker </a:t>
            </a:r>
            <a:r>
              <a:rPr lang="en-US" sz="2400" dirty="0">
                <a:hlinkClick r:id="rId10"/>
              </a:rPr>
              <a:t>http://symbolclick.com/xmlmarker_1_1_setup.exe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822B64-3C60-4CC0-B68C-F750D709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326" y="2909769"/>
            <a:ext cx="7208253" cy="50584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1371600" y="1728844"/>
            <a:ext cx="12801600" cy="1295401"/>
          </a:xfrm>
        </p:spPr>
        <p:txBody>
          <a:bodyPr/>
          <a:lstStyle/>
          <a:p>
            <a:r>
              <a:rPr lang="en-US" dirty="0"/>
              <a:t>Unzip compiled version provided OR</a:t>
            </a:r>
          </a:p>
          <a:p>
            <a:r>
              <a:rPr lang="en-US" dirty="0"/>
              <a:t>Download release version: </a:t>
            </a:r>
            <a:r>
              <a:rPr lang="en-US" u="sng" dirty="0">
                <a:hlinkClick r:id="rId3"/>
              </a:rPr>
              <a:t>https://github.com/JGCRI/gcam-core/releases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8021" y="7256684"/>
            <a:ext cx="6776358" cy="4299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88143CC-2E5D-481E-A90E-3F30918A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14" y="3807239"/>
            <a:ext cx="4144474" cy="7738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9670" y="3280538"/>
            <a:ext cx="26917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 and unzip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60" y="2328565"/>
            <a:ext cx="2898326" cy="3764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143500" y="4009548"/>
            <a:ext cx="12654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18614" y="2953634"/>
            <a:ext cx="2834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6715" y="3383619"/>
            <a:ext cx="2834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73135" y="4200046"/>
            <a:ext cx="201168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90744" y="4581049"/>
            <a:ext cx="26517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6121" y="2726283"/>
            <a:ext cx="35670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executable and 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36121" y="3174668"/>
            <a:ext cx="21820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input files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36121" y="3987680"/>
            <a:ext cx="30909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 viewing software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76255" y="4374891"/>
            <a:ext cx="18774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Folder</a:t>
            </a:r>
          </a:p>
        </p:txBody>
      </p:sp>
    </p:spTree>
    <p:extLst>
      <p:ext uri="{BB962C8B-B14F-4D97-AF65-F5344CB8AC3E}">
        <p14:creationId xmlns:p14="http://schemas.microsoft.com/office/powerpoint/2010/main" val="38002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80" y="3487894"/>
            <a:ext cx="2898326" cy="3764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50" y="3487894"/>
            <a:ext cx="1861458" cy="2807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2567670" y="4564720"/>
            <a:ext cx="246888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44372" y="4646365"/>
            <a:ext cx="42062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0357" y="3015882"/>
            <a:ext cx="20938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Input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356" y="4433999"/>
            <a:ext cx="265970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GCAM data building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 package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964" y="135981"/>
            <a:ext cx="2935391" cy="77916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551" y="5271936"/>
            <a:ext cx="1656774" cy="148761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2935686" y="2806175"/>
            <a:ext cx="0" cy="63443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739772" y="3166693"/>
            <a:ext cx="972210" cy="4290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22480" y="2417946"/>
            <a:ext cx="972210" cy="4290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36833" y="1658079"/>
            <a:ext cx="972210" cy="4290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074562" y="1658079"/>
            <a:ext cx="20922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Input Files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60209" y="2411762"/>
            <a:ext cx="22910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Processing Code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51859" y="3123394"/>
            <a:ext cx="7521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xmls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52A0E0-1ADD-4D28-B072-A55DDCD28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540" y="2008725"/>
            <a:ext cx="4144474" cy="7738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5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  <a:br>
              <a:rPr lang="en-US" dirty="0"/>
            </a:br>
            <a:r>
              <a:rPr lang="en-US" dirty="0"/>
              <a:t>R data system (Raw Input Data)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88" y="2150092"/>
            <a:ext cx="2232427" cy="59257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024980" y="547610"/>
            <a:ext cx="456727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https://github.com/JGCRI/gcamdata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16" y="3709309"/>
            <a:ext cx="1497026" cy="8626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351" y="2490074"/>
            <a:ext cx="2045835" cy="4599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0580" y="2485914"/>
            <a:ext cx="2791505" cy="46881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2002685" y="3496943"/>
            <a:ext cx="2243560" cy="41463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11548" y="3911577"/>
            <a:ext cx="21945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21729" y="5517219"/>
            <a:ext cx="109728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14775" y="1856553"/>
            <a:ext cx="20938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Input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11557" y="3496943"/>
            <a:ext cx="14526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 300 files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6188" y="1642045"/>
            <a:ext cx="4039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./</a:t>
            </a:r>
            <a:r>
              <a:rPr lang="en-US" dirty="0" err="1"/>
              <a:t>gcamFolder</a:t>
            </a:r>
            <a:r>
              <a:rPr lang="en-US" dirty="0"/>
              <a:t>/input/</a:t>
            </a:r>
            <a:r>
              <a:rPr lang="en-US" dirty="0" err="1"/>
              <a:t>gcamdata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  <a:br>
              <a:rPr lang="en-US" dirty="0"/>
            </a:br>
            <a:r>
              <a:rPr lang="en-US" dirty="0"/>
              <a:t>R data system (Data processing functions)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19" y="2068623"/>
            <a:ext cx="2144624" cy="56926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1702246" y="3895251"/>
            <a:ext cx="210312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98" y="2677072"/>
            <a:ext cx="2292491" cy="26370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41" y="3163024"/>
            <a:ext cx="3977367" cy="28880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629" y="3711320"/>
            <a:ext cx="4021223" cy="33820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276" y="5211821"/>
            <a:ext cx="4211966" cy="28544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142849" y="1919942"/>
            <a:ext cx="176683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Constants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4171" y="2405894"/>
            <a:ext cx="227337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Level 1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Initial 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14486" y="2954190"/>
            <a:ext cx="227337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Level 2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Initial Processing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713672" y="4454690"/>
            <a:ext cx="152157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xml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processing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9577" y="3498954"/>
            <a:ext cx="14526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&gt; 300 files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325" y="1503325"/>
            <a:ext cx="4039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./</a:t>
            </a:r>
            <a:r>
              <a:rPr lang="en-US" b="1" dirty="0" err="1"/>
              <a:t>gcamFolder</a:t>
            </a:r>
            <a:r>
              <a:rPr lang="en-US" b="1" dirty="0"/>
              <a:t>/input/</a:t>
            </a:r>
            <a:r>
              <a:rPr lang="en-US" b="1" dirty="0" err="1"/>
              <a:t>gcamdata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42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  <a:br>
              <a:rPr lang="en-US" dirty="0"/>
            </a:br>
            <a:r>
              <a:rPr lang="en-US" dirty="0"/>
              <a:t>R data system (XMLs)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19" y="2068623"/>
            <a:ext cx="2144624" cy="56926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43325" y="1596756"/>
            <a:ext cx="4039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./</a:t>
            </a:r>
            <a:r>
              <a:rPr lang="en-US" b="1" dirty="0" err="1"/>
              <a:t>gcamFolder</a:t>
            </a:r>
            <a:r>
              <a:rPr lang="en-US" b="1" dirty="0"/>
              <a:t>/input/</a:t>
            </a:r>
            <a:r>
              <a:rPr lang="en-US" b="1" dirty="0" err="1"/>
              <a:t>gcamdata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32874" y="4450422"/>
            <a:ext cx="2743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74" y="2885796"/>
            <a:ext cx="2513240" cy="4875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747" y="1700143"/>
            <a:ext cx="5157312" cy="6429601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19" idx="1"/>
          </p:cNvCxnSpPr>
          <p:nvPr/>
        </p:nvCxnSpPr>
        <p:spPr>
          <a:xfrm flipV="1">
            <a:off x="11251096" y="1707917"/>
            <a:ext cx="2289387" cy="9028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949685" y="3552651"/>
            <a:ext cx="164592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430384" y="4034473"/>
            <a:ext cx="1910059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165559" y="2744516"/>
            <a:ext cx="1920240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40483" y="1495551"/>
            <a:ext cx="10615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52110" y="2524376"/>
            <a:ext cx="1478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801047" y="3340285"/>
            <a:ext cx="7443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22143" y="3822107"/>
            <a:ext cx="8710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99894" y="1171234"/>
            <a:ext cx="28049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XML nested structure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8390774" y="1581912"/>
            <a:ext cx="1806085" cy="7298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40116" y="7134099"/>
            <a:ext cx="942631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.potx" id="{41984B9E-C2AA-4916-A1C3-544F5372F179}" vid="{EB976DB7-668F-4FEB-9714-EA8A7BD722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PNNL_Option_4</Template>
  <TotalTime>0</TotalTime>
  <Words>574</Words>
  <Application>Microsoft Office PowerPoint</Application>
  <PresentationFormat>Custom</PresentationFormat>
  <Paragraphs>163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PNNL_Option_4</vt:lpstr>
      <vt:lpstr>GCAM Training 2 Walkthrough</vt:lpstr>
      <vt:lpstr>Contents</vt:lpstr>
      <vt:lpstr>Links &amp; Pre-requisites</vt:lpstr>
      <vt:lpstr>Installation</vt:lpstr>
      <vt:lpstr>Folder Structure</vt:lpstr>
      <vt:lpstr>Input Files</vt:lpstr>
      <vt:lpstr>Input Files R data system (Raw Input Data)</vt:lpstr>
      <vt:lpstr>Input Files R data system (Data processing functions)</vt:lpstr>
      <vt:lpstr>Input Files R data system (XMLs)</vt:lpstr>
      <vt:lpstr>Input Files - Example Raw Data to XML</vt:lpstr>
      <vt:lpstr>Model Run – exe folder</vt:lpstr>
      <vt:lpstr>Model Run – configuration.xml</vt:lpstr>
      <vt:lpstr>Model Run - Configuration</vt:lpstr>
      <vt:lpstr>Model Run - Execution</vt:lpstr>
      <vt:lpstr>Model Run – Logs</vt:lpstr>
      <vt:lpstr>Outputs – Database/Queries</vt:lpstr>
      <vt:lpstr>Outputs – Model Interface (View Results)</vt:lpstr>
      <vt:lpstr>Outputs – Model Interface (View Results)</vt:lpstr>
      <vt:lpstr>Outputs – Model Interface (View Results)</vt:lpstr>
      <vt:lpstr>Final Result – Post Processing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2019-06-26T04:47:39Z</dcterms:created>
  <dcterms:modified xsi:type="dcterms:W3CDTF">2021-08-10T14:10:10Z</dcterms:modified>
</cp:coreProperties>
</file>