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70" r:id="rId5"/>
    <p:sldId id="258" r:id="rId6"/>
    <p:sldId id="261" r:id="rId7"/>
    <p:sldId id="265" r:id="rId8"/>
    <p:sldId id="271" r:id="rId9"/>
    <p:sldId id="264" r:id="rId10"/>
    <p:sldId id="272" r:id="rId11"/>
    <p:sldId id="266" r:id="rId12"/>
    <p:sldId id="274" r:id="rId13"/>
    <p:sldId id="267" r:id="rId14"/>
    <p:sldId id="276" r:id="rId15"/>
    <p:sldId id="268" r:id="rId16"/>
    <p:sldId id="278" r:id="rId17"/>
    <p:sldId id="269" r:id="rId18"/>
    <p:sldId id="280" r:id="rId19"/>
    <p:sldId id="282" r:id="rId20"/>
    <p:sldId id="257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6D7-432F-B47E-A336BC2E2FB5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D7-432F-B47E-A336BC2E2FB5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D7-432F-B47E-A336BC2E2F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F5-4052-B920-BFC3F53186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7-432F-B47E-A336BC2E2FB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15-4702-BB50-5C84820413BE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15-4702-BB50-5C84820413BE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15-4702-BB50-5C84820413B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15-4702-BB50-5C84820413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15-4702-BB50-5C84820413B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E3-4104-B377-A9717398CB6C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E3-4104-B377-A9717398CB6C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8E3-4104-B377-A9717398CB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8E3-4104-B377-A9717398CB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E3-4104-B377-A9717398CB6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F4-4D76-AD3C-DF723A1DCBD4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F4-4D76-AD3C-DF723A1DCBD4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F4-4D76-AD3C-DF723A1DCB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F4-4D76-AD3C-DF723A1DCB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F4-4D76-AD3C-DF723A1DCBD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5D-4CA6-A2AB-FA75D7189481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5D-4CA6-A2AB-FA75D7189481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5D-4CA6-A2AB-FA75D71894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5D-4CA6-A2AB-FA75D71894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5D-4CA6-A2AB-FA75D718948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E2E8-0F39-4AB9-9A7C-A4251676F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6C59C-5900-4A86-9904-18A803F40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14BCD-2BCD-445F-AD48-E46B1A7B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A77F-8A7C-4376-A64D-6F485C75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19C6-96B6-427E-8BD6-84E2BB97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3694-4F28-4682-9E61-7A1D3B7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117DE-D3FD-4426-B5C7-D7136C63B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E27CB-AE1F-47C9-9620-6A49000D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CA57-A6C9-4D6A-9ABC-3A360AAF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FA17-0471-4810-9BCD-F86BFC94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1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275B2-C4A3-48F5-BBE0-6EDB944A9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E6688-BF14-480E-AA74-E0EC30C8F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75FF-5BF3-4CBB-BC97-EDDE775A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2829-2543-47EA-A658-2A7D19DE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033E-76E1-4C69-8A87-60FA886E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5FF2-5460-44DD-9D0F-B210BBD4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6AB9-1269-4AC5-BE31-E3AA1738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A4E5-EFA1-4E41-85D2-47A795F3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9DD1-F8B3-40B1-B3C1-A1A715D8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CBB9-D9EB-4A38-A90C-21743A41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3C29-C5B8-47A4-AEB5-BA83FC8E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ECCC4-79DC-49C1-99EE-5200BF45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235D-940C-4A47-ADBF-69857BE7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645E-F6C2-46B4-B9D2-F58A9BFD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9284-C6E5-4C8E-96C3-35BBD27B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49BC-BFC7-493F-8A7D-FB2446F5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E5F3-F9F2-46D6-AEEE-46616654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AFF9B-E5A2-4259-A581-94A3F45E7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EFCD-51D2-40A9-B20A-5D347EE5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3499E-84D4-4816-A7EA-58EB8A19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26F3-B156-40B8-9282-DD646661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E516-2A37-4D07-9364-6887EB14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6A4F5-1196-4220-ADC5-F8F8FFE9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72D78-D20C-4C36-9822-AE1A74C8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768BF-DB98-40A8-AF5D-3BEA22134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3F7A7-F1D7-4D2D-906B-FCA60E6C4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A9A6C-5AE1-47EA-959D-72D3B0CA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557B3-42B4-4838-937F-2EC62EA9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AC4F2-CA5F-443C-9C40-E7766DC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88A1-3D02-4697-ADC3-9CC48558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228C6-F298-4E44-B44A-487701A1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119F5-26C5-41B5-8C98-318A3FE4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948B2-D951-4809-9798-C0D899EA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DCF8F-2A56-4ACD-B49B-6C119D78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D9EAC-4C18-4E2E-9D0C-9E49C2D1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52B9C-299F-4FA4-A896-4E7E44C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B3A5-5677-439E-A126-E74B9BB2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F363-875D-46CD-A2F4-9E166694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B6536-E709-4B0A-BB7D-BC0E9C629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4074-261D-4CFF-8DD0-615BED6A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41E7F-2CF8-4A63-92B3-0AB9F456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3C890-440B-4566-9959-A1DB1976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4D69-A6DF-4E3F-B881-A504E528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FB125-E5A0-44C3-900A-9D0CBE59A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0AFB8-B668-4CF3-8CDE-E31C5B93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9CE48-A3FF-49CE-9838-847FC671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5E264-7994-4E4F-A9E4-ECECF31F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A2B01-46F9-4805-8BDE-7D4C2041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3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BA479-9222-491B-94CC-BFB6F110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C360-4D9E-4C09-892B-30DC58B9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7CC4-FECA-472C-B163-3EE30EBA5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1B1F-B05B-4935-BC9F-EB193811D8B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8247-C28E-4FBB-8BFA-D3C63B3FE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2A5F-791B-4345-8F7A-7EB305DB9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chart" Target="../charts/chart1.xml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18" Type="http://schemas.openxmlformats.org/officeDocument/2006/relationships/chart" Target="../charts/chart5.xml"/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12" Type="http://schemas.openxmlformats.org/officeDocument/2006/relationships/image" Target="../media/image5.png"/><Relationship Id="rId17" Type="http://schemas.openxmlformats.org/officeDocument/2006/relationships/chart" Target="../charts/chart4.xml"/><Relationship Id="rId2" Type="http://schemas.openxmlformats.org/officeDocument/2006/relationships/image" Target="../media/image6.png"/><Relationship Id="rId16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5" Type="http://schemas.openxmlformats.org/officeDocument/2006/relationships/image" Target="../media/image11.svg"/><Relationship Id="rId15" Type="http://schemas.openxmlformats.org/officeDocument/2006/relationships/chart" Target="../charts/chart2.xml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gcri.github.io/gcam-doc/fusion.html" TargetMode="External"/><Relationship Id="rId2" Type="http://schemas.openxmlformats.org/officeDocument/2006/relationships/hyperlink" Target="https://github.com/JGCRI/cassand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GCRI/gcamwrapp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MMM-SFA/exp_group_b_tes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CF7D-3B52-461B-A182-56BCD1C3F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GCIMS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B06B-30E5-428E-9646-D63C01C25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0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E54EE40-E7C1-4FCE-94A3-C6D562A2C38E}"/>
              </a:ext>
            </a:extLst>
          </p:cNvPr>
          <p:cNvSpPr txBox="1"/>
          <p:nvPr/>
        </p:nvSpPr>
        <p:spPr>
          <a:xfrm>
            <a:off x="0" y="204330"/>
            <a:ext cx="2157470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Maintain Integration Map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Standardize Data I/O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Interoperability &amp; Feedbacks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Reproducibility &amp; Containerization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Scalability, Large Ensembles &amp; Scenario Discovery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Accessibility &amp; Visual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Anlaytics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B0162AF-89B8-4840-AE9C-F405F5358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84" y="0"/>
            <a:ext cx="9972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6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11BC-2926-4FE0-9E78-F9C58F25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Interoperability/Feedbacks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08BD-A0CA-4EEB-A85D-B2527696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gcamwrapper</a:t>
            </a:r>
            <a:endParaRPr lang="en-US" dirty="0"/>
          </a:p>
          <a:p>
            <a:r>
              <a:rPr lang="en-US" dirty="0"/>
              <a:t>Feedbacks at each time-step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CSDMS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Community Surface Dynamics Modeling System) and BMI (Basic Model Interface)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4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E54EE40-E7C1-4FCE-94A3-C6D562A2C38E}"/>
              </a:ext>
            </a:extLst>
          </p:cNvPr>
          <p:cNvSpPr txBox="1"/>
          <p:nvPr/>
        </p:nvSpPr>
        <p:spPr>
          <a:xfrm>
            <a:off x="0" y="204330"/>
            <a:ext cx="2157470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Maintain Integration Map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Standardize Data I/O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Interoperability &amp; Feedbacks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Reproducibility &amp; Containerization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Scalability, Large Ensembles &amp; Scenario Discovery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Accessibility &amp; Visual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Anlaytics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718EF7-3602-44E6-B32A-D01C8098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84" y="0"/>
            <a:ext cx="9972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FD1D-B6C5-4209-A12A-48A61566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Reproducibility/Containerization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13A1-6E64-4CC4-A5D9-DF111DE9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just works independent of OS/packages</a:t>
            </a:r>
          </a:p>
          <a:p>
            <a:r>
              <a:rPr lang="en-US" dirty="0"/>
              <a:t>Choose your own adventure - Mix and match components as needed</a:t>
            </a:r>
          </a:p>
        </p:txBody>
      </p:sp>
    </p:spTree>
    <p:extLst>
      <p:ext uri="{BB962C8B-B14F-4D97-AF65-F5344CB8AC3E}">
        <p14:creationId xmlns:p14="http://schemas.microsoft.com/office/powerpoint/2010/main" val="362596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E54EE40-E7C1-4FCE-94A3-C6D562A2C38E}"/>
              </a:ext>
            </a:extLst>
          </p:cNvPr>
          <p:cNvSpPr txBox="1"/>
          <p:nvPr/>
        </p:nvSpPr>
        <p:spPr>
          <a:xfrm>
            <a:off x="0" y="204330"/>
            <a:ext cx="2157470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Maintain Integration Map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Standardize Data I/O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Interoperability &amp; Feedbacks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Reproducibility &amp; Containerization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Scalability, Large Ensembles &amp; Scenario Discovery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Accessibility &amp; Visual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Anlaytics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AE4D06B-4555-4C15-8FA2-BDA984A46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84" y="0"/>
            <a:ext cx="9972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1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9BC9-30D7-4650-B643-E789495F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Scalability/Large Ensembles/Scenario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21BF-21CB-4EF1-B030-18CC357E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  <a:p>
            <a:r>
              <a:rPr lang="en-US" dirty="0"/>
              <a:t>MSD Live</a:t>
            </a:r>
          </a:p>
        </p:txBody>
      </p:sp>
    </p:spTree>
    <p:extLst>
      <p:ext uri="{BB962C8B-B14F-4D97-AF65-F5344CB8AC3E}">
        <p14:creationId xmlns:p14="http://schemas.microsoft.com/office/powerpoint/2010/main" val="129652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E54EE40-E7C1-4FCE-94A3-C6D562A2C38E}"/>
              </a:ext>
            </a:extLst>
          </p:cNvPr>
          <p:cNvSpPr txBox="1"/>
          <p:nvPr/>
        </p:nvSpPr>
        <p:spPr>
          <a:xfrm>
            <a:off x="0" y="204330"/>
            <a:ext cx="2157470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Maintain Integration Map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Standardize Data I/O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Interoperability &amp; Feedbacks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Reproducibility &amp; Containerization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Scalability, Large Ensembles &amp; Scenario Discovery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Accessibility &amp; Visual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Anlaytics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C9DFCBC-C9F0-4DEF-9541-88967A26D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84" y="0"/>
            <a:ext cx="9972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8AE6-06CD-4AFC-AE02-F749841A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Accessibility/Visual </a:t>
            </a:r>
            <a:r>
              <a:rPr lang="en-US" dirty="0" err="1"/>
              <a:t>Anlaytics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4E26-B143-4BB8-84A9-71313907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Curated scenarios</a:t>
            </a:r>
          </a:p>
          <a:p>
            <a:r>
              <a:rPr lang="en-US" dirty="0"/>
              <a:t>Visualization -&gt; Visual Analytics</a:t>
            </a:r>
          </a:p>
          <a:p>
            <a:r>
              <a:rPr lang="en-US" dirty="0" err="1"/>
              <a:t>HectorUI</a:t>
            </a:r>
            <a:r>
              <a:rPr lang="en-US" dirty="0"/>
              <a:t>, Argus, Foresight</a:t>
            </a:r>
          </a:p>
        </p:txBody>
      </p:sp>
    </p:spTree>
    <p:extLst>
      <p:ext uri="{BB962C8B-B14F-4D97-AF65-F5344CB8AC3E}">
        <p14:creationId xmlns:p14="http://schemas.microsoft.com/office/powerpoint/2010/main" val="399211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E54EE40-E7C1-4FCE-94A3-C6D562A2C38E}"/>
              </a:ext>
            </a:extLst>
          </p:cNvPr>
          <p:cNvSpPr txBox="1"/>
          <p:nvPr/>
        </p:nvSpPr>
        <p:spPr>
          <a:xfrm>
            <a:off x="0" y="204330"/>
            <a:ext cx="2157470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Maintain Integration Map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Standardize Data I/O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Interoperability &amp; Feedbacks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Reproducibility &amp; Containerization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Scalability, Large Ensembles &amp; Scenario Discovery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Accessibility &amp; Visual </a:t>
            </a:r>
            <a:r>
              <a:rPr lang="en-US" sz="1600" dirty="0" err="1"/>
              <a:t>Anlaytics</a:t>
            </a:r>
            <a:endParaRPr lang="en-US" sz="16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0E114C1-C0E1-46AD-9479-9C67DCEBA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84" y="0"/>
            <a:ext cx="9972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71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94EEC-9EDD-4AC3-A276-4C0F97BB0E6A}"/>
              </a:ext>
            </a:extLst>
          </p:cNvPr>
          <p:cNvSpPr/>
          <p:nvPr/>
        </p:nvSpPr>
        <p:spPr>
          <a:xfrm>
            <a:off x="354563" y="405882"/>
            <a:ext cx="11471988" cy="6134877"/>
          </a:xfrm>
          <a:prstGeom prst="roundRect">
            <a:avLst>
              <a:gd name="adj" fmla="val 1154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CF4867-EDB5-41F2-AC6E-6A7F1FD3563B}"/>
              </a:ext>
            </a:extLst>
          </p:cNvPr>
          <p:cNvGrpSpPr/>
          <p:nvPr/>
        </p:nvGrpSpPr>
        <p:grpSpPr>
          <a:xfrm>
            <a:off x="4585996" y="1800808"/>
            <a:ext cx="7058608" cy="4530011"/>
            <a:chOff x="3937518" y="1380930"/>
            <a:chExt cx="7707086" cy="49498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4D3458-9ECA-4953-993B-E2BF399BF089}"/>
                </a:ext>
              </a:extLst>
            </p:cNvPr>
            <p:cNvSpPr/>
            <p:nvPr/>
          </p:nvSpPr>
          <p:spPr>
            <a:xfrm>
              <a:off x="3937518" y="1380930"/>
              <a:ext cx="7707086" cy="4949889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E0E1B1-5C48-4509-B968-EC7AD59E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483" y="1488233"/>
              <a:ext cx="7563464" cy="477541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5AEEE2-8339-4E80-B2E6-BF101AA22900}"/>
              </a:ext>
            </a:extLst>
          </p:cNvPr>
          <p:cNvSpPr txBox="1"/>
          <p:nvPr/>
        </p:nvSpPr>
        <p:spPr>
          <a:xfrm>
            <a:off x="424543" y="471195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Foresight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3E08D-CBF3-45B6-86EA-1E5BD119D5E2}"/>
              </a:ext>
            </a:extLst>
          </p:cNvPr>
          <p:cNvCxnSpPr/>
          <p:nvPr/>
        </p:nvCxnSpPr>
        <p:spPr>
          <a:xfrm>
            <a:off x="424543" y="900404"/>
            <a:ext cx="1129004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9B5A59-6AF9-41CC-BC7F-E91F5ADB240E}"/>
              </a:ext>
            </a:extLst>
          </p:cNvPr>
          <p:cNvSpPr/>
          <p:nvPr/>
        </p:nvSpPr>
        <p:spPr>
          <a:xfrm>
            <a:off x="354563" y="470444"/>
            <a:ext cx="11471988" cy="3506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Focus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</a:t>
            </a: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72566E36-3246-4976-8230-0EEC2A0E4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5789" y="486379"/>
            <a:ext cx="318795" cy="31879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0B51FF-9F92-4319-815C-9A69ED779936}"/>
              </a:ext>
            </a:extLst>
          </p:cNvPr>
          <p:cNvSpPr/>
          <p:nvPr/>
        </p:nvSpPr>
        <p:spPr>
          <a:xfrm>
            <a:off x="547395" y="1800809"/>
            <a:ext cx="3740021" cy="2243240"/>
          </a:xfrm>
          <a:prstGeom prst="roundRect">
            <a:avLst>
              <a:gd name="adj" fmla="val 45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FDAD7D-42C2-4B5B-B7DA-4993942E60B0}"/>
              </a:ext>
            </a:extLst>
          </p:cNvPr>
          <p:cNvSpPr/>
          <p:nvPr/>
        </p:nvSpPr>
        <p:spPr>
          <a:xfrm>
            <a:off x="547394" y="4253988"/>
            <a:ext cx="3740021" cy="2076832"/>
          </a:xfrm>
          <a:prstGeom prst="roundRect">
            <a:avLst>
              <a:gd name="adj" fmla="val 45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rk Theme Support | Charts4PHP - Free PHP Chart &amp; Graph">
            <a:extLst>
              <a:ext uri="{FF2B5EF4-FFF2-40B4-BE49-F238E27FC236}">
                <a16:creationId xmlns:a16="http://schemas.microsoft.com/office/drawing/2014/main" id="{B8F175D5-AAB2-405D-BC46-DDE865012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5"/>
          <a:stretch/>
        </p:blipFill>
        <p:spPr bwMode="auto">
          <a:xfrm>
            <a:off x="577306" y="1861457"/>
            <a:ext cx="3669332" cy="212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 Admin Templates with Dark Dashboard - Ekan Admin">
            <a:extLst>
              <a:ext uri="{FF2B5EF4-FFF2-40B4-BE49-F238E27FC236}">
                <a16:creationId xmlns:a16="http://schemas.microsoft.com/office/drawing/2014/main" id="{5377B353-77F2-416A-A754-8BFD52982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8" t="42585" r="3540" b="29796"/>
          <a:stretch/>
        </p:blipFill>
        <p:spPr bwMode="auto">
          <a:xfrm rot="5400000">
            <a:off x="1437335" y="3460049"/>
            <a:ext cx="1949273" cy="36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C651BD85-7B44-4657-BDF9-37B0C0EEE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70723" y="443328"/>
            <a:ext cx="425066" cy="425066"/>
          </a:xfrm>
          <a:prstGeom prst="rect">
            <a:avLst/>
          </a:prstGeom>
        </p:spPr>
      </p:pic>
      <p:pic>
        <p:nvPicPr>
          <p:cNvPr id="29" name="Graphic 28" descr="Download from cloud with solid fill">
            <a:extLst>
              <a:ext uri="{FF2B5EF4-FFF2-40B4-BE49-F238E27FC236}">
                <a16:creationId xmlns:a16="http://schemas.microsoft.com/office/drawing/2014/main" id="{4D8D171D-39D5-495C-A18B-1EBE6A35D2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08088" y="470443"/>
            <a:ext cx="350668" cy="350668"/>
          </a:xfrm>
          <a:prstGeom prst="rect">
            <a:avLst/>
          </a:prstGeom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003A5EE-BCD0-4019-9B2F-49DED4DF676B}"/>
              </a:ext>
            </a:extLst>
          </p:cNvPr>
          <p:cNvGrpSpPr/>
          <p:nvPr/>
        </p:nvGrpSpPr>
        <p:grpSpPr>
          <a:xfrm>
            <a:off x="3671626" y="1042769"/>
            <a:ext cx="5154873" cy="629685"/>
            <a:chOff x="2184063" y="1033324"/>
            <a:chExt cx="5154873" cy="62968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9615E29-40C6-428E-B1EC-6449293A52DD}"/>
                </a:ext>
              </a:extLst>
            </p:cNvPr>
            <p:cNvSpPr/>
            <p:nvPr/>
          </p:nvSpPr>
          <p:spPr>
            <a:xfrm>
              <a:off x="2184063" y="1033324"/>
              <a:ext cx="5154873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6BD3CB2-58D1-4427-A81D-6493878DC0E0}"/>
                </a:ext>
              </a:extLst>
            </p:cNvPr>
            <p:cNvSpPr/>
            <p:nvPr/>
          </p:nvSpPr>
          <p:spPr>
            <a:xfrm>
              <a:off x="2184064" y="1341111"/>
              <a:ext cx="5154872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Difference: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Abs</a:t>
              </a:r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 %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-                                                                      - </a:t>
              </a:r>
            </a:p>
          </p:txBody>
        </p:sp>
        <p:pic>
          <p:nvPicPr>
            <p:cNvPr id="54" name="Graphic 53" descr="Play with solid fill">
              <a:extLst>
                <a:ext uri="{FF2B5EF4-FFF2-40B4-BE49-F238E27FC236}">
                  <a16:creationId xmlns:a16="http://schemas.microsoft.com/office/drawing/2014/main" id="{ED527241-09F1-430B-81D8-844B29C9E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4153287" y="1376822"/>
              <a:ext cx="184224" cy="204879"/>
            </a:xfrm>
            <a:prstGeom prst="rect">
              <a:avLst/>
            </a:prstGeom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27CCB-3D14-4F03-9712-47F3389C7E66}"/>
                </a:ext>
              </a:extLst>
            </p:cNvPr>
            <p:cNvSpPr/>
            <p:nvPr/>
          </p:nvSpPr>
          <p:spPr>
            <a:xfrm>
              <a:off x="2184063" y="1093236"/>
              <a:ext cx="2267620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Year: 	    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2015 </a:t>
              </a:r>
            </a:p>
          </p:txBody>
        </p:sp>
        <p:pic>
          <p:nvPicPr>
            <p:cNvPr id="58" name="Graphic 57" descr="Play with solid fill">
              <a:extLst>
                <a:ext uri="{FF2B5EF4-FFF2-40B4-BE49-F238E27FC236}">
                  <a16:creationId xmlns:a16="http://schemas.microsoft.com/office/drawing/2014/main" id="{F1220123-F2A6-4C67-A116-979FA3A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4153287" y="1114735"/>
              <a:ext cx="184224" cy="20487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801442-EE92-47FD-9910-0FAD55766470}"/>
              </a:ext>
            </a:extLst>
          </p:cNvPr>
          <p:cNvGrpSpPr/>
          <p:nvPr/>
        </p:nvGrpSpPr>
        <p:grpSpPr>
          <a:xfrm>
            <a:off x="6317071" y="1098605"/>
            <a:ext cx="2370724" cy="477546"/>
            <a:chOff x="4966686" y="1089063"/>
            <a:chExt cx="2370724" cy="477546"/>
          </a:xfrm>
        </p:grpSpPr>
        <p:pic>
          <p:nvPicPr>
            <p:cNvPr id="61" name="Graphic 60" descr="Play with solid fill">
              <a:extLst>
                <a:ext uri="{FF2B5EF4-FFF2-40B4-BE49-F238E27FC236}">
                  <a16:creationId xmlns:a16="http://schemas.microsoft.com/office/drawing/2014/main" id="{FBE71791-BFEE-4FCE-A2A0-4DB06B16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7142859" y="1372057"/>
              <a:ext cx="184224" cy="204879"/>
            </a:xfrm>
            <a:prstGeom prst="rect">
              <a:avLst/>
            </a:prstGeom>
          </p:spPr>
        </p:pic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4B4632F-7A98-4AA4-A850-EDF50FC6D12E}"/>
                </a:ext>
              </a:extLst>
            </p:cNvPr>
            <p:cNvSpPr/>
            <p:nvPr/>
          </p:nvSpPr>
          <p:spPr>
            <a:xfrm>
              <a:off x="4966686" y="1089063"/>
              <a:ext cx="2267621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Scenario: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Scenario 1</a:t>
              </a:r>
            </a:p>
          </p:txBody>
        </p:sp>
        <p:pic>
          <p:nvPicPr>
            <p:cNvPr id="63" name="Graphic 62" descr="Play with solid fill">
              <a:extLst>
                <a:ext uri="{FF2B5EF4-FFF2-40B4-BE49-F238E27FC236}">
                  <a16:creationId xmlns:a16="http://schemas.microsoft.com/office/drawing/2014/main" id="{C06A659D-AE13-4007-9DD8-41DD417E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7136351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58EA839-000F-4A19-AA86-DF682CACAE0B}"/>
              </a:ext>
            </a:extLst>
          </p:cNvPr>
          <p:cNvGrpSpPr/>
          <p:nvPr/>
        </p:nvGrpSpPr>
        <p:grpSpPr>
          <a:xfrm>
            <a:off x="9546818" y="1035764"/>
            <a:ext cx="2097786" cy="629685"/>
            <a:chOff x="4730748" y="1029151"/>
            <a:chExt cx="2097786" cy="62968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BB8E1BE-C67D-41CB-815E-B1BA237F5D2E}"/>
                </a:ext>
              </a:extLst>
            </p:cNvPr>
            <p:cNvSpPr/>
            <p:nvPr/>
          </p:nvSpPr>
          <p:spPr>
            <a:xfrm>
              <a:off x="4730749" y="1029151"/>
              <a:ext cx="209778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DD9F406-F385-4B96-B5B5-3BA49FB21E6F}"/>
                </a:ext>
              </a:extLst>
            </p:cNvPr>
            <p:cNvSpPr/>
            <p:nvPr/>
          </p:nvSpPr>
          <p:spPr>
            <a:xfrm>
              <a:off x="4730749" y="1336938"/>
              <a:ext cx="2097784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Overlayer: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Basin </a:t>
              </a:r>
            </a:p>
          </p:txBody>
        </p:sp>
        <p:pic>
          <p:nvPicPr>
            <p:cNvPr id="75" name="Graphic 74" descr="Play with solid fill">
              <a:extLst>
                <a:ext uri="{FF2B5EF4-FFF2-40B4-BE49-F238E27FC236}">
                  <a16:creationId xmlns:a16="http://schemas.microsoft.com/office/drawing/2014/main" id="{5F57465E-FEE9-4DD5-9FDB-63BB379B4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554426" y="1372057"/>
              <a:ext cx="184224" cy="204879"/>
            </a:xfrm>
            <a:prstGeom prst="rect">
              <a:avLst/>
            </a:prstGeom>
          </p:spPr>
        </p:pic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0E13D91-7A9F-4CE2-BF17-37412BAF3879}"/>
                </a:ext>
              </a:extLst>
            </p:cNvPr>
            <p:cNvSpPr/>
            <p:nvPr/>
          </p:nvSpPr>
          <p:spPr>
            <a:xfrm>
              <a:off x="4730748" y="1089063"/>
              <a:ext cx="2097785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Underlayer: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County</a:t>
              </a:r>
            </a:p>
          </p:txBody>
        </p:sp>
        <p:pic>
          <p:nvPicPr>
            <p:cNvPr id="77" name="Graphic 76" descr="Play with solid fill">
              <a:extLst>
                <a:ext uri="{FF2B5EF4-FFF2-40B4-BE49-F238E27FC236}">
                  <a16:creationId xmlns:a16="http://schemas.microsoft.com/office/drawing/2014/main" id="{867D7A34-27E1-423F-8F36-CEFB2BF1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547918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951B8A-A90C-47BD-BCE3-6BF8E102CFB3}"/>
              </a:ext>
            </a:extLst>
          </p:cNvPr>
          <p:cNvGrpSpPr/>
          <p:nvPr/>
        </p:nvGrpSpPr>
        <p:grpSpPr>
          <a:xfrm>
            <a:off x="547394" y="1035764"/>
            <a:ext cx="2399005" cy="629685"/>
            <a:chOff x="4730748" y="1029151"/>
            <a:chExt cx="2399005" cy="62968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1C33A85-AD19-4BB3-B1D8-A0663C371905}"/>
                </a:ext>
              </a:extLst>
            </p:cNvPr>
            <p:cNvSpPr/>
            <p:nvPr/>
          </p:nvSpPr>
          <p:spPr>
            <a:xfrm>
              <a:off x="4730748" y="1029151"/>
              <a:ext cx="239900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167591-68E3-41E7-9E23-C2538C529029}"/>
                </a:ext>
              </a:extLst>
            </p:cNvPr>
            <p:cNvSpPr/>
            <p:nvPr/>
          </p:nvSpPr>
          <p:spPr>
            <a:xfrm>
              <a:off x="4730749" y="1336938"/>
              <a:ext cx="2136538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Parameter: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Water Demands </a:t>
              </a:r>
            </a:p>
          </p:txBody>
        </p:sp>
        <p:pic>
          <p:nvPicPr>
            <p:cNvPr id="81" name="Graphic 80" descr="Play with solid fill">
              <a:extLst>
                <a:ext uri="{FF2B5EF4-FFF2-40B4-BE49-F238E27FC236}">
                  <a16:creationId xmlns:a16="http://schemas.microsoft.com/office/drawing/2014/main" id="{A4F2C532-264E-48CC-B6B5-C5A0BA1A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867693" y="1372057"/>
              <a:ext cx="184224" cy="20487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B5B2A74A-4368-432E-97FD-A706130534D6}"/>
                </a:ext>
              </a:extLst>
            </p:cNvPr>
            <p:cNvSpPr/>
            <p:nvPr/>
          </p:nvSpPr>
          <p:spPr>
            <a:xfrm>
              <a:off x="4730748" y="1089063"/>
              <a:ext cx="2174639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Dataset: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CMIP6</a:t>
              </a:r>
            </a:p>
          </p:txBody>
        </p:sp>
        <p:pic>
          <p:nvPicPr>
            <p:cNvPr id="83" name="Graphic 82" descr="Play with solid fill">
              <a:extLst>
                <a:ext uri="{FF2B5EF4-FFF2-40B4-BE49-F238E27FC236}">
                  <a16:creationId xmlns:a16="http://schemas.microsoft.com/office/drawing/2014/main" id="{73074940-FA4B-4A23-BF43-51FD152D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861185" y="1118571"/>
              <a:ext cx="184224" cy="204879"/>
            </a:xfrm>
            <a:prstGeom prst="rect">
              <a:avLst/>
            </a:prstGeom>
          </p:spPr>
        </p:pic>
      </p:grp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477A06FB-E4B6-4311-84AB-24E4C04FE7A8}"/>
              </a:ext>
            </a:extLst>
          </p:cNvPr>
          <p:cNvSpPr/>
          <p:nvPr/>
        </p:nvSpPr>
        <p:spPr>
          <a:xfrm>
            <a:off x="6129867" y="3340100"/>
            <a:ext cx="321733" cy="359833"/>
          </a:xfrm>
          <a:custGeom>
            <a:avLst/>
            <a:gdLst>
              <a:gd name="connsiteX0" fmla="*/ 0 w 321733"/>
              <a:gd name="connsiteY0" fmla="*/ 275167 h 359833"/>
              <a:gd name="connsiteX1" fmla="*/ 143933 w 321733"/>
              <a:gd name="connsiteY1" fmla="*/ 12700 h 359833"/>
              <a:gd name="connsiteX2" fmla="*/ 241300 w 321733"/>
              <a:gd name="connsiteY2" fmla="*/ 0 h 359833"/>
              <a:gd name="connsiteX3" fmla="*/ 321733 w 321733"/>
              <a:gd name="connsiteY3" fmla="*/ 275167 h 359833"/>
              <a:gd name="connsiteX4" fmla="*/ 59266 w 321733"/>
              <a:gd name="connsiteY4" fmla="*/ 359833 h 359833"/>
              <a:gd name="connsiteX5" fmla="*/ 0 w 321733"/>
              <a:gd name="connsiteY5" fmla="*/ 275167 h 35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733" h="359833">
                <a:moveTo>
                  <a:pt x="0" y="275167"/>
                </a:moveTo>
                <a:lnTo>
                  <a:pt x="143933" y="12700"/>
                </a:lnTo>
                <a:lnTo>
                  <a:pt x="241300" y="0"/>
                </a:lnTo>
                <a:lnTo>
                  <a:pt x="321733" y="275167"/>
                </a:lnTo>
                <a:lnTo>
                  <a:pt x="59266" y="359833"/>
                </a:lnTo>
                <a:lnTo>
                  <a:pt x="0" y="27516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1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Graphic 1029" descr="Cursor with solid fill">
            <a:extLst>
              <a:ext uri="{FF2B5EF4-FFF2-40B4-BE49-F238E27FC236}">
                <a16:creationId xmlns:a16="http://schemas.microsoft.com/office/drawing/2014/main" id="{B1FA9769-AC41-4A07-A609-C4F198C40C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49062" y="3473030"/>
            <a:ext cx="422384" cy="422384"/>
          </a:xfrm>
          <a:prstGeom prst="rect">
            <a:avLst/>
          </a:prstGeom>
        </p:spPr>
      </p:pic>
      <p:graphicFrame>
        <p:nvGraphicFramePr>
          <p:cNvPr id="1034" name="Chart 1033">
            <a:extLst>
              <a:ext uri="{FF2B5EF4-FFF2-40B4-BE49-F238E27FC236}">
                <a16:creationId xmlns:a16="http://schemas.microsoft.com/office/drawing/2014/main" id="{AD844EE3-B476-4DD2-84F2-D28BD49A46C8}"/>
              </a:ext>
            </a:extLst>
          </p:cNvPr>
          <p:cNvGraphicFramePr/>
          <p:nvPr/>
        </p:nvGraphicFramePr>
        <p:xfrm>
          <a:off x="6644165" y="3218531"/>
          <a:ext cx="2388981" cy="1836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70368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15DF-FE50-47D5-A07B-1ADCAC6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E086-3F08-47CD-A83D-5A4A14AD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GCIMS Integration – Task 4.2</a:t>
            </a:r>
          </a:p>
          <a:p>
            <a:r>
              <a:rPr lang="en-US" dirty="0"/>
              <a:t>Existing efforts</a:t>
            </a:r>
          </a:p>
          <a:p>
            <a:r>
              <a:rPr lang="en-US" dirty="0"/>
              <a:t>Plan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Maintain Integration Map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Standardize Data I/O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Interoperability/Feedbacks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Reproducibility/Containerization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Scalability/Large Ensembles/Scenario Discovery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Accessibility/Visual </a:t>
            </a:r>
            <a:r>
              <a:rPr lang="en-US" dirty="0" err="1"/>
              <a:t>Anlaytics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42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94EEC-9EDD-4AC3-A276-4C0F97BB0E6A}"/>
              </a:ext>
            </a:extLst>
          </p:cNvPr>
          <p:cNvSpPr/>
          <p:nvPr/>
        </p:nvSpPr>
        <p:spPr>
          <a:xfrm>
            <a:off x="354563" y="405882"/>
            <a:ext cx="11471988" cy="6134877"/>
          </a:xfrm>
          <a:prstGeom prst="roundRect">
            <a:avLst>
              <a:gd name="adj" fmla="val 1154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AEEE2-8339-4E80-B2E6-BF101AA22900}"/>
              </a:ext>
            </a:extLst>
          </p:cNvPr>
          <p:cNvSpPr txBox="1"/>
          <p:nvPr/>
        </p:nvSpPr>
        <p:spPr>
          <a:xfrm>
            <a:off x="424543" y="1721872"/>
            <a:ext cx="273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Water Supply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3E08D-CBF3-45B6-86EA-1E5BD119D5E2}"/>
              </a:ext>
            </a:extLst>
          </p:cNvPr>
          <p:cNvCxnSpPr/>
          <p:nvPr/>
        </p:nvCxnSpPr>
        <p:spPr>
          <a:xfrm>
            <a:off x="424543" y="900404"/>
            <a:ext cx="1129004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9B5A59-6AF9-41CC-BC7F-E91F5ADB240E}"/>
              </a:ext>
            </a:extLst>
          </p:cNvPr>
          <p:cNvSpPr/>
          <p:nvPr/>
        </p:nvSpPr>
        <p:spPr>
          <a:xfrm>
            <a:off x="354563" y="470444"/>
            <a:ext cx="11471988" cy="3506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Focus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Multi</a:t>
            </a: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72566E36-3246-4976-8230-0EEC2A0E4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789" y="486379"/>
            <a:ext cx="318795" cy="318795"/>
          </a:xfrm>
          <a:prstGeom prst="rect">
            <a:avLst/>
          </a:prstGeom>
        </p:spPr>
      </p:pic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C651BD85-7B44-4657-BDF9-37B0C0EEE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0723" y="443328"/>
            <a:ext cx="425066" cy="425066"/>
          </a:xfrm>
          <a:prstGeom prst="rect">
            <a:avLst/>
          </a:prstGeom>
        </p:spPr>
      </p:pic>
      <p:pic>
        <p:nvPicPr>
          <p:cNvPr id="29" name="Graphic 28" descr="Download from cloud with solid fill">
            <a:extLst>
              <a:ext uri="{FF2B5EF4-FFF2-40B4-BE49-F238E27FC236}">
                <a16:creationId xmlns:a16="http://schemas.microsoft.com/office/drawing/2014/main" id="{4D8D171D-39D5-495C-A18B-1EBE6A35D2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8088" y="470443"/>
            <a:ext cx="350668" cy="350668"/>
          </a:xfrm>
          <a:prstGeom prst="rect">
            <a:avLst/>
          </a:prstGeom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003A5EE-BCD0-4019-9B2F-49DED4DF676B}"/>
              </a:ext>
            </a:extLst>
          </p:cNvPr>
          <p:cNvGrpSpPr/>
          <p:nvPr/>
        </p:nvGrpSpPr>
        <p:grpSpPr>
          <a:xfrm>
            <a:off x="3671626" y="1042769"/>
            <a:ext cx="5154873" cy="629685"/>
            <a:chOff x="2184063" y="1033324"/>
            <a:chExt cx="5154873" cy="62968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9615E29-40C6-428E-B1EC-6449293A52DD}"/>
                </a:ext>
              </a:extLst>
            </p:cNvPr>
            <p:cNvSpPr/>
            <p:nvPr/>
          </p:nvSpPr>
          <p:spPr>
            <a:xfrm>
              <a:off x="2184063" y="1033324"/>
              <a:ext cx="5154873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6BD3CB2-58D1-4427-A81D-6493878DC0E0}"/>
                </a:ext>
              </a:extLst>
            </p:cNvPr>
            <p:cNvSpPr/>
            <p:nvPr/>
          </p:nvSpPr>
          <p:spPr>
            <a:xfrm>
              <a:off x="2184064" y="1341111"/>
              <a:ext cx="5154872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Difference: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Abs</a:t>
              </a:r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 %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-                                                                      - </a:t>
              </a:r>
            </a:p>
          </p:txBody>
        </p:sp>
        <p:pic>
          <p:nvPicPr>
            <p:cNvPr id="54" name="Graphic 53" descr="Play with solid fill">
              <a:extLst>
                <a:ext uri="{FF2B5EF4-FFF2-40B4-BE49-F238E27FC236}">
                  <a16:creationId xmlns:a16="http://schemas.microsoft.com/office/drawing/2014/main" id="{ED527241-09F1-430B-81D8-844B29C9E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4153287" y="1376822"/>
              <a:ext cx="184224" cy="204879"/>
            </a:xfrm>
            <a:prstGeom prst="rect">
              <a:avLst/>
            </a:prstGeom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27CCB-3D14-4F03-9712-47F3389C7E66}"/>
                </a:ext>
              </a:extLst>
            </p:cNvPr>
            <p:cNvSpPr/>
            <p:nvPr/>
          </p:nvSpPr>
          <p:spPr>
            <a:xfrm>
              <a:off x="2184063" y="1093236"/>
              <a:ext cx="2267620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Year: 	    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2015 </a:t>
              </a:r>
            </a:p>
          </p:txBody>
        </p:sp>
        <p:pic>
          <p:nvPicPr>
            <p:cNvPr id="58" name="Graphic 57" descr="Play with solid fill">
              <a:extLst>
                <a:ext uri="{FF2B5EF4-FFF2-40B4-BE49-F238E27FC236}">
                  <a16:creationId xmlns:a16="http://schemas.microsoft.com/office/drawing/2014/main" id="{F1220123-F2A6-4C67-A116-979FA3A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4153287" y="1114735"/>
              <a:ext cx="184224" cy="20487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801442-EE92-47FD-9910-0FAD55766470}"/>
              </a:ext>
            </a:extLst>
          </p:cNvPr>
          <p:cNvGrpSpPr/>
          <p:nvPr/>
        </p:nvGrpSpPr>
        <p:grpSpPr>
          <a:xfrm>
            <a:off x="6317071" y="1098605"/>
            <a:ext cx="2370724" cy="477546"/>
            <a:chOff x="4966686" y="1089063"/>
            <a:chExt cx="2370724" cy="477546"/>
          </a:xfrm>
        </p:grpSpPr>
        <p:pic>
          <p:nvPicPr>
            <p:cNvPr id="61" name="Graphic 60" descr="Play with solid fill">
              <a:extLst>
                <a:ext uri="{FF2B5EF4-FFF2-40B4-BE49-F238E27FC236}">
                  <a16:creationId xmlns:a16="http://schemas.microsoft.com/office/drawing/2014/main" id="{FBE71791-BFEE-4FCE-A2A0-4DB06B16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7142859" y="1372057"/>
              <a:ext cx="184224" cy="204879"/>
            </a:xfrm>
            <a:prstGeom prst="rect">
              <a:avLst/>
            </a:prstGeom>
          </p:spPr>
        </p:pic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4B4632F-7A98-4AA4-A850-EDF50FC6D12E}"/>
                </a:ext>
              </a:extLst>
            </p:cNvPr>
            <p:cNvSpPr/>
            <p:nvPr/>
          </p:nvSpPr>
          <p:spPr>
            <a:xfrm>
              <a:off x="4966686" y="1089063"/>
              <a:ext cx="2267621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Scenario: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Scenario 1</a:t>
              </a:r>
            </a:p>
          </p:txBody>
        </p:sp>
        <p:pic>
          <p:nvPicPr>
            <p:cNvPr id="63" name="Graphic 62" descr="Play with solid fill">
              <a:extLst>
                <a:ext uri="{FF2B5EF4-FFF2-40B4-BE49-F238E27FC236}">
                  <a16:creationId xmlns:a16="http://schemas.microsoft.com/office/drawing/2014/main" id="{C06A659D-AE13-4007-9DD8-41DD417E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7136351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58EA839-000F-4A19-AA86-DF682CACAE0B}"/>
              </a:ext>
            </a:extLst>
          </p:cNvPr>
          <p:cNvGrpSpPr/>
          <p:nvPr/>
        </p:nvGrpSpPr>
        <p:grpSpPr>
          <a:xfrm>
            <a:off x="9546818" y="1035764"/>
            <a:ext cx="2097786" cy="629685"/>
            <a:chOff x="4730748" y="1029151"/>
            <a:chExt cx="2097786" cy="62968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BB8E1BE-C67D-41CB-815E-B1BA237F5D2E}"/>
                </a:ext>
              </a:extLst>
            </p:cNvPr>
            <p:cNvSpPr/>
            <p:nvPr/>
          </p:nvSpPr>
          <p:spPr>
            <a:xfrm>
              <a:off x="4730749" y="1029151"/>
              <a:ext cx="209778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DD9F406-F385-4B96-B5B5-3BA49FB21E6F}"/>
                </a:ext>
              </a:extLst>
            </p:cNvPr>
            <p:cNvSpPr/>
            <p:nvPr/>
          </p:nvSpPr>
          <p:spPr>
            <a:xfrm>
              <a:off x="4730749" y="1336938"/>
              <a:ext cx="2097784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Overlayer: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Basin </a:t>
              </a:r>
            </a:p>
          </p:txBody>
        </p:sp>
        <p:pic>
          <p:nvPicPr>
            <p:cNvPr id="75" name="Graphic 74" descr="Play with solid fill">
              <a:extLst>
                <a:ext uri="{FF2B5EF4-FFF2-40B4-BE49-F238E27FC236}">
                  <a16:creationId xmlns:a16="http://schemas.microsoft.com/office/drawing/2014/main" id="{5F57465E-FEE9-4DD5-9FDB-63BB379B4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554426" y="1372057"/>
              <a:ext cx="184224" cy="204879"/>
            </a:xfrm>
            <a:prstGeom prst="rect">
              <a:avLst/>
            </a:prstGeom>
          </p:spPr>
        </p:pic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0E13D91-7A9F-4CE2-BF17-37412BAF3879}"/>
                </a:ext>
              </a:extLst>
            </p:cNvPr>
            <p:cNvSpPr/>
            <p:nvPr/>
          </p:nvSpPr>
          <p:spPr>
            <a:xfrm>
              <a:off x="4730748" y="1089063"/>
              <a:ext cx="2097785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Underlayer: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County</a:t>
              </a:r>
            </a:p>
          </p:txBody>
        </p:sp>
        <p:pic>
          <p:nvPicPr>
            <p:cNvPr id="77" name="Graphic 76" descr="Play with solid fill">
              <a:extLst>
                <a:ext uri="{FF2B5EF4-FFF2-40B4-BE49-F238E27FC236}">
                  <a16:creationId xmlns:a16="http://schemas.microsoft.com/office/drawing/2014/main" id="{867D7A34-27E1-423F-8F36-CEFB2BF1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547918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951B8A-A90C-47BD-BCE3-6BF8E102CFB3}"/>
              </a:ext>
            </a:extLst>
          </p:cNvPr>
          <p:cNvGrpSpPr/>
          <p:nvPr/>
        </p:nvGrpSpPr>
        <p:grpSpPr>
          <a:xfrm>
            <a:off x="547394" y="1035764"/>
            <a:ext cx="2399005" cy="629685"/>
            <a:chOff x="4730748" y="1029151"/>
            <a:chExt cx="2399005" cy="62968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1C33A85-AD19-4BB3-B1D8-A0663C371905}"/>
                </a:ext>
              </a:extLst>
            </p:cNvPr>
            <p:cNvSpPr/>
            <p:nvPr/>
          </p:nvSpPr>
          <p:spPr>
            <a:xfrm>
              <a:off x="4730748" y="1029151"/>
              <a:ext cx="239900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167591-68E3-41E7-9E23-C2538C529029}"/>
                </a:ext>
              </a:extLst>
            </p:cNvPr>
            <p:cNvSpPr/>
            <p:nvPr/>
          </p:nvSpPr>
          <p:spPr>
            <a:xfrm>
              <a:off x="4730749" y="1336938"/>
              <a:ext cx="2136538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Parameter:	-</a:t>
              </a:r>
            </a:p>
          </p:txBody>
        </p:sp>
        <p:pic>
          <p:nvPicPr>
            <p:cNvPr id="81" name="Graphic 80" descr="Play with solid fill">
              <a:extLst>
                <a:ext uri="{FF2B5EF4-FFF2-40B4-BE49-F238E27FC236}">
                  <a16:creationId xmlns:a16="http://schemas.microsoft.com/office/drawing/2014/main" id="{A4F2C532-264E-48CC-B6B5-C5A0BA1A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67693" y="1372057"/>
              <a:ext cx="184224" cy="20487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B5B2A74A-4368-432E-97FD-A706130534D6}"/>
                </a:ext>
              </a:extLst>
            </p:cNvPr>
            <p:cNvSpPr/>
            <p:nvPr/>
          </p:nvSpPr>
          <p:spPr>
            <a:xfrm>
              <a:off x="4730748" y="1089063"/>
              <a:ext cx="2174639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Dataset: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CMIP6</a:t>
              </a:r>
            </a:p>
          </p:txBody>
        </p:sp>
        <p:pic>
          <p:nvPicPr>
            <p:cNvPr id="83" name="Graphic 82" descr="Play with solid fill">
              <a:extLst>
                <a:ext uri="{FF2B5EF4-FFF2-40B4-BE49-F238E27FC236}">
                  <a16:creationId xmlns:a16="http://schemas.microsoft.com/office/drawing/2014/main" id="{73074940-FA4B-4A23-BF43-51FD152D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861185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F04E25-4D59-409F-87A4-6B01D4E4C3B6}"/>
              </a:ext>
            </a:extLst>
          </p:cNvPr>
          <p:cNvGrpSpPr/>
          <p:nvPr/>
        </p:nvGrpSpPr>
        <p:grpSpPr>
          <a:xfrm>
            <a:off x="428656" y="2080318"/>
            <a:ext cx="2728737" cy="4291303"/>
            <a:chOff x="4585996" y="1800808"/>
            <a:chExt cx="7058608" cy="453001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F65B57-14DF-43FE-80D4-52A4D48D9B14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2F7783F9-E919-4EC7-B360-9E7352649E1E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5B0BF90-7B5E-4FF0-9EF7-E7EEB1C85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FB89631-6626-4920-838D-543EDEB81DC7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Cursor with solid fill">
              <a:extLst>
                <a:ext uri="{FF2B5EF4-FFF2-40B4-BE49-F238E27FC236}">
                  <a16:creationId xmlns:a16="http://schemas.microsoft.com/office/drawing/2014/main" id="{651F1967-7BE6-401E-97CA-10E90ABBF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5A37F1B4-A878-41AB-88AC-BC3C9AB423C5}"/>
                </a:ext>
              </a:extLst>
            </p:cNvPr>
            <p:cNvGraphicFramePr/>
            <p:nvPr/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9D36D10-0969-49E2-9CBF-EC692B246D6D}"/>
              </a:ext>
            </a:extLst>
          </p:cNvPr>
          <p:cNvGrpSpPr/>
          <p:nvPr/>
        </p:nvGrpSpPr>
        <p:grpSpPr>
          <a:xfrm>
            <a:off x="3269945" y="2095038"/>
            <a:ext cx="2728737" cy="4291303"/>
            <a:chOff x="4585996" y="1800808"/>
            <a:chExt cx="7058608" cy="453001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0993E30-4E70-4E6F-BB4F-05FC0EBB7FF1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EC3C7021-D0DB-41A9-88D5-63683E127CD6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49D2F2C7-5CB3-4312-990C-D4BAAE14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384E364-FFE2-428B-BA77-E1A0015AC153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 descr="Cursor with solid fill">
              <a:extLst>
                <a:ext uri="{FF2B5EF4-FFF2-40B4-BE49-F238E27FC236}">
                  <a16:creationId xmlns:a16="http://schemas.microsoft.com/office/drawing/2014/main" id="{63D82093-C769-4C84-92E7-24B96386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70" name="Chart 69">
              <a:extLst>
                <a:ext uri="{FF2B5EF4-FFF2-40B4-BE49-F238E27FC236}">
                  <a16:creationId xmlns:a16="http://schemas.microsoft.com/office/drawing/2014/main" id="{3945238F-3804-4CDF-967A-0C371452990C}"/>
                </a:ext>
              </a:extLst>
            </p:cNvPr>
            <p:cNvGraphicFramePr/>
            <p:nvPr/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0F44D7-89EA-4CEE-B553-AC5877448D2C}"/>
              </a:ext>
            </a:extLst>
          </p:cNvPr>
          <p:cNvGrpSpPr/>
          <p:nvPr/>
        </p:nvGrpSpPr>
        <p:grpSpPr>
          <a:xfrm>
            <a:off x="6125547" y="2098420"/>
            <a:ext cx="2728737" cy="4291303"/>
            <a:chOff x="4585996" y="1800808"/>
            <a:chExt cx="7058608" cy="453001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9E42BCC-1531-42EA-87C3-929C26A9C290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0CCDEB4-91C4-4012-B569-A7DD03089946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C9394296-81DD-4980-B016-3C2D65C52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91FDA5C-AD4E-4CB8-8BF8-60330020D4C1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Cursor with solid fill">
              <a:extLst>
                <a:ext uri="{FF2B5EF4-FFF2-40B4-BE49-F238E27FC236}">
                  <a16:creationId xmlns:a16="http://schemas.microsoft.com/office/drawing/2014/main" id="{0CE9CE39-CBBF-44A6-B00D-6D3CC4938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89" name="Chart 88">
              <a:extLst>
                <a:ext uri="{FF2B5EF4-FFF2-40B4-BE49-F238E27FC236}">
                  <a16:creationId xmlns:a16="http://schemas.microsoft.com/office/drawing/2014/main" id="{9C92501A-BAF2-4A2E-9553-9E772C1B46C2}"/>
                </a:ext>
              </a:extLst>
            </p:cNvPr>
            <p:cNvGraphicFramePr/>
            <p:nvPr/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6E65FB4-BF4F-43A4-8D5D-56CFA710EFEF}"/>
              </a:ext>
            </a:extLst>
          </p:cNvPr>
          <p:cNvGrpSpPr/>
          <p:nvPr/>
        </p:nvGrpSpPr>
        <p:grpSpPr>
          <a:xfrm>
            <a:off x="8985262" y="2080318"/>
            <a:ext cx="2728737" cy="4291303"/>
            <a:chOff x="4585996" y="1800808"/>
            <a:chExt cx="7058608" cy="453001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BC971E-0514-47AB-9034-4FA3C028D318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103E717-EDFA-4C68-BC6C-F1AC53F436ED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25FF23FC-BFDA-4A01-8519-BC6632A34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396034A-4973-45B3-B1D9-E89C77C4FD13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Cursor with solid fill">
              <a:extLst>
                <a:ext uri="{FF2B5EF4-FFF2-40B4-BE49-F238E27FC236}">
                  <a16:creationId xmlns:a16="http://schemas.microsoft.com/office/drawing/2014/main" id="{E3A476C7-5B85-4DD1-980D-A7AA77B72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96" name="Chart 95">
              <a:extLst>
                <a:ext uri="{FF2B5EF4-FFF2-40B4-BE49-F238E27FC236}">
                  <a16:creationId xmlns:a16="http://schemas.microsoft.com/office/drawing/2014/main" id="{71D8ED3D-23F5-4232-8466-26EF02754096}"/>
                </a:ext>
              </a:extLst>
            </p:cNvPr>
            <p:cNvGraphicFramePr/>
            <p:nvPr/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9E5635F0-9F04-4369-9B37-E3881BF8A7C1}"/>
              </a:ext>
            </a:extLst>
          </p:cNvPr>
          <p:cNvSpPr txBox="1"/>
          <p:nvPr/>
        </p:nvSpPr>
        <p:spPr>
          <a:xfrm>
            <a:off x="3269945" y="1738745"/>
            <a:ext cx="273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Water Demands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E428D3F-63D9-45C1-8269-B796A2D5D78F}"/>
              </a:ext>
            </a:extLst>
          </p:cNvPr>
          <p:cNvSpPr txBox="1"/>
          <p:nvPr/>
        </p:nvSpPr>
        <p:spPr>
          <a:xfrm>
            <a:off x="6137353" y="1740935"/>
            <a:ext cx="272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Landuse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F1CF65-250A-4889-903A-027CA3B9CF8A}"/>
              </a:ext>
            </a:extLst>
          </p:cNvPr>
          <p:cNvSpPr txBox="1"/>
          <p:nvPr/>
        </p:nvSpPr>
        <p:spPr>
          <a:xfrm>
            <a:off x="9000648" y="1745184"/>
            <a:ext cx="272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Scarcity</a:t>
            </a:r>
          </a:p>
        </p:txBody>
      </p:sp>
      <p:pic>
        <p:nvPicPr>
          <p:cNvPr id="103" name="Graphic 102" descr="Play with solid fill">
            <a:extLst>
              <a:ext uri="{FF2B5EF4-FFF2-40B4-BE49-F238E27FC236}">
                <a16:creationId xmlns:a16="http://schemas.microsoft.com/office/drawing/2014/main" id="{88DAF352-8D3F-431C-86AE-27622AB5F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2684338" y="1781244"/>
            <a:ext cx="184224" cy="204879"/>
          </a:xfrm>
          <a:prstGeom prst="rect">
            <a:avLst/>
          </a:prstGeom>
        </p:spPr>
      </p:pic>
      <p:pic>
        <p:nvPicPr>
          <p:cNvPr id="104" name="Graphic 103" descr="Play with solid fill">
            <a:extLst>
              <a:ext uri="{FF2B5EF4-FFF2-40B4-BE49-F238E27FC236}">
                <a16:creationId xmlns:a16="http://schemas.microsoft.com/office/drawing/2014/main" id="{06E9D143-40A5-4C5E-B64C-FBA42C5F4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640850" y="1776025"/>
            <a:ext cx="184224" cy="204879"/>
          </a:xfrm>
          <a:prstGeom prst="rect">
            <a:avLst/>
          </a:prstGeom>
        </p:spPr>
      </p:pic>
      <p:pic>
        <p:nvPicPr>
          <p:cNvPr id="105" name="Graphic 104" descr="Play with solid fill">
            <a:extLst>
              <a:ext uri="{FF2B5EF4-FFF2-40B4-BE49-F238E27FC236}">
                <a16:creationId xmlns:a16="http://schemas.microsoft.com/office/drawing/2014/main" id="{FCA0B916-0EF2-45FF-87E0-981F65016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487947" y="1775788"/>
            <a:ext cx="184224" cy="204879"/>
          </a:xfrm>
          <a:prstGeom prst="rect">
            <a:avLst/>
          </a:prstGeom>
        </p:spPr>
      </p:pic>
      <p:pic>
        <p:nvPicPr>
          <p:cNvPr id="106" name="Graphic 105" descr="Play with solid fill">
            <a:extLst>
              <a:ext uri="{FF2B5EF4-FFF2-40B4-BE49-F238E27FC236}">
                <a16:creationId xmlns:a16="http://schemas.microsoft.com/office/drawing/2014/main" id="{C55FDD52-7630-460A-9727-63E272A0A3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370497" y="1775789"/>
            <a:ext cx="184224" cy="204879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B396CD3-70E5-4EA0-99B6-241D66BF42F5}"/>
              </a:ext>
            </a:extLst>
          </p:cNvPr>
          <p:cNvSpPr txBox="1"/>
          <p:nvPr/>
        </p:nvSpPr>
        <p:spPr>
          <a:xfrm>
            <a:off x="424543" y="471195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Foresight</a:t>
            </a:r>
          </a:p>
        </p:txBody>
      </p:sp>
    </p:spTree>
    <p:extLst>
      <p:ext uri="{BB962C8B-B14F-4D97-AF65-F5344CB8AC3E}">
        <p14:creationId xmlns:p14="http://schemas.microsoft.com/office/powerpoint/2010/main" val="240190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E54EE40-E7C1-4FCE-94A3-C6D562A2C38E}"/>
              </a:ext>
            </a:extLst>
          </p:cNvPr>
          <p:cNvSpPr txBox="1"/>
          <p:nvPr/>
        </p:nvSpPr>
        <p:spPr>
          <a:xfrm>
            <a:off x="0" y="204330"/>
            <a:ext cx="2157470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Maintain Integration Map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Standardize Data I/O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Interoperability &amp; Feedbacks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Reproducibility &amp; Containerization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Scalability, Large Ensembles &amp; Scenario Discovery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Accessibility &amp; Visual </a:t>
            </a:r>
            <a:r>
              <a:rPr lang="en-US" sz="1600" dirty="0" err="1"/>
              <a:t>Anlaytics</a:t>
            </a:r>
            <a:endParaRPr lang="en-US" sz="16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0E114C1-C0E1-46AD-9479-9C67DCEBA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84" y="0"/>
            <a:ext cx="9972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BD28-32C0-422C-BAD7-6F85D874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Overview of GCIMS Integration – Task 4.2</a:t>
            </a:r>
          </a:p>
        </p:txBody>
      </p:sp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D9F45CF8-F0B9-493E-A7C1-7A7537375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09" y="1133231"/>
            <a:ext cx="7876943" cy="5625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2E4737-46A5-403A-BCA6-22707F5CB362}"/>
              </a:ext>
            </a:extLst>
          </p:cNvPr>
          <p:cNvSpPr/>
          <p:nvPr/>
        </p:nvSpPr>
        <p:spPr>
          <a:xfrm>
            <a:off x="4037293" y="5024535"/>
            <a:ext cx="1949292" cy="766664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7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BD28-32C0-422C-BAD7-6F85D874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Overview of GCIMS Integration – Task 4.2</a:t>
            </a:r>
          </a:p>
        </p:txBody>
      </p:sp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D9F45CF8-F0B9-493E-A7C1-7A7537375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09" y="1133231"/>
            <a:ext cx="7876943" cy="5625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2E4737-46A5-403A-BCA6-22707F5CB362}"/>
              </a:ext>
            </a:extLst>
          </p:cNvPr>
          <p:cNvSpPr/>
          <p:nvPr/>
        </p:nvSpPr>
        <p:spPr>
          <a:xfrm>
            <a:off x="4037293" y="5024535"/>
            <a:ext cx="1949292" cy="766664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DD562F-464A-4CD1-9719-ACAA482F3DFE}"/>
              </a:ext>
            </a:extLst>
          </p:cNvPr>
          <p:cNvSpPr/>
          <p:nvPr/>
        </p:nvSpPr>
        <p:spPr>
          <a:xfrm>
            <a:off x="5393094" y="3788229"/>
            <a:ext cx="1212979" cy="335902"/>
          </a:xfrm>
          <a:prstGeom prst="ellipse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13E8F-9B74-4A78-907A-E19BC5898797}"/>
              </a:ext>
            </a:extLst>
          </p:cNvPr>
          <p:cNvSpPr/>
          <p:nvPr/>
        </p:nvSpPr>
        <p:spPr>
          <a:xfrm>
            <a:off x="7949269" y="5024535"/>
            <a:ext cx="1549294" cy="387220"/>
          </a:xfrm>
          <a:prstGeom prst="ellipse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7BEC86-AE29-49EE-9596-A7FCBDCADCA5}"/>
              </a:ext>
            </a:extLst>
          </p:cNvPr>
          <p:cNvSpPr/>
          <p:nvPr/>
        </p:nvSpPr>
        <p:spPr>
          <a:xfrm>
            <a:off x="6096000" y="4957666"/>
            <a:ext cx="1549294" cy="387220"/>
          </a:xfrm>
          <a:prstGeom prst="ellipse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B475EE-478D-4129-A914-F6C728AE1693}"/>
              </a:ext>
            </a:extLst>
          </p:cNvPr>
          <p:cNvSpPr/>
          <p:nvPr/>
        </p:nvSpPr>
        <p:spPr>
          <a:xfrm>
            <a:off x="5380095" y="2867609"/>
            <a:ext cx="1212979" cy="335902"/>
          </a:xfrm>
          <a:prstGeom prst="ellipse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30E334-3925-4221-9E54-DF3ED5126CF7}"/>
              </a:ext>
            </a:extLst>
          </p:cNvPr>
          <p:cNvSpPr/>
          <p:nvPr/>
        </p:nvSpPr>
        <p:spPr>
          <a:xfrm>
            <a:off x="5380094" y="1959576"/>
            <a:ext cx="1212979" cy="335902"/>
          </a:xfrm>
          <a:prstGeom prst="ellipse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C62E-BBC8-4B3F-A2E1-CAEFE66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Existing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24D7-673C-4BA5-9670-CFE99B41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</a:t>
            </a:r>
            <a:r>
              <a:rPr lang="en-US" dirty="0">
                <a:hlinkClick r:id="rId2"/>
              </a:rPr>
              <a:t>https://github.com/JGCRI/cassandra</a:t>
            </a:r>
            <a:r>
              <a:rPr lang="en-US" dirty="0"/>
              <a:t>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Cassandra is a coupling framework for scientific models that tracks model dependencies and automates the running of multiple interconnected models.</a:t>
            </a:r>
            <a:endParaRPr lang="en-US" dirty="0"/>
          </a:p>
          <a:p>
            <a:pPr lvl="1"/>
            <a:r>
              <a:rPr lang="en-US" dirty="0"/>
              <a:t>Message Passing Interface (MPI)</a:t>
            </a:r>
          </a:p>
          <a:p>
            <a:r>
              <a:rPr lang="en-US" dirty="0"/>
              <a:t>GCAM Fusion </a:t>
            </a:r>
            <a:r>
              <a:rPr lang="en-US" dirty="0">
                <a:hlinkClick r:id="rId3"/>
              </a:rPr>
              <a:t>https://jgcri.github.io/gcam-doc/fusion.html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C++ GCAM query and feedbacks</a:t>
            </a:r>
          </a:p>
          <a:p>
            <a:r>
              <a:rPr lang="en-US" dirty="0" err="1"/>
              <a:t>gcamwrapper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https://github.com/JGCRI/gcamwrapper</a:t>
            </a:r>
            <a:r>
              <a:rPr lang="en-US" dirty="0"/>
              <a:t>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C++ and R/python source code to wrap the GCAM model such that simulations can be run interactively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F87F-7602-4FAA-A1B7-62D9CFE5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GCIMS Integration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1A83-066B-4BA6-95F6-228D9965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Maintain Integration Map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Standardize Data I/O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Interoperability/Feedbacks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Reproducibility/Containerization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Scalability/Large Ensembles/Scenario Discovery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Accessibility/Visual </a:t>
            </a:r>
            <a:r>
              <a:rPr lang="en-US" dirty="0" err="1"/>
              <a:t>Anlaytics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4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2DAF-789C-435A-9F2B-86F6FBA7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Maintain Integration Map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F8BB595-4384-4862-847A-B264C3541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7" y="1918988"/>
            <a:ext cx="5890333" cy="331331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4E6DBB4-3C38-42B6-9DE4-C89A4957A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30" y="2085267"/>
            <a:ext cx="5286328" cy="33523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2971FC-AE0D-4E91-9E3F-7365F2BFE956}"/>
              </a:ext>
            </a:extLst>
          </p:cNvPr>
          <p:cNvSpPr txBox="1"/>
          <p:nvPr/>
        </p:nvSpPr>
        <p:spPr>
          <a:xfrm>
            <a:off x="674097" y="5380945"/>
            <a:ext cx="4953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IM3  Exp B Example</a:t>
            </a:r>
          </a:p>
          <a:p>
            <a:pPr algn="ctr"/>
            <a:r>
              <a:rPr lang="en-US" dirty="0">
                <a:hlinkClick r:id="rId4"/>
              </a:rPr>
              <a:t>https://github.com/IMMM-SFA/exp_group_b_test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541E9-EF38-4C59-BFBB-E79F0FFDFEBA}"/>
              </a:ext>
            </a:extLst>
          </p:cNvPr>
          <p:cNvSpPr txBox="1"/>
          <p:nvPr/>
        </p:nvSpPr>
        <p:spPr>
          <a:xfrm>
            <a:off x="8798612" y="538094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GCIMS</a:t>
            </a:r>
          </a:p>
        </p:txBody>
      </p:sp>
    </p:spTree>
    <p:extLst>
      <p:ext uri="{BB962C8B-B14F-4D97-AF65-F5344CB8AC3E}">
        <p14:creationId xmlns:p14="http://schemas.microsoft.com/office/powerpoint/2010/main" val="200579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D33649E0-9640-4F24-B333-9FA52654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84" y="0"/>
            <a:ext cx="9972716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54EE40-E7C1-4FCE-94A3-C6D562A2C38E}"/>
              </a:ext>
            </a:extLst>
          </p:cNvPr>
          <p:cNvSpPr txBox="1"/>
          <p:nvPr/>
        </p:nvSpPr>
        <p:spPr>
          <a:xfrm>
            <a:off x="0" y="204330"/>
            <a:ext cx="2157470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Maintain Integration Map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Standardize Data I/O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Interoperability &amp; Feedbacks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Reproducibility &amp; Containerization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Scalability, Large Ensembles &amp; Scenario Discovery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Accessibility &amp; Visual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Anlaytics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7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E977-AC92-40BA-B92F-98977E43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Standardize Data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A26E-DAC8-4A23-9021-E180ED07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Outputs/Inputs and data storage</a:t>
            </a:r>
          </a:p>
          <a:p>
            <a:pPr lvl="1"/>
            <a:r>
              <a:rPr lang="en-US" dirty="0"/>
              <a:t>Database management</a:t>
            </a:r>
          </a:p>
          <a:p>
            <a:pPr lvl="1"/>
            <a:r>
              <a:rPr lang="en-US" dirty="0"/>
              <a:t>Database querying/sharing</a:t>
            </a:r>
          </a:p>
          <a:p>
            <a:pPr lvl="1"/>
            <a:r>
              <a:rPr lang="en-US" dirty="0"/>
              <a:t>Data formats (.csv, pandas, .</a:t>
            </a:r>
            <a:r>
              <a:rPr lang="en-US" dirty="0" err="1"/>
              <a:t>rds</a:t>
            </a:r>
            <a:r>
              <a:rPr lang="en-US" dirty="0"/>
              <a:t>, </a:t>
            </a:r>
            <a:r>
              <a:rPr lang="en-US" dirty="0" err="1"/>
              <a:t>ncdf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280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4856</TotalTime>
  <Words>558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Arial Black</vt:lpstr>
      <vt:lpstr>Calibri</vt:lpstr>
      <vt:lpstr>Calibri Light</vt:lpstr>
      <vt:lpstr>Office Theme</vt:lpstr>
      <vt:lpstr>GCIMS Integration</vt:lpstr>
      <vt:lpstr>Agenda</vt:lpstr>
      <vt:lpstr>Overview of GCIMS Integration – Task 4.2</vt:lpstr>
      <vt:lpstr>Overview of GCIMS Integration – Task 4.2</vt:lpstr>
      <vt:lpstr>Existing</vt:lpstr>
      <vt:lpstr>GCIMS Integration - Plan</vt:lpstr>
      <vt:lpstr>1. Maintain Integration Map</vt:lpstr>
      <vt:lpstr>PowerPoint Presentation</vt:lpstr>
      <vt:lpstr>2. Standardize Data I/O</vt:lpstr>
      <vt:lpstr>PowerPoint Presentation</vt:lpstr>
      <vt:lpstr>3. Interoperability/Feedbacks</vt:lpstr>
      <vt:lpstr>PowerPoint Presentation</vt:lpstr>
      <vt:lpstr>4. Reproducibility/Containerization</vt:lpstr>
      <vt:lpstr>PowerPoint Presentation</vt:lpstr>
      <vt:lpstr>5. Scalability/Large Ensembles/Scenario Discovery</vt:lpstr>
      <vt:lpstr>PowerPoint Presentation</vt:lpstr>
      <vt:lpstr>6. Accessibility/Visual Anlaytics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GCIMS Integration</dc:title>
  <dc:creator>Khan, Zarrar</dc:creator>
  <cp:lastModifiedBy>Khan, Zarrar</cp:lastModifiedBy>
  <cp:revision>27</cp:revision>
  <dcterms:created xsi:type="dcterms:W3CDTF">2022-06-09T18:17:27Z</dcterms:created>
  <dcterms:modified xsi:type="dcterms:W3CDTF">2022-06-13T15:29:49Z</dcterms:modified>
</cp:coreProperties>
</file>