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3A3"/>
    <a:srgbClr val="FF4C52"/>
    <a:srgbClr val="0BB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1" autoAdjust="0"/>
    <p:restoredTop sz="94660"/>
  </p:normalViewPr>
  <p:slideViewPr>
    <p:cSldViewPr snapToGrid="0">
      <p:cViewPr>
        <p:scale>
          <a:sx n="110" d="100"/>
          <a:sy n="110" d="100"/>
        </p:scale>
        <p:origin x="31" y="-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6D7-432F-B47E-A336BC2E2FB5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7-432F-B47E-A336BC2E2FB5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7-432F-B47E-A336BC2E2F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05-4670-8CBA-D16FAD1D84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7-432F-B47E-A336BC2E2F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15-4702-BB50-5C84820413BE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15-4702-BB50-5C84820413BE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15-4702-BB50-5C84820413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15-4702-BB50-5C84820413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15-4702-BB50-5C84820413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3-4104-B377-A9717398CB6C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E3-4104-B377-A9717398CB6C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E3-4104-B377-A9717398CB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E3-4104-B377-A9717398CB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E3-4104-B377-A9717398CB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4-4D76-AD3C-DF723A1DCBD4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4-4D76-AD3C-DF723A1DCBD4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4-4D76-AD3C-DF723A1DCB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4-4D76-AD3C-DF723A1DCB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4-4D76-AD3C-DF723A1DCB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5D-4CA6-A2AB-FA75D7189481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5D-4CA6-A2AB-FA75D7189481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5D-4CA6-A2AB-FA75D71894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5D-4CA6-A2AB-FA75D71894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5D-4CA6-A2AB-FA75D71894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A8A8-EE0B-4931-A48E-21831D231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71297-2EB6-4127-B9CA-8B8EA2D2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C4B6-C86C-48E0-8FBF-9C4278D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6256-717F-487D-BE59-9203E1B7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1F38-7A05-4944-AE99-E0F64BB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5B6-B6E5-465B-97FF-0D420924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8A0FB-DA50-45F7-B8D4-D77E494B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B241-62D5-40E1-8FCA-68486213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4F7D-D3F3-41CA-B4C2-B9649008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E0B4-AD29-4889-8964-8C32CF30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C9F1D-8451-4F4C-B87A-FF9474E9B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5C9A-398B-4B00-8275-CBCE01A5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1469-2D7A-477A-999E-B164EDB9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6F596-000C-41D8-B028-E536B0F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5321-5DA6-4E6B-96F1-FD80A1F1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F5C9-74FC-4240-8C34-877E6A73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AECB-5832-4702-A6B0-F8CEFF77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BF1E-67A8-4F3E-A2F3-1BDE49C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C1D6-DC72-4DB7-852F-383D1759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0AEA-CDCA-48E5-8413-6604D5A6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97D9-113D-4B61-8112-C4D0029A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AF80-9F0F-4D27-B92F-3879636A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A259-AC00-4A22-A2A7-C9E6BB57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A0DF-4EF2-476C-9DC5-69FE776F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FAC-A5C5-4EA2-BB1F-BBDA34F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667-8304-4FFD-BADB-E73982DB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D145-CD31-4388-8E27-EAFE416D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EC245-7884-4F98-86D1-A1FF8600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AA62-196E-4F55-A775-EA681B10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EC0A-C492-453A-82B8-5570AF54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0D2A9-5F4F-4F3D-A909-0995DF7E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E033-83F8-4FC9-8611-F7064407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DEE4-2F75-4183-B6BA-19E2DAD5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D56BA-9ACA-436B-BAD2-D4A4F31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62E11-70AD-48E8-A167-C6C7B60D0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823AC-B41B-4CAC-BAF2-AEFC67AF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77764-38E9-4F92-B9B2-C7A8999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05F75-4A9A-4B58-A1DE-525F17DC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29023-243C-43E4-8624-4AFAB0A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3A4C-FE7B-4D7D-BE11-67E6F3F0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BA5EB-6C69-4269-8BD9-34CA213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0E502-C38F-4B71-8514-08FFDDFF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B9B23-E7E9-4D5B-9AD7-8E5094D1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397D7-A02C-4627-BEFF-DC9DF89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4A3D8-6056-4A8D-95CE-58D2C60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0A668-B3A4-4A05-BAED-F162E5AE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C72A-6FD6-473C-A041-C403E1A2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DC8E-5971-4669-A47B-EB3098F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2C7A-B479-4781-81FE-662D9317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A1BE-B59C-4EC0-B1D8-260533F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3EDC1-846E-4B37-B64E-409FDB9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01E8A-DF38-47A2-87C7-92F06210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D119-649A-4E78-BD83-1B485FA3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E93E-16A9-4EE9-AB65-A47634EFF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1D48C-92AF-403F-AD25-5205C898F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6D39-3F48-4935-A667-1D915ECC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51AE-730D-4C58-9EB2-19BBDD78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00D5A-E50E-415F-9D2E-F0F1F1A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43821-F84C-4602-82F8-E37B61B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2568-0C50-4530-87DF-FE748C30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E86F-A65B-438E-95A2-43B2F9A2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7ACB-10DB-4819-9463-43EEF9195A2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99CB-0232-42D9-A790-B6E449801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C063-661D-487F-AB82-5D52978AA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hart" Target="../charts/chart1.xm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hart" Target="../charts/chart5.xml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17" Type="http://schemas.openxmlformats.org/officeDocument/2006/relationships/chart" Target="../charts/chart4.xml"/><Relationship Id="rId2" Type="http://schemas.openxmlformats.org/officeDocument/2006/relationships/image" Target="../media/image2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chart" Target="../charts/chart2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CF4867-EDB5-41F2-AC6E-6A7F1FD3563B}"/>
              </a:ext>
            </a:extLst>
          </p:cNvPr>
          <p:cNvGrpSpPr/>
          <p:nvPr/>
        </p:nvGrpSpPr>
        <p:grpSpPr>
          <a:xfrm>
            <a:off x="4585996" y="1800808"/>
            <a:ext cx="7058608" cy="4530011"/>
            <a:chOff x="3937518" y="1380930"/>
            <a:chExt cx="7707086" cy="49498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4D3458-9ECA-4953-993B-E2BF399BF089}"/>
                </a:ext>
              </a:extLst>
            </p:cNvPr>
            <p:cNvSpPr/>
            <p:nvPr/>
          </p:nvSpPr>
          <p:spPr>
            <a:xfrm>
              <a:off x="3937518" y="1380930"/>
              <a:ext cx="7707086" cy="4949889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E0E1B1-5C48-4509-B968-EC7AD59E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483" y="1488233"/>
              <a:ext cx="7563464" cy="477541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Focus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0B51FF-9F92-4319-815C-9A69ED779936}"/>
              </a:ext>
            </a:extLst>
          </p:cNvPr>
          <p:cNvSpPr/>
          <p:nvPr/>
        </p:nvSpPr>
        <p:spPr>
          <a:xfrm>
            <a:off x="547395" y="1800809"/>
            <a:ext cx="3740021" cy="2243240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FDAD7D-42C2-4B5B-B7DA-4993942E60B0}"/>
              </a:ext>
            </a:extLst>
          </p:cNvPr>
          <p:cNvSpPr/>
          <p:nvPr/>
        </p:nvSpPr>
        <p:spPr>
          <a:xfrm>
            <a:off x="547394" y="4253988"/>
            <a:ext cx="3740021" cy="2076832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k Theme Support | Charts4PHP - Free PHP Chart &amp; Graph">
            <a:extLst>
              <a:ext uri="{FF2B5EF4-FFF2-40B4-BE49-F238E27FC236}">
                <a16:creationId xmlns:a16="http://schemas.microsoft.com/office/drawing/2014/main" id="{B8F175D5-AAB2-405D-BC46-DDE865012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/>
          <a:stretch/>
        </p:blipFill>
        <p:spPr bwMode="auto">
          <a:xfrm>
            <a:off x="577306" y="1861457"/>
            <a:ext cx="3669332" cy="212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Admin Templates with Dark Dashboard - Ekan Admin">
            <a:extLst>
              <a:ext uri="{FF2B5EF4-FFF2-40B4-BE49-F238E27FC236}">
                <a16:creationId xmlns:a16="http://schemas.microsoft.com/office/drawing/2014/main" id="{5377B353-77F2-416A-A754-8BFD52982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8" t="42585" r="3540" b="29796"/>
          <a:stretch/>
        </p:blipFill>
        <p:spPr bwMode="auto">
          <a:xfrm rot="5400000">
            <a:off x="1437335" y="3460049"/>
            <a:ext cx="1949273" cy="36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Parameter: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Water Demands 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477A06FB-E4B6-4311-84AB-24E4C04FE7A8}"/>
              </a:ext>
            </a:extLst>
          </p:cNvPr>
          <p:cNvSpPr/>
          <p:nvPr/>
        </p:nvSpPr>
        <p:spPr>
          <a:xfrm>
            <a:off x="6129867" y="3340100"/>
            <a:ext cx="321733" cy="359833"/>
          </a:xfrm>
          <a:custGeom>
            <a:avLst/>
            <a:gdLst>
              <a:gd name="connsiteX0" fmla="*/ 0 w 321733"/>
              <a:gd name="connsiteY0" fmla="*/ 275167 h 359833"/>
              <a:gd name="connsiteX1" fmla="*/ 143933 w 321733"/>
              <a:gd name="connsiteY1" fmla="*/ 12700 h 359833"/>
              <a:gd name="connsiteX2" fmla="*/ 241300 w 321733"/>
              <a:gd name="connsiteY2" fmla="*/ 0 h 359833"/>
              <a:gd name="connsiteX3" fmla="*/ 321733 w 321733"/>
              <a:gd name="connsiteY3" fmla="*/ 275167 h 359833"/>
              <a:gd name="connsiteX4" fmla="*/ 59266 w 321733"/>
              <a:gd name="connsiteY4" fmla="*/ 359833 h 359833"/>
              <a:gd name="connsiteX5" fmla="*/ 0 w 321733"/>
              <a:gd name="connsiteY5" fmla="*/ 275167 h 35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733" h="359833">
                <a:moveTo>
                  <a:pt x="0" y="275167"/>
                </a:moveTo>
                <a:lnTo>
                  <a:pt x="143933" y="12700"/>
                </a:lnTo>
                <a:lnTo>
                  <a:pt x="241300" y="0"/>
                </a:lnTo>
                <a:lnTo>
                  <a:pt x="321733" y="275167"/>
                </a:lnTo>
                <a:lnTo>
                  <a:pt x="59266" y="359833"/>
                </a:lnTo>
                <a:lnTo>
                  <a:pt x="0" y="27516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Graphic 1029" descr="Cursor with solid fill">
            <a:extLst>
              <a:ext uri="{FF2B5EF4-FFF2-40B4-BE49-F238E27FC236}">
                <a16:creationId xmlns:a16="http://schemas.microsoft.com/office/drawing/2014/main" id="{B1FA9769-AC41-4A07-A609-C4F198C40C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9062" y="3473030"/>
            <a:ext cx="422384" cy="422384"/>
          </a:xfrm>
          <a:prstGeom prst="rect">
            <a:avLst/>
          </a:prstGeom>
        </p:spPr>
      </p:pic>
      <p:graphicFrame>
        <p:nvGraphicFramePr>
          <p:cNvPr id="1034" name="Chart 1033">
            <a:extLst>
              <a:ext uri="{FF2B5EF4-FFF2-40B4-BE49-F238E27FC236}">
                <a16:creationId xmlns:a16="http://schemas.microsoft.com/office/drawing/2014/main" id="{AD844EE3-B476-4DD2-84F2-D28BD49A4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77316"/>
              </p:ext>
            </p:extLst>
          </p:nvPr>
        </p:nvGraphicFramePr>
        <p:xfrm>
          <a:off x="6644165" y="3218531"/>
          <a:ext cx="2388981" cy="1836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70368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1721872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Supply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Parameter:	-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F04E25-4D59-409F-87A4-6B01D4E4C3B6}"/>
              </a:ext>
            </a:extLst>
          </p:cNvPr>
          <p:cNvGrpSpPr/>
          <p:nvPr/>
        </p:nvGrpSpPr>
        <p:grpSpPr>
          <a:xfrm>
            <a:off x="428656" y="2080318"/>
            <a:ext cx="2728737" cy="4291303"/>
            <a:chOff x="4585996" y="1800808"/>
            <a:chExt cx="7058608" cy="453001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F65B57-14DF-43FE-80D4-52A4D48D9B14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F7783F9-E919-4EC7-B360-9E7352649E1E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5B0BF90-7B5E-4FF0-9EF7-E7EEB1C85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FB89631-6626-4920-838D-543EDEB81DC7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Cursor with solid fill">
              <a:extLst>
                <a:ext uri="{FF2B5EF4-FFF2-40B4-BE49-F238E27FC236}">
                  <a16:creationId xmlns:a16="http://schemas.microsoft.com/office/drawing/2014/main" id="{651F1967-7BE6-401E-97CA-10E90ABB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5A37F1B4-A878-41AB-88AC-BC3C9AB423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273566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D36D10-0969-49E2-9CBF-EC692B246D6D}"/>
              </a:ext>
            </a:extLst>
          </p:cNvPr>
          <p:cNvGrpSpPr/>
          <p:nvPr/>
        </p:nvGrpSpPr>
        <p:grpSpPr>
          <a:xfrm>
            <a:off x="3269945" y="2095038"/>
            <a:ext cx="2728737" cy="4291303"/>
            <a:chOff x="4585996" y="1800808"/>
            <a:chExt cx="7058608" cy="453001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993E30-4E70-4E6F-BB4F-05FC0EBB7FF1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EC3C7021-D0DB-41A9-88D5-63683E127CD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9D2F2C7-5CB3-4312-990C-D4BAAE14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384E364-FFE2-428B-BA77-E1A0015AC15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 descr="Cursor with solid fill">
              <a:extLst>
                <a:ext uri="{FF2B5EF4-FFF2-40B4-BE49-F238E27FC236}">
                  <a16:creationId xmlns:a16="http://schemas.microsoft.com/office/drawing/2014/main" id="{63D82093-C769-4C84-92E7-24B96386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3945238F-3804-4CDF-967A-0C37145299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855552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0F44D7-89EA-4CEE-B553-AC5877448D2C}"/>
              </a:ext>
            </a:extLst>
          </p:cNvPr>
          <p:cNvGrpSpPr/>
          <p:nvPr/>
        </p:nvGrpSpPr>
        <p:grpSpPr>
          <a:xfrm>
            <a:off x="6125547" y="2098420"/>
            <a:ext cx="2728737" cy="4291303"/>
            <a:chOff x="4585996" y="1800808"/>
            <a:chExt cx="7058608" cy="453001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9E42BCC-1531-42EA-87C3-929C26A9C290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0CCDEB4-91C4-4012-B569-A7DD0308994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C9394296-81DD-4980-B016-3C2D65C52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91FDA5C-AD4E-4CB8-8BF8-60330020D4C1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Cursor with solid fill">
              <a:extLst>
                <a:ext uri="{FF2B5EF4-FFF2-40B4-BE49-F238E27FC236}">
                  <a16:creationId xmlns:a16="http://schemas.microsoft.com/office/drawing/2014/main" id="{0CE9CE39-CBBF-44A6-B00D-6D3CC493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89" name="Chart 88">
              <a:extLst>
                <a:ext uri="{FF2B5EF4-FFF2-40B4-BE49-F238E27FC236}">
                  <a16:creationId xmlns:a16="http://schemas.microsoft.com/office/drawing/2014/main" id="{9C92501A-BAF2-4A2E-9553-9E772C1B46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855552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6E65FB4-BF4F-43A4-8D5D-56CFA710EFEF}"/>
              </a:ext>
            </a:extLst>
          </p:cNvPr>
          <p:cNvGrpSpPr/>
          <p:nvPr/>
        </p:nvGrpSpPr>
        <p:grpSpPr>
          <a:xfrm>
            <a:off x="8985262" y="2080318"/>
            <a:ext cx="2728737" cy="4291303"/>
            <a:chOff x="4585996" y="1800808"/>
            <a:chExt cx="7058608" cy="45300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BC971E-0514-47AB-9034-4FA3C028D318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103E717-EDFA-4C68-BC6C-F1AC53F436ED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25FF23FC-BFDA-4A01-8519-BC6632A34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396034A-4973-45B3-B1D9-E89C77C4FD1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Cursor with solid fill">
              <a:extLst>
                <a:ext uri="{FF2B5EF4-FFF2-40B4-BE49-F238E27FC236}">
                  <a16:creationId xmlns:a16="http://schemas.microsoft.com/office/drawing/2014/main" id="{E3A476C7-5B85-4DD1-980D-A7AA77B7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96" name="Chart 95">
              <a:extLst>
                <a:ext uri="{FF2B5EF4-FFF2-40B4-BE49-F238E27FC236}">
                  <a16:creationId xmlns:a16="http://schemas.microsoft.com/office/drawing/2014/main" id="{71D8ED3D-23F5-4232-8466-26EF027540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6627829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E5635F0-9F04-4369-9B37-E3881BF8A7C1}"/>
              </a:ext>
            </a:extLst>
          </p:cNvPr>
          <p:cNvSpPr txBox="1"/>
          <p:nvPr/>
        </p:nvSpPr>
        <p:spPr>
          <a:xfrm>
            <a:off x="3269945" y="1738745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Demands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428D3F-63D9-45C1-8269-B796A2D5D78F}"/>
              </a:ext>
            </a:extLst>
          </p:cNvPr>
          <p:cNvSpPr txBox="1"/>
          <p:nvPr/>
        </p:nvSpPr>
        <p:spPr>
          <a:xfrm>
            <a:off x="6137353" y="1740935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Landuse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1CF65-250A-4889-903A-027CA3B9CF8A}"/>
              </a:ext>
            </a:extLst>
          </p:cNvPr>
          <p:cNvSpPr txBox="1"/>
          <p:nvPr/>
        </p:nvSpPr>
        <p:spPr>
          <a:xfrm>
            <a:off x="9000648" y="1745184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Scarcity</a:t>
            </a:r>
          </a:p>
        </p:txBody>
      </p:sp>
      <p:pic>
        <p:nvPicPr>
          <p:cNvPr id="103" name="Graphic 102" descr="Play with solid fill">
            <a:extLst>
              <a:ext uri="{FF2B5EF4-FFF2-40B4-BE49-F238E27FC236}">
                <a16:creationId xmlns:a16="http://schemas.microsoft.com/office/drawing/2014/main" id="{88DAF352-8D3F-431C-86AE-27622AB5F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684338" y="1781244"/>
            <a:ext cx="184224" cy="204879"/>
          </a:xfrm>
          <a:prstGeom prst="rect">
            <a:avLst/>
          </a:prstGeom>
        </p:spPr>
      </p:pic>
      <p:pic>
        <p:nvPicPr>
          <p:cNvPr id="104" name="Graphic 103" descr="Play with solid fill">
            <a:extLst>
              <a:ext uri="{FF2B5EF4-FFF2-40B4-BE49-F238E27FC236}">
                <a16:creationId xmlns:a16="http://schemas.microsoft.com/office/drawing/2014/main" id="{06E9D143-40A5-4C5E-B64C-FBA42C5F4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640850" y="1776025"/>
            <a:ext cx="184224" cy="204879"/>
          </a:xfrm>
          <a:prstGeom prst="rect">
            <a:avLst/>
          </a:prstGeom>
        </p:spPr>
      </p:pic>
      <p:pic>
        <p:nvPicPr>
          <p:cNvPr id="105" name="Graphic 104" descr="Play with solid fill">
            <a:extLst>
              <a:ext uri="{FF2B5EF4-FFF2-40B4-BE49-F238E27FC236}">
                <a16:creationId xmlns:a16="http://schemas.microsoft.com/office/drawing/2014/main" id="{FCA0B916-0EF2-45FF-87E0-981F65016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487947" y="1775788"/>
            <a:ext cx="184224" cy="204879"/>
          </a:xfrm>
          <a:prstGeom prst="rect">
            <a:avLst/>
          </a:prstGeom>
        </p:spPr>
      </p:pic>
      <p:pic>
        <p:nvPicPr>
          <p:cNvPr id="106" name="Graphic 105" descr="Play with solid fill">
            <a:extLst>
              <a:ext uri="{FF2B5EF4-FFF2-40B4-BE49-F238E27FC236}">
                <a16:creationId xmlns:a16="http://schemas.microsoft.com/office/drawing/2014/main" id="{C55FDD52-7630-460A-9727-63E272A0A3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370497" y="1775789"/>
            <a:ext cx="184224" cy="2048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B396CD3-70E5-4EA0-99B6-241D66BF42F5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</p:spTree>
    <p:extLst>
      <p:ext uri="{BB962C8B-B14F-4D97-AF65-F5344CB8AC3E}">
        <p14:creationId xmlns:p14="http://schemas.microsoft.com/office/powerpoint/2010/main" val="240190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E9F549-A544-459D-ACFA-14FED85A27BE}"/>
              </a:ext>
            </a:extLst>
          </p:cNvPr>
          <p:cNvSpPr/>
          <p:nvPr/>
        </p:nvSpPr>
        <p:spPr>
          <a:xfrm>
            <a:off x="513345" y="585537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E9AA4C1C-8DC4-496B-902F-CC2EBC205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3979" y="3671845"/>
            <a:ext cx="2065421" cy="2065421"/>
          </a:xfrm>
          <a:prstGeom prst="rect">
            <a:avLst/>
          </a:prstGeom>
        </p:spPr>
      </p:pic>
      <p:pic>
        <p:nvPicPr>
          <p:cNvPr id="7" name="Graphic 6" descr="Closed book with solid fill">
            <a:extLst>
              <a:ext uri="{FF2B5EF4-FFF2-40B4-BE49-F238E27FC236}">
                <a16:creationId xmlns:a16="http://schemas.microsoft.com/office/drawing/2014/main" id="{D96A2B17-5D8C-402B-934E-80F8FDBA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3026" y="752203"/>
            <a:ext cx="1880936" cy="1880936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2F030DC7-40C3-4739-8EE1-AD0B68EE4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0273" y="3671845"/>
            <a:ext cx="1985209" cy="1985209"/>
          </a:xfrm>
          <a:prstGeom prst="rect">
            <a:avLst/>
          </a:prstGeom>
        </p:spPr>
      </p:pic>
      <p:pic>
        <p:nvPicPr>
          <p:cNvPr id="11" name="Graphic 10" descr="Treasure Map with solid fill">
            <a:extLst>
              <a:ext uri="{FF2B5EF4-FFF2-40B4-BE49-F238E27FC236}">
                <a16:creationId xmlns:a16="http://schemas.microsoft.com/office/drawing/2014/main" id="{C77F80C4-2AC1-4DAC-A140-80A147F1D5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6375" y="712097"/>
            <a:ext cx="1961148" cy="196114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2D294B8D-CB38-441B-A762-16C212E2F8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7433" y="3671846"/>
            <a:ext cx="1985208" cy="1985208"/>
          </a:xfrm>
          <a:prstGeom prst="rect">
            <a:avLst/>
          </a:prstGeom>
        </p:spPr>
      </p:pic>
      <p:pic>
        <p:nvPicPr>
          <p:cNvPr id="15" name="Graphic 14" descr="Transfer with solid fill">
            <a:extLst>
              <a:ext uri="{FF2B5EF4-FFF2-40B4-BE49-F238E27FC236}">
                <a16:creationId xmlns:a16="http://schemas.microsoft.com/office/drawing/2014/main" id="{9104AC52-32D3-44BF-8FE2-A732BA77C5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8142" y="712097"/>
            <a:ext cx="1863793" cy="1863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B04E-B566-46EE-BE9E-0F64CF2484E3}"/>
              </a:ext>
            </a:extLst>
          </p:cNvPr>
          <p:cNvSpPr txBox="1"/>
          <p:nvPr/>
        </p:nvSpPr>
        <p:spPr>
          <a:xfrm>
            <a:off x="1116674" y="2763300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 Map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069FF-A3F4-48F4-BF23-9A79B7A2E981}"/>
              </a:ext>
            </a:extLst>
          </p:cNvPr>
          <p:cNvSpPr/>
          <p:nvPr/>
        </p:nvSpPr>
        <p:spPr>
          <a:xfrm>
            <a:off x="3769890" y="585537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E3BAB-106E-4F5F-B144-F0D644426273}"/>
              </a:ext>
            </a:extLst>
          </p:cNvPr>
          <p:cNvSpPr txBox="1"/>
          <p:nvPr/>
        </p:nvSpPr>
        <p:spPr>
          <a:xfrm>
            <a:off x="4573594" y="2763300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2B0D9-374D-4455-9241-F076982802DA}"/>
              </a:ext>
            </a:extLst>
          </p:cNvPr>
          <p:cNvSpPr/>
          <p:nvPr/>
        </p:nvSpPr>
        <p:spPr>
          <a:xfrm>
            <a:off x="7026435" y="585537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1FA7F-BE22-42A6-A670-DB1951DFAB70}"/>
              </a:ext>
            </a:extLst>
          </p:cNvPr>
          <p:cNvSpPr txBox="1"/>
          <p:nvPr/>
        </p:nvSpPr>
        <p:spPr>
          <a:xfrm>
            <a:off x="7812633" y="2763300"/>
            <a:ext cx="11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Feedbacks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1890F1-C61B-466A-9B05-F651622AB333}"/>
              </a:ext>
            </a:extLst>
          </p:cNvPr>
          <p:cNvSpPr/>
          <p:nvPr/>
        </p:nvSpPr>
        <p:spPr>
          <a:xfrm>
            <a:off x="513345" y="3539061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8489B7-820A-4C83-98FC-77D6DEB5D620}"/>
              </a:ext>
            </a:extLst>
          </p:cNvPr>
          <p:cNvSpPr txBox="1"/>
          <p:nvPr/>
        </p:nvSpPr>
        <p:spPr>
          <a:xfrm>
            <a:off x="1279122" y="5727030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020B0-822B-4F15-8482-1F8FF4A84D46}"/>
              </a:ext>
            </a:extLst>
          </p:cNvPr>
          <p:cNvSpPr/>
          <p:nvPr/>
        </p:nvSpPr>
        <p:spPr>
          <a:xfrm>
            <a:off x="3769890" y="3539061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8FCB8E-5387-4350-90B4-86F5EB8A3092}"/>
              </a:ext>
            </a:extLst>
          </p:cNvPr>
          <p:cNvSpPr txBox="1"/>
          <p:nvPr/>
        </p:nvSpPr>
        <p:spPr>
          <a:xfrm>
            <a:off x="4129756" y="5727030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4E1BF6-2A0F-4225-8287-80D33463C671}"/>
              </a:ext>
            </a:extLst>
          </p:cNvPr>
          <p:cNvSpPr/>
          <p:nvPr/>
        </p:nvSpPr>
        <p:spPr>
          <a:xfrm>
            <a:off x="7026435" y="3539061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2D9BA-A3BD-41B3-A2F0-03C286A289CB}"/>
              </a:ext>
            </a:extLst>
          </p:cNvPr>
          <p:cNvSpPr txBox="1"/>
          <p:nvPr/>
        </p:nvSpPr>
        <p:spPr>
          <a:xfrm>
            <a:off x="7559326" y="5727030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37201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AAE49B-1725-454A-9166-02E95DF57246}"/>
              </a:ext>
            </a:extLst>
          </p:cNvPr>
          <p:cNvGrpSpPr/>
          <p:nvPr/>
        </p:nvGrpSpPr>
        <p:grpSpPr>
          <a:xfrm>
            <a:off x="513345" y="585537"/>
            <a:ext cx="2747211" cy="2606842"/>
            <a:chOff x="513345" y="585537"/>
            <a:chExt cx="2747211" cy="26068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9F549-A544-459D-ACFA-14FED85A27BE}"/>
                </a:ext>
              </a:extLst>
            </p:cNvPr>
            <p:cNvSpPr/>
            <p:nvPr/>
          </p:nvSpPr>
          <p:spPr>
            <a:xfrm>
              <a:off x="513345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A8A821-77D9-4289-B9E7-BB476F7C1E63}"/>
                </a:ext>
              </a:extLst>
            </p:cNvPr>
            <p:cNvSpPr txBox="1"/>
            <p:nvPr/>
          </p:nvSpPr>
          <p:spPr>
            <a:xfrm>
              <a:off x="513345" y="1165683"/>
              <a:ext cx="27472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Maintain map of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existing and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under-development software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9BB201-F631-45E9-9280-CD2E8FFC9A70}"/>
              </a:ext>
            </a:extLst>
          </p:cNvPr>
          <p:cNvGrpSpPr/>
          <p:nvPr/>
        </p:nvGrpSpPr>
        <p:grpSpPr>
          <a:xfrm>
            <a:off x="3769890" y="585537"/>
            <a:ext cx="2747211" cy="2606842"/>
            <a:chOff x="3769890" y="585537"/>
            <a:chExt cx="2747211" cy="26068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B0653-CD27-43AE-A7FE-FB8757814EAA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687989-83FA-4318-86EB-0A4F98938DCD}"/>
                </a:ext>
              </a:extLst>
            </p:cNvPr>
            <p:cNvSpPr txBox="1"/>
            <p:nvPr/>
          </p:nvSpPr>
          <p:spPr>
            <a:xfrm>
              <a:off x="4032580" y="1165683"/>
              <a:ext cx="22218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Standards for the most efficient data formats and software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8BB616-597B-4A50-95CF-9D5A15E9B283}"/>
              </a:ext>
            </a:extLst>
          </p:cNvPr>
          <p:cNvGrpSpPr/>
          <p:nvPr/>
        </p:nvGrpSpPr>
        <p:grpSpPr>
          <a:xfrm>
            <a:off x="7026435" y="585537"/>
            <a:ext cx="2747211" cy="2606842"/>
            <a:chOff x="3769890" y="585537"/>
            <a:chExt cx="2747211" cy="26068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F1B682-4F66-4F87-97EC-484DE2DDAB17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A4CBD2-14E5-4FAE-8E48-466179D4A8EE}"/>
                </a:ext>
              </a:extLst>
            </p:cNvPr>
            <p:cNvSpPr txBox="1"/>
            <p:nvPr/>
          </p:nvSpPr>
          <p:spPr>
            <a:xfrm>
              <a:off x="3914271" y="1011795"/>
              <a:ext cx="24584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Workflows and architecture to containerize and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scale-up model configurations on HPCs, AWS </a:t>
              </a:r>
              <a:r>
                <a:rPr lang="en-US" i="0" dirty="0" err="1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ect</a:t>
              </a:r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2EC0DE-18B0-416D-A07A-825181D6136A}"/>
              </a:ext>
            </a:extLst>
          </p:cNvPr>
          <p:cNvGrpSpPr/>
          <p:nvPr/>
        </p:nvGrpSpPr>
        <p:grpSpPr>
          <a:xfrm>
            <a:off x="513344" y="3539061"/>
            <a:ext cx="2747211" cy="2606842"/>
            <a:chOff x="3769890" y="585537"/>
            <a:chExt cx="2747211" cy="26068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429027-6EC3-4AA0-8ED1-07C79FC8A381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01250C-226C-4AF1-A273-8FE7EB49195B}"/>
                </a:ext>
              </a:extLst>
            </p:cNvPr>
            <p:cNvSpPr txBox="1"/>
            <p:nvPr/>
          </p:nvSpPr>
          <p:spPr>
            <a:xfrm>
              <a:off x="3769890" y="1334960"/>
              <a:ext cx="27472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Examples of model interoperability and feedbacks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A4AF74-8F26-4D72-9517-AF793FAABCE8}"/>
              </a:ext>
            </a:extLst>
          </p:cNvPr>
          <p:cNvGrpSpPr/>
          <p:nvPr/>
        </p:nvGrpSpPr>
        <p:grpSpPr>
          <a:xfrm>
            <a:off x="3769889" y="3539061"/>
            <a:ext cx="2747211" cy="2606842"/>
            <a:chOff x="3769890" y="585537"/>
            <a:chExt cx="2747211" cy="260684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0BB07B-1D57-4E1C-9279-B59FB3802217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6C6477-FD8F-4972-AC37-F1550D59A71B}"/>
                </a:ext>
              </a:extLst>
            </p:cNvPr>
            <p:cNvSpPr txBox="1"/>
            <p:nvPr/>
          </p:nvSpPr>
          <p:spPr>
            <a:xfrm>
              <a:off x="3884191" y="1196460"/>
              <a:ext cx="25186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Curated data storage across life-cycle of single and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large-ensemble runs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AD1341-0AF8-4108-9190-15851ADC3A3F}"/>
              </a:ext>
            </a:extLst>
          </p:cNvPr>
          <p:cNvGrpSpPr/>
          <p:nvPr/>
        </p:nvGrpSpPr>
        <p:grpSpPr>
          <a:xfrm>
            <a:off x="7026435" y="3539061"/>
            <a:ext cx="2747211" cy="2606842"/>
            <a:chOff x="3769890" y="585537"/>
            <a:chExt cx="2747211" cy="26068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068603-24BF-4F1C-8246-56A52938E8EC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2AE020-030A-4A85-9315-9014FCE0DCEB}"/>
                </a:ext>
              </a:extLst>
            </p:cNvPr>
            <p:cNvSpPr txBox="1"/>
            <p:nvPr/>
          </p:nvSpPr>
          <p:spPr>
            <a:xfrm>
              <a:off x="3964403" y="1334960"/>
              <a:ext cx="23581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Tools for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visualization and data analytics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3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19</cp:revision>
  <dcterms:created xsi:type="dcterms:W3CDTF">2022-05-01T17:00:06Z</dcterms:created>
  <dcterms:modified xsi:type="dcterms:W3CDTF">2022-08-05T20:20:32Z</dcterms:modified>
</cp:coreProperties>
</file>