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6" r:id="rId3"/>
    <p:sldId id="260" r:id="rId4"/>
    <p:sldId id="285"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5143" autoAdjust="0"/>
  </p:normalViewPr>
  <p:slideViewPr>
    <p:cSldViewPr snapToGrid="0">
      <p:cViewPr varScale="1">
        <p:scale>
          <a:sx n="57" d="100"/>
          <a:sy n="57" d="100"/>
        </p:scale>
        <p:origin x="31"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E2E8-0F39-4AB9-9A7C-A4251676F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36C59C-5900-4A86-9904-18A803F40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14BCD-2BCD-445F-AD48-E46B1A7B2499}"/>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5" name="Footer Placeholder 4">
            <a:extLst>
              <a:ext uri="{FF2B5EF4-FFF2-40B4-BE49-F238E27FC236}">
                <a16:creationId xmlns:a16="http://schemas.microsoft.com/office/drawing/2014/main" id="{69DBA77F-8A7C-4376-A64D-6F485C758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319C6-96B6-427E-8BD6-84E2BB97F94D}"/>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267048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3694-4F28-4682-9E61-7A1D3B78C4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2117DE-D3FD-4426-B5C7-D7136C63BB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E27CB-AE1F-47C9-9620-6A49000D2176}"/>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5" name="Footer Placeholder 4">
            <a:extLst>
              <a:ext uri="{FF2B5EF4-FFF2-40B4-BE49-F238E27FC236}">
                <a16:creationId xmlns:a16="http://schemas.microsoft.com/office/drawing/2014/main" id="{F1E1CA57-A6C9-4D6A-9ABC-3A360AAFC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0FA17-0471-4810-9BCD-F86BFC943C9B}"/>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63571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275B2-C4A3-48F5-BBE0-6EDB944A9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DE6688-BF14-480E-AA74-E0EC30C8F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D75FF-5BF3-4CBB-BC97-EDDE775A0052}"/>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5" name="Footer Placeholder 4">
            <a:extLst>
              <a:ext uri="{FF2B5EF4-FFF2-40B4-BE49-F238E27FC236}">
                <a16:creationId xmlns:a16="http://schemas.microsoft.com/office/drawing/2014/main" id="{2BD62829-2543-47EA-A658-2A7D19DE9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3033E-76E1-4C69-8A87-60FA886E3C85}"/>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227973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5FF2-5460-44DD-9D0F-B210BBD47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E56AB9-1269-4AC5-BE31-E3AA17389D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0A4E5-EFA1-4E41-85D2-47A795F3E1F5}"/>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5" name="Footer Placeholder 4">
            <a:extLst>
              <a:ext uri="{FF2B5EF4-FFF2-40B4-BE49-F238E27FC236}">
                <a16:creationId xmlns:a16="http://schemas.microsoft.com/office/drawing/2014/main" id="{74E69DD1-F8B3-40B1-B3C1-A1A715D8B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2CBB9-D9EB-4A38-A90C-21743A4183C1}"/>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10346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3C29-C5B8-47A4-AEB5-BA83FC8EBB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3ECCC4-79DC-49C1-99EE-5200BF45C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1C235D-940C-4A47-ADBF-69857BE79D2B}"/>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5" name="Footer Placeholder 4">
            <a:extLst>
              <a:ext uri="{FF2B5EF4-FFF2-40B4-BE49-F238E27FC236}">
                <a16:creationId xmlns:a16="http://schemas.microsoft.com/office/drawing/2014/main" id="{1029645E-F6C2-46B4-B9D2-F58A9BFDD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D9284-C6E5-4C8E-96C3-35BBD27B54AD}"/>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370119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49BC-BFC7-493F-8A7D-FB2446F5D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DCE5F3-F9F2-46D6-AEEE-466166547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FAFF9B-E5A2-4259-A581-94A3F45E7D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0FEFCD-51D2-40A9-B20A-5D347EE5D105}"/>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6" name="Footer Placeholder 5">
            <a:extLst>
              <a:ext uri="{FF2B5EF4-FFF2-40B4-BE49-F238E27FC236}">
                <a16:creationId xmlns:a16="http://schemas.microsoft.com/office/drawing/2014/main" id="{C973499E-84D4-4816-A7EA-58EB8A19E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A26F3-B156-40B8-9282-DD6466610525}"/>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117627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E516-2A37-4D07-9364-6887EB14C8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6A4F5-1196-4220-ADC5-F8F8FFE9D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972D78-D20C-4C36-9822-AE1A74C8AC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3768BF-DB98-40A8-AF5D-3BEA22134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D3F7A7-F1D7-4D2D-906B-FCA60E6C4E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A9A6C-5AE1-47EA-959D-72D3B0CA8747}"/>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8" name="Footer Placeholder 7">
            <a:extLst>
              <a:ext uri="{FF2B5EF4-FFF2-40B4-BE49-F238E27FC236}">
                <a16:creationId xmlns:a16="http://schemas.microsoft.com/office/drawing/2014/main" id="{2B9557B3-42B4-4838-937F-2EC62EA96D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5AC4F2-CA5F-443C-9C40-E7766DCD0A4F}"/>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192936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88A1-3D02-4697-ADC3-9CC485587E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228C6-F298-4E44-B44A-487701A13DC7}"/>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4" name="Footer Placeholder 3">
            <a:extLst>
              <a:ext uri="{FF2B5EF4-FFF2-40B4-BE49-F238E27FC236}">
                <a16:creationId xmlns:a16="http://schemas.microsoft.com/office/drawing/2014/main" id="{308119F5-26C5-41B5-8C98-318A3FE449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7948B2-D951-4809-9798-C0D899EA11C9}"/>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7206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DCF8F-2A56-4ACD-B49B-6C119D787DBB}"/>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3" name="Footer Placeholder 2">
            <a:extLst>
              <a:ext uri="{FF2B5EF4-FFF2-40B4-BE49-F238E27FC236}">
                <a16:creationId xmlns:a16="http://schemas.microsoft.com/office/drawing/2014/main" id="{895D9EAC-4C18-4E2E-9D0C-9E49C2D11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52B9C-299F-4FA4-A896-4E7E44C4E5E5}"/>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188496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B3A5-5677-439E-A126-E74B9BB21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A9F363-875D-46CD-A2F4-9E1666947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5B6536-E709-4B0A-BB7D-BC0E9C629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7D4074-261D-4CFF-8DD0-615BED6A22B8}"/>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6" name="Footer Placeholder 5">
            <a:extLst>
              <a:ext uri="{FF2B5EF4-FFF2-40B4-BE49-F238E27FC236}">
                <a16:creationId xmlns:a16="http://schemas.microsoft.com/office/drawing/2014/main" id="{7F341E7F-2CF8-4A63-92B3-0AB9F456C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3C890-440B-4566-9959-A1DB19764736}"/>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37847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4D69-A6DF-4E3F-B881-A504E528A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3FB125-E5A0-44C3-900A-9D0CBE59A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B0AFB8-B668-4CF3-8CDE-E31C5B93F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9CE48-A3FF-49CE-9838-847FC671BB25}"/>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6" name="Footer Placeholder 5">
            <a:extLst>
              <a:ext uri="{FF2B5EF4-FFF2-40B4-BE49-F238E27FC236}">
                <a16:creationId xmlns:a16="http://schemas.microsoft.com/office/drawing/2014/main" id="{1905E264-7994-4E4F-A9E4-ECECF31FB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A2B01-46F9-4805-8BDE-7D4C2041B58C}"/>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95523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BA479-9222-491B-94CC-BFB6F1109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65C360-4D9E-4C09-892B-30DC58B92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77CC4-FECA-472C-B163-3EE30EBA50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A1B1F-B05B-4935-BC9F-EB193811D8BD}" type="datetimeFigureOut">
              <a:rPr lang="en-US" smtClean="0"/>
              <a:t>11/14/2022</a:t>
            </a:fld>
            <a:endParaRPr lang="en-US"/>
          </a:p>
        </p:txBody>
      </p:sp>
      <p:sp>
        <p:nvSpPr>
          <p:cNvPr id="5" name="Footer Placeholder 4">
            <a:extLst>
              <a:ext uri="{FF2B5EF4-FFF2-40B4-BE49-F238E27FC236}">
                <a16:creationId xmlns:a16="http://schemas.microsoft.com/office/drawing/2014/main" id="{A5AF8247-C28E-4FBB-8BFA-D3C63B3FE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E92A5F-791B-4345-8F7A-7EB305DB9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02D3C-9FE6-418D-9CD8-CFDDF0A62B14}" type="slidenum">
              <a:rPr lang="en-US" smtClean="0"/>
              <a:t>‹#›</a:t>
            </a:fld>
            <a:endParaRPr lang="en-US"/>
          </a:p>
        </p:txBody>
      </p:sp>
    </p:spTree>
    <p:extLst>
      <p:ext uri="{BB962C8B-B14F-4D97-AF65-F5344CB8AC3E}">
        <p14:creationId xmlns:p14="http://schemas.microsoft.com/office/powerpoint/2010/main" val="19208509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cims.atlassian.net/wiki/spaces/HOME/pages/190513175/Official+copy+of+the+proposal+FY21-2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cims.atlassian.net/wiki/spaces/HOME/pages/190447644/Project+Structur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cims.atlassian.net/wiki/spaces/HOME/pages/190513175/Official+copy+of+the+proposal+FY21-2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CF7D-3B52-461B-A182-56BCD1C3F982}"/>
              </a:ext>
            </a:extLst>
          </p:cNvPr>
          <p:cNvSpPr>
            <a:spLocks noGrp="1"/>
          </p:cNvSpPr>
          <p:nvPr>
            <p:ph type="ctrTitle"/>
          </p:nvPr>
        </p:nvSpPr>
        <p:spPr/>
        <p:txBody>
          <a:bodyPr/>
          <a:lstStyle/>
          <a:p>
            <a:r>
              <a:rPr lang="en-US" dirty="0"/>
              <a:t>GCIMS Integration</a:t>
            </a:r>
          </a:p>
        </p:txBody>
      </p:sp>
      <p:sp>
        <p:nvSpPr>
          <p:cNvPr id="3" name="Subtitle 2">
            <a:extLst>
              <a:ext uri="{FF2B5EF4-FFF2-40B4-BE49-F238E27FC236}">
                <a16:creationId xmlns:a16="http://schemas.microsoft.com/office/drawing/2014/main" id="{E4D4B06B-30E5-428E-9646-D63C01C25152}"/>
              </a:ext>
            </a:extLst>
          </p:cNvPr>
          <p:cNvSpPr>
            <a:spLocks noGrp="1"/>
          </p:cNvSpPr>
          <p:nvPr>
            <p:ph type="subTitle" idx="1"/>
          </p:nvPr>
        </p:nvSpPr>
        <p:spPr/>
        <p:txBody>
          <a:bodyPr/>
          <a:lstStyle/>
          <a:p>
            <a:r>
              <a:rPr lang="en-US" dirty="0"/>
              <a:t>Update – 14 Nov 2022</a:t>
            </a:r>
          </a:p>
        </p:txBody>
      </p:sp>
    </p:spTree>
    <p:extLst>
      <p:ext uri="{BB962C8B-B14F-4D97-AF65-F5344CB8AC3E}">
        <p14:creationId xmlns:p14="http://schemas.microsoft.com/office/powerpoint/2010/main" val="67560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0D3B35-2350-4764-9722-A2C153F7C6EA}"/>
              </a:ext>
            </a:extLst>
          </p:cNvPr>
          <p:cNvPicPr>
            <a:picLocks noChangeAspect="1"/>
          </p:cNvPicPr>
          <p:nvPr/>
        </p:nvPicPr>
        <p:blipFill>
          <a:blip r:embed="rId2"/>
          <a:stretch>
            <a:fillRect/>
          </a:stretch>
        </p:blipFill>
        <p:spPr>
          <a:xfrm>
            <a:off x="5370073" y="1159558"/>
            <a:ext cx="6196412" cy="4933848"/>
          </a:xfrm>
          <a:prstGeom prst="rect">
            <a:avLst/>
          </a:prstGeom>
        </p:spPr>
      </p:pic>
      <p:sp>
        <p:nvSpPr>
          <p:cNvPr id="7" name="TextBox 6">
            <a:extLst>
              <a:ext uri="{FF2B5EF4-FFF2-40B4-BE49-F238E27FC236}">
                <a16:creationId xmlns:a16="http://schemas.microsoft.com/office/drawing/2014/main" id="{F588A647-D161-49A9-82C5-4D1EEA46AC92}"/>
              </a:ext>
            </a:extLst>
          </p:cNvPr>
          <p:cNvSpPr txBox="1"/>
          <p:nvPr/>
        </p:nvSpPr>
        <p:spPr>
          <a:xfrm>
            <a:off x="60156" y="6486708"/>
            <a:ext cx="11542295" cy="307777"/>
          </a:xfrm>
          <a:prstGeom prst="rect">
            <a:avLst/>
          </a:prstGeom>
          <a:noFill/>
        </p:spPr>
        <p:txBody>
          <a:bodyPr wrap="square">
            <a:spAutoFit/>
          </a:bodyPr>
          <a:lstStyle/>
          <a:p>
            <a:r>
              <a:rPr lang="en-US" sz="1400" dirty="0">
                <a:hlinkClick r:id="rId3"/>
              </a:rPr>
              <a:t>https://gcims.atlassian.net/wiki/spaces/HOME/pages/190513175/Official+copy+of+the+proposal+FY21-23</a:t>
            </a:r>
            <a:r>
              <a:rPr lang="en-US" sz="1400" dirty="0"/>
              <a:t> </a:t>
            </a:r>
          </a:p>
        </p:txBody>
      </p:sp>
      <p:sp>
        <p:nvSpPr>
          <p:cNvPr id="9" name="TextBox 8">
            <a:extLst>
              <a:ext uri="{FF2B5EF4-FFF2-40B4-BE49-F238E27FC236}">
                <a16:creationId xmlns:a16="http://schemas.microsoft.com/office/drawing/2014/main" id="{CE3BD436-BFFA-4141-90FD-87EF6F1C54D7}"/>
              </a:ext>
            </a:extLst>
          </p:cNvPr>
          <p:cNvSpPr txBox="1"/>
          <p:nvPr/>
        </p:nvSpPr>
        <p:spPr>
          <a:xfrm>
            <a:off x="60156" y="1223729"/>
            <a:ext cx="4776536" cy="5262979"/>
          </a:xfrm>
          <a:prstGeom prst="rect">
            <a:avLst/>
          </a:prstGeom>
          <a:noFill/>
        </p:spPr>
        <p:txBody>
          <a:bodyPr wrap="square">
            <a:spAutoFit/>
          </a:bodyPr>
          <a:lstStyle/>
          <a:p>
            <a:pPr marL="342900" indent="-342900">
              <a:buFont typeface="+mj-lt"/>
              <a:buAutoNum type="arabicPeriod"/>
            </a:pPr>
            <a:r>
              <a:rPr lang="en-US" sz="1400" b="1" i="0" dirty="0">
                <a:effectLst/>
                <a:latin typeface="Times New Roman" panose="02020603050405020304" pitchFamily="18" charset="0"/>
              </a:rPr>
              <a:t>Science Question 1: </a:t>
            </a:r>
            <a:r>
              <a:rPr lang="en-US" sz="1400" b="0" i="0" dirty="0">
                <a:effectLst/>
                <a:latin typeface="Times New Roman" panose="02020603050405020304" pitchFamily="18" charset="0"/>
              </a:rPr>
              <a:t>How will compounding human and environmental influences affect the coevolution of energy, water, land, climate, and socio-economic systems, and what individual and combination of influences lead to compounding effects within the U.S. and globally?</a:t>
            </a:r>
          </a:p>
          <a:p>
            <a:pPr marL="342900" indent="-342900">
              <a:buFont typeface="+mj-lt"/>
              <a:buAutoNum type="arabicPeriod"/>
            </a:pPr>
            <a:endParaRPr lang="en-US" sz="1400" b="0" i="0" dirty="0">
              <a:effectLst/>
              <a:latin typeface="Times New Roman" panose="02020603050405020304" pitchFamily="18" charset="0"/>
            </a:endParaRPr>
          </a:p>
          <a:p>
            <a:pPr marL="342900" indent="-342900">
              <a:buFont typeface="+mj-lt"/>
              <a:buAutoNum type="arabicPeriod"/>
            </a:pPr>
            <a:r>
              <a:rPr lang="en-US" sz="1400" b="1" i="0" dirty="0">
                <a:effectLst/>
                <a:latin typeface="Times New Roman" panose="02020603050405020304" pitchFamily="18" charset="0"/>
              </a:rPr>
              <a:t>Science Question 2: </a:t>
            </a:r>
            <a:r>
              <a:rPr lang="en-US" sz="1400" b="0" i="0" dirty="0">
                <a:effectLst/>
                <a:latin typeface="Times New Roman" panose="02020603050405020304" pitchFamily="18" charset="0"/>
              </a:rPr>
              <a:t>How will regional teleconnections via resource supply networks and trade create, amplify, or attenuate the responses associated with different influences in the U.S. and other parts of the world, and how will varying assumptions about the ease or difficulty of trade alter these teleconnections?</a:t>
            </a:r>
          </a:p>
          <a:p>
            <a:pPr marL="342900" indent="-342900">
              <a:buFont typeface="+mj-lt"/>
              <a:buAutoNum type="arabicPeriod"/>
            </a:pPr>
            <a:endParaRPr lang="en-US" sz="1400" b="0" i="0" dirty="0">
              <a:effectLst/>
              <a:latin typeface="Times New Roman" panose="02020603050405020304" pitchFamily="18" charset="0"/>
            </a:endParaRPr>
          </a:p>
          <a:p>
            <a:pPr marL="342900" indent="-342900">
              <a:buFont typeface="+mj-lt"/>
              <a:buAutoNum type="arabicPeriod"/>
            </a:pPr>
            <a:r>
              <a:rPr lang="en-US" sz="1400" b="1" i="0" dirty="0">
                <a:effectLst/>
                <a:latin typeface="Times New Roman" panose="02020603050405020304" pitchFamily="18" charset="0"/>
              </a:rPr>
              <a:t>Science Question 3: </a:t>
            </a:r>
            <a:r>
              <a:rPr lang="en-US" sz="1400" b="0" i="0" dirty="0">
                <a:effectLst/>
                <a:latin typeface="Times New Roman" panose="02020603050405020304" pitchFamily="18" charset="0"/>
              </a:rPr>
              <a:t>How will human responses to short-term influences through investments in long-lived capacity and in storage technologies in the energy, water, and land systems affect the long-term dynamics of these systems, and how will these investments affect the ability to respond to future influences in the U.S. and globally? </a:t>
            </a:r>
          </a:p>
          <a:p>
            <a:pPr marL="342900" indent="-342900">
              <a:buFont typeface="+mj-lt"/>
              <a:buAutoNum type="arabicPeriod"/>
            </a:pPr>
            <a:endParaRPr lang="en-US" sz="1400" b="0" i="0" dirty="0">
              <a:effectLst/>
              <a:latin typeface="Times New Roman" panose="02020603050405020304" pitchFamily="18" charset="0"/>
            </a:endParaRPr>
          </a:p>
          <a:p>
            <a:pPr marL="342900" indent="-342900">
              <a:buFont typeface="+mj-lt"/>
              <a:buAutoNum type="arabicPeriod"/>
            </a:pPr>
            <a:r>
              <a:rPr lang="en-US" sz="1400" b="1" i="0" dirty="0">
                <a:effectLst/>
                <a:latin typeface="Times New Roman" panose="02020603050405020304" pitchFamily="18" charset="0"/>
              </a:rPr>
              <a:t>Science Question 4: </a:t>
            </a:r>
            <a:r>
              <a:rPr lang="en-US" sz="1400" b="0" i="0" dirty="0">
                <a:effectLst/>
                <a:latin typeface="Times New Roman" panose="02020603050405020304" pitchFamily="18" charset="0"/>
              </a:rPr>
              <a:t>How could the response of the human–Earth system to influences create feedbacks that are currently not captured in integrated modeling frameworks, and which feedbacks</a:t>
            </a:r>
          </a:p>
        </p:txBody>
      </p:sp>
      <p:sp>
        <p:nvSpPr>
          <p:cNvPr id="11" name="TextBox 10">
            <a:extLst>
              <a:ext uri="{FF2B5EF4-FFF2-40B4-BE49-F238E27FC236}">
                <a16:creationId xmlns:a16="http://schemas.microsoft.com/office/drawing/2014/main" id="{9F9796CB-AFBA-44A2-B274-FDB54B1F0E6D}"/>
              </a:ext>
            </a:extLst>
          </p:cNvPr>
          <p:cNvSpPr txBox="1"/>
          <p:nvPr/>
        </p:nvSpPr>
        <p:spPr>
          <a:xfrm>
            <a:off x="5420668" y="6121914"/>
            <a:ext cx="6095222" cy="307777"/>
          </a:xfrm>
          <a:prstGeom prst="rect">
            <a:avLst/>
          </a:prstGeom>
          <a:noFill/>
        </p:spPr>
        <p:txBody>
          <a:bodyPr wrap="square">
            <a:spAutoFit/>
          </a:bodyPr>
          <a:lstStyle/>
          <a:p>
            <a:pPr algn="ctr"/>
            <a:r>
              <a:rPr lang="en-US" sz="1400" b="0" i="0" dirty="0">
                <a:effectLst/>
                <a:latin typeface="Times New Roman" panose="02020603050405020304" pitchFamily="18" charset="0"/>
              </a:rPr>
              <a:t>Figure B.1. Typology of influences, responses, and feedbacks in the GCIMS SFA</a:t>
            </a:r>
          </a:p>
        </p:txBody>
      </p:sp>
      <p:sp>
        <p:nvSpPr>
          <p:cNvPr id="12" name="Title 1">
            <a:extLst>
              <a:ext uri="{FF2B5EF4-FFF2-40B4-BE49-F238E27FC236}">
                <a16:creationId xmlns:a16="http://schemas.microsoft.com/office/drawing/2014/main" id="{D8FD337B-5F4D-4149-AD3C-1F3EAE063DB9}"/>
              </a:ext>
            </a:extLst>
          </p:cNvPr>
          <p:cNvSpPr>
            <a:spLocks noGrp="1"/>
          </p:cNvSpPr>
          <p:nvPr>
            <p:ph type="title"/>
          </p:nvPr>
        </p:nvSpPr>
        <p:spPr>
          <a:xfrm>
            <a:off x="656253" y="119530"/>
            <a:ext cx="10515600" cy="1325563"/>
          </a:xfrm>
        </p:spPr>
        <p:txBody>
          <a:bodyPr/>
          <a:lstStyle/>
          <a:p>
            <a:r>
              <a:rPr lang="en-US" dirty="0" err="1"/>
              <a:t>Eecutive</a:t>
            </a:r>
            <a:r>
              <a:rPr lang="en-US" dirty="0"/>
              <a:t> Summary from GCIMS Proposal</a:t>
            </a:r>
          </a:p>
        </p:txBody>
      </p:sp>
    </p:spTree>
    <p:extLst>
      <p:ext uri="{BB962C8B-B14F-4D97-AF65-F5344CB8AC3E}">
        <p14:creationId xmlns:p14="http://schemas.microsoft.com/office/powerpoint/2010/main" val="176129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BD28-32C0-422C-BAD7-6F85D87477D6}"/>
              </a:ext>
            </a:extLst>
          </p:cNvPr>
          <p:cNvSpPr>
            <a:spLocks noGrp="1"/>
          </p:cNvSpPr>
          <p:nvPr>
            <p:ph type="title"/>
          </p:nvPr>
        </p:nvSpPr>
        <p:spPr/>
        <p:txBody>
          <a:bodyPr anchor="t"/>
          <a:lstStyle/>
          <a:p>
            <a:r>
              <a:rPr lang="en-US" dirty="0"/>
              <a:t>Overview of GCIMS Integration – Task 4.2</a:t>
            </a:r>
          </a:p>
        </p:txBody>
      </p:sp>
      <p:pic>
        <p:nvPicPr>
          <p:cNvPr id="8" name="Picture 7" descr="Calendar&#10;&#10;Description automatically generated">
            <a:extLst>
              <a:ext uri="{FF2B5EF4-FFF2-40B4-BE49-F238E27FC236}">
                <a16:creationId xmlns:a16="http://schemas.microsoft.com/office/drawing/2014/main" id="{536E140F-505B-430B-A7BB-7DE99869A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789" y="1174449"/>
            <a:ext cx="7495674" cy="5354052"/>
          </a:xfrm>
          <a:prstGeom prst="rect">
            <a:avLst/>
          </a:prstGeom>
        </p:spPr>
      </p:pic>
      <p:sp>
        <p:nvSpPr>
          <p:cNvPr id="9" name="Rectangle 8">
            <a:extLst>
              <a:ext uri="{FF2B5EF4-FFF2-40B4-BE49-F238E27FC236}">
                <a16:creationId xmlns:a16="http://schemas.microsoft.com/office/drawing/2014/main" id="{6ACD0FC6-A563-4EA5-AFFB-9DC55041A7ED}"/>
              </a:ext>
            </a:extLst>
          </p:cNvPr>
          <p:cNvSpPr/>
          <p:nvPr/>
        </p:nvSpPr>
        <p:spPr>
          <a:xfrm>
            <a:off x="4173651" y="4888832"/>
            <a:ext cx="1749896" cy="653714"/>
          </a:xfrm>
          <a:prstGeom prst="rect">
            <a:avLst/>
          </a:prstGeom>
          <a:noFill/>
          <a:ln w="635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02281D0-2892-4D72-9F15-4A79C2C5EF64}"/>
              </a:ext>
            </a:extLst>
          </p:cNvPr>
          <p:cNvSpPr txBox="1"/>
          <p:nvPr/>
        </p:nvSpPr>
        <p:spPr>
          <a:xfrm>
            <a:off x="69530" y="6492875"/>
            <a:ext cx="9958137" cy="307777"/>
          </a:xfrm>
          <a:prstGeom prst="rect">
            <a:avLst/>
          </a:prstGeom>
          <a:noFill/>
        </p:spPr>
        <p:txBody>
          <a:bodyPr wrap="square">
            <a:spAutoFit/>
          </a:bodyPr>
          <a:lstStyle/>
          <a:p>
            <a:r>
              <a:rPr lang="en-US" sz="1400" dirty="0">
                <a:hlinkClick r:id="rId3"/>
              </a:rPr>
              <a:t>https://gcims.atlassian.net/wiki/spaces/HOME/pages/190447644/Project+Structure</a:t>
            </a:r>
            <a:r>
              <a:rPr lang="en-US" sz="1400" dirty="0"/>
              <a:t> </a:t>
            </a:r>
          </a:p>
        </p:txBody>
      </p:sp>
    </p:spTree>
    <p:extLst>
      <p:ext uri="{BB962C8B-B14F-4D97-AF65-F5344CB8AC3E}">
        <p14:creationId xmlns:p14="http://schemas.microsoft.com/office/powerpoint/2010/main" val="380527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811A-534E-4315-819A-401879701FA4}"/>
              </a:ext>
            </a:extLst>
          </p:cNvPr>
          <p:cNvSpPr>
            <a:spLocks noGrp="1"/>
          </p:cNvSpPr>
          <p:nvPr>
            <p:ph type="title"/>
          </p:nvPr>
        </p:nvSpPr>
        <p:spPr/>
        <p:txBody>
          <a:bodyPr/>
          <a:lstStyle/>
          <a:p>
            <a:r>
              <a:rPr lang="en-US" dirty="0"/>
              <a:t>Task 4.2 Description in Proposal</a:t>
            </a:r>
          </a:p>
        </p:txBody>
      </p:sp>
      <p:sp>
        <p:nvSpPr>
          <p:cNvPr id="5" name="TextBox 4">
            <a:extLst>
              <a:ext uri="{FF2B5EF4-FFF2-40B4-BE49-F238E27FC236}">
                <a16:creationId xmlns:a16="http://schemas.microsoft.com/office/drawing/2014/main" id="{85FFA0EC-649B-4B13-82E8-0BBC1844575C}"/>
              </a:ext>
            </a:extLst>
          </p:cNvPr>
          <p:cNvSpPr txBox="1"/>
          <p:nvPr/>
        </p:nvSpPr>
        <p:spPr>
          <a:xfrm>
            <a:off x="168441" y="6488668"/>
            <a:ext cx="11442031" cy="369332"/>
          </a:xfrm>
          <a:prstGeom prst="rect">
            <a:avLst/>
          </a:prstGeom>
          <a:noFill/>
        </p:spPr>
        <p:txBody>
          <a:bodyPr wrap="square">
            <a:spAutoFit/>
          </a:bodyPr>
          <a:lstStyle/>
          <a:p>
            <a:r>
              <a:rPr lang="en-US" dirty="0">
                <a:hlinkClick r:id="rId2"/>
              </a:rPr>
              <a:t>https://gcims.atlassian.net/wiki/spaces/HOME/pages/190513175/Official+copy+of+the+proposal+FY21-23</a:t>
            </a:r>
            <a:r>
              <a:rPr lang="en-US" dirty="0"/>
              <a:t> </a:t>
            </a:r>
          </a:p>
        </p:txBody>
      </p:sp>
      <p:sp>
        <p:nvSpPr>
          <p:cNvPr id="7" name="TextBox 6">
            <a:extLst>
              <a:ext uri="{FF2B5EF4-FFF2-40B4-BE49-F238E27FC236}">
                <a16:creationId xmlns:a16="http://schemas.microsoft.com/office/drawing/2014/main" id="{8532AF45-A580-4E21-9EDA-6425AB31B83D}"/>
              </a:ext>
            </a:extLst>
          </p:cNvPr>
          <p:cNvSpPr txBox="1"/>
          <p:nvPr/>
        </p:nvSpPr>
        <p:spPr>
          <a:xfrm>
            <a:off x="453191" y="1496043"/>
            <a:ext cx="10980820" cy="4616648"/>
          </a:xfrm>
          <a:prstGeom prst="rect">
            <a:avLst/>
          </a:prstGeom>
          <a:noFill/>
        </p:spPr>
        <p:txBody>
          <a:bodyPr wrap="square">
            <a:spAutoFit/>
          </a:bodyPr>
          <a:lstStyle/>
          <a:p>
            <a:r>
              <a:rPr lang="en-US" sz="1400" dirty="0"/>
              <a:t>The experiments proposed in this SFA require </a:t>
            </a:r>
            <a:r>
              <a:rPr lang="en-US" sz="1400" dirty="0">
                <a:solidFill>
                  <a:srgbClr val="FF0000"/>
                </a:solidFill>
              </a:rPr>
              <a:t>linking influences, responses, and feedbacks</a:t>
            </a:r>
            <a:r>
              <a:rPr lang="en-US" sz="1400" dirty="0"/>
              <a:t>. In GCIMS, the representation of these processes occurs in different models. For example, Hector and </a:t>
            </a:r>
            <a:r>
              <a:rPr lang="en-US" sz="1400" dirty="0" err="1"/>
              <a:t>fldgen</a:t>
            </a:r>
            <a:r>
              <a:rPr lang="en-US" sz="1400" dirty="0"/>
              <a:t> model climate-related influences, while Persephone and Xanthos calculate the effect of changes in climate on land productivity and water availability, respectively. GCAM models the responses to influences. Representing environmental feedbacks can require spatial disaggregation of outputs from GCAM via Tethys (water) and Demeter (land) and/or links back to Hector. In the previous phase of the SFA, we developed a tool, Cassandra, to facilitate linking between GCIMS components. However, this tool has only been successfully tested using our climate emulators in combination with Xanthos.</a:t>
            </a:r>
          </a:p>
          <a:p>
            <a:endParaRPr lang="en-US" sz="1400" dirty="0"/>
          </a:p>
          <a:p>
            <a:r>
              <a:rPr lang="en-US" sz="1400" dirty="0"/>
              <a:t>To facilitate the coupling required in the experiments described above, we need two separate but related efforts. </a:t>
            </a:r>
          </a:p>
          <a:p>
            <a:pPr marL="285750" indent="-285750">
              <a:buFont typeface="Arial" panose="020B0604020202020204" pitchFamily="34" charset="0"/>
              <a:buChar char="•"/>
            </a:pPr>
            <a:r>
              <a:rPr lang="en-US" sz="1400" dirty="0"/>
              <a:t>First, Cassandra will need to be extended to facilitate a </a:t>
            </a:r>
            <a:r>
              <a:rPr lang="en-US" sz="1400" dirty="0">
                <a:solidFill>
                  <a:srgbClr val="FF0000"/>
                </a:solidFill>
              </a:rPr>
              <a:t>variety of coupling options</a:t>
            </a:r>
            <a:r>
              <a:rPr lang="en-US" sz="1400" dirty="0"/>
              <a:t>,  including </a:t>
            </a:r>
            <a:r>
              <a:rPr lang="en-US" sz="1400" dirty="0">
                <a:solidFill>
                  <a:srgbClr val="FF0000"/>
                </a:solidFill>
              </a:rPr>
              <a:t>time step by time step transfer of data </a:t>
            </a:r>
            <a:r>
              <a:rPr lang="en-US" sz="1400" dirty="0"/>
              <a:t>from multiple modeling components. We will implement each model and tool within Cassandra and ensure compatibility with Cassandra’s requirements as described in Task 4.1. We will establish a standard testing process for all required Cassandra couplings. </a:t>
            </a:r>
          </a:p>
          <a:p>
            <a:pPr marL="285750" indent="-285750">
              <a:buFont typeface="Arial" panose="020B0604020202020204" pitchFamily="34" charset="0"/>
              <a:buChar char="•"/>
            </a:pPr>
            <a:r>
              <a:rPr lang="en-US" sz="1400" dirty="0"/>
              <a:t>Second, GCAM will need to be updated to facilitate coupling with other GCIMS components. Most of the models in GCIMS were developed in high-level languages such as R or Python. However, GCAM is written in C++. We will use frameworks, including `</a:t>
            </a:r>
            <a:r>
              <a:rPr lang="en-US" sz="1400" dirty="0" err="1"/>
              <a:t>Rcpp</a:t>
            </a:r>
            <a:r>
              <a:rPr lang="en-US" sz="1400" dirty="0"/>
              <a:t>` and `</a:t>
            </a:r>
            <a:r>
              <a:rPr lang="en-US" sz="1400" dirty="0" err="1"/>
              <a:t>Boost.python</a:t>
            </a:r>
            <a:r>
              <a:rPr lang="en-US" sz="1400" dirty="0"/>
              <a:t>`, to make the C++ code available directly from R and Python, respectively. In addition, we will provide an API for the other GCIMS components to update GCAM parameters or retrieve results throughout the model simulation period. In the previous phase of the SFA, we developed a generic API called GCAM-Fusion. Given GCAM’s object-oriented, hierarchical, and dynamically configured design, GCAM-Fusion is implemented as a query-based system. Thus, for users to update “power plant costs” or retrieve “land allocation,”  for example, they must know how to develop the specific query to access that information. This </a:t>
            </a:r>
            <a:r>
              <a:rPr lang="en-US" sz="1400" dirty="0" err="1"/>
              <a:t>requiresusers</a:t>
            </a:r>
            <a:r>
              <a:rPr lang="en-US" sz="1400" dirty="0"/>
              <a:t> to know where that data exists in GCAM, and as GCAM is further developed those queries may change. We will fill out a library of common queries that users can readily pick from and which we </a:t>
            </a:r>
            <a:r>
              <a:rPr lang="en-US" sz="1400" dirty="0" err="1"/>
              <a:t>willmaintain</a:t>
            </a:r>
            <a:r>
              <a:rPr lang="en-US" sz="1400" dirty="0"/>
              <a:t> over time. As a result of this task, GCAM will be accessible from R and Python to couple to other models or for interactive use, and users will have a readily available set of predefined queries to get data in and out of GCAM. (GCAM-wrapper)</a:t>
            </a:r>
          </a:p>
        </p:txBody>
      </p:sp>
    </p:spTree>
    <p:extLst>
      <p:ext uri="{BB962C8B-B14F-4D97-AF65-F5344CB8AC3E}">
        <p14:creationId xmlns:p14="http://schemas.microsoft.com/office/powerpoint/2010/main" val="370140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C62E-BBC8-4B3F-A2E1-CAEFE66CFD88}"/>
              </a:ext>
            </a:extLst>
          </p:cNvPr>
          <p:cNvSpPr>
            <a:spLocks noGrp="1"/>
          </p:cNvSpPr>
          <p:nvPr>
            <p:ph type="title"/>
          </p:nvPr>
        </p:nvSpPr>
        <p:spPr/>
        <p:txBody>
          <a:bodyPr anchor="t"/>
          <a:lstStyle/>
          <a:p>
            <a:r>
              <a:rPr lang="en-US" dirty="0"/>
              <a:t>GCIMS Integration - Motivation</a:t>
            </a:r>
          </a:p>
        </p:txBody>
      </p:sp>
      <p:sp>
        <p:nvSpPr>
          <p:cNvPr id="3" name="Content Placeholder 2">
            <a:extLst>
              <a:ext uri="{FF2B5EF4-FFF2-40B4-BE49-F238E27FC236}">
                <a16:creationId xmlns:a16="http://schemas.microsoft.com/office/drawing/2014/main" id="{E43424D7-673C-4BA5-9670-CFE99B41AD99}"/>
              </a:ext>
            </a:extLst>
          </p:cNvPr>
          <p:cNvSpPr>
            <a:spLocks noGrp="1"/>
          </p:cNvSpPr>
          <p:nvPr>
            <p:ph idx="1"/>
          </p:nvPr>
        </p:nvSpPr>
        <p:spPr>
          <a:xfrm>
            <a:off x="786881" y="1424409"/>
            <a:ext cx="11011542" cy="5224966"/>
          </a:xfrm>
        </p:spPr>
        <p:txBody>
          <a:bodyPr>
            <a:normAutofit fontScale="77500" lnSpcReduction="20000"/>
          </a:bodyPr>
          <a:lstStyle/>
          <a:p>
            <a:r>
              <a:rPr lang="en-US" b="1" dirty="0">
                <a:solidFill>
                  <a:srgbClr val="FF0000"/>
                </a:solidFill>
              </a:rPr>
              <a:t>Selective Interoperability: </a:t>
            </a:r>
            <a:r>
              <a:rPr lang="en-US" dirty="0"/>
              <a:t>Coordinate efforts to push our models into selective interoperability (not an </a:t>
            </a:r>
            <a:r>
              <a:rPr lang="en-US" dirty="0" err="1"/>
              <a:t>über</a:t>
            </a:r>
            <a:r>
              <a:rPr lang="en-US" dirty="0"/>
              <a:t> model, but more of a choose your own adventure) on demand for research needs</a:t>
            </a:r>
          </a:p>
          <a:p>
            <a:r>
              <a:rPr lang="en-US" b="1" dirty="0" err="1">
                <a:solidFill>
                  <a:srgbClr val="FF0000"/>
                </a:solidFill>
              </a:rPr>
              <a:t>gcamwrapper</a:t>
            </a:r>
            <a:r>
              <a:rPr lang="en-US" b="1" dirty="0">
                <a:solidFill>
                  <a:srgbClr val="FF0000"/>
                </a:solidFill>
              </a:rPr>
              <a:t>: </a:t>
            </a:r>
            <a:r>
              <a:rPr lang="en-US" dirty="0"/>
              <a:t>Getting </a:t>
            </a:r>
            <a:r>
              <a:rPr lang="en-US" dirty="0" err="1"/>
              <a:t>gcamwrapper</a:t>
            </a:r>
            <a:r>
              <a:rPr lang="en-US" dirty="0"/>
              <a:t> production ready as it will be the hub to interact with GCAM</a:t>
            </a:r>
          </a:p>
          <a:p>
            <a:r>
              <a:rPr lang="en-US" b="1" dirty="0">
                <a:solidFill>
                  <a:srgbClr val="FF0000"/>
                </a:solidFill>
              </a:rPr>
              <a:t>Expand component library: </a:t>
            </a:r>
            <a:r>
              <a:rPr lang="en-US" dirty="0"/>
              <a:t>Expand the current component library to be more granular (this transitions our workflows into reusable, bite sized pieces that can be shared and promote robust test suites can be built for centrally) – Actively find and avoid Redundancy.</a:t>
            </a:r>
          </a:p>
          <a:p>
            <a:r>
              <a:rPr lang="en-US" b="1" dirty="0">
                <a:solidFill>
                  <a:srgbClr val="FF0000"/>
                </a:solidFill>
              </a:rPr>
              <a:t>Fluid multi-model integration: </a:t>
            </a:r>
            <a:r>
              <a:rPr lang="en-US" dirty="0"/>
              <a:t>Highly coordinated, highly automated, high communication, integration across the board for all of our modeling components (hector, </a:t>
            </a:r>
            <a:r>
              <a:rPr lang="en-US" dirty="0" err="1"/>
              <a:t>xanthos</a:t>
            </a:r>
            <a:r>
              <a:rPr lang="en-US" dirty="0"/>
              <a:t>, GCAM, </a:t>
            </a:r>
            <a:r>
              <a:rPr lang="en-US" dirty="0" err="1"/>
              <a:t>demeter</a:t>
            </a:r>
            <a:r>
              <a:rPr lang="en-US" dirty="0"/>
              <a:t>, etc.)</a:t>
            </a:r>
          </a:p>
          <a:p>
            <a:r>
              <a:rPr lang="en-US" b="1" dirty="0" err="1">
                <a:solidFill>
                  <a:srgbClr val="FF0000"/>
                </a:solidFill>
              </a:rPr>
              <a:t>Redeployable</a:t>
            </a:r>
            <a:r>
              <a:rPr lang="en-US" b="1" dirty="0">
                <a:solidFill>
                  <a:srgbClr val="FF0000"/>
                </a:solidFill>
              </a:rPr>
              <a:t>/Scalable Space: </a:t>
            </a:r>
            <a:r>
              <a:rPr lang="en-US" dirty="0"/>
              <a:t>Moving our integration into </a:t>
            </a:r>
            <a:r>
              <a:rPr lang="en-US" dirty="0" err="1"/>
              <a:t>redeployable</a:t>
            </a:r>
            <a:r>
              <a:rPr lang="en-US" dirty="0"/>
              <a:t> and scalable space so we can push our experiments to cloud compute platforms if need be</a:t>
            </a:r>
          </a:p>
          <a:p>
            <a:r>
              <a:rPr lang="en-US" b="1" dirty="0">
                <a:solidFill>
                  <a:srgbClr val="FF0000"/>
                </a:solidFill>
              </a:rPr>
              <a:t>Education/Useability/Transparency: </a:t>
            </a:r>
            <a:r>
              <a:rPr lang="en-US" dirty="0"/>
              <a:t>Empower people to use our tools and extract insights that matter</a:t>
            </a:r>
          </a:p>
          <a:p>
            <a:r>
              <a:rPr lang="en-US" b="1" dirty="0">
                <a:solidFill>
                  <a:srgbClr val="FF0000"/>
                </a:solidFill>
              </a:rPr>
              <a:t>Pilot-tests/Indicators: </a:t>
            </a:r>
            <a:r>
              <a:rPr lang="en-US" dirty="0"/>
              <a:t>Working with other experiments to identify key metrics and indicators that are meaningful and get buy-in using small pilot projects to demonstrate capabilities</a:t>
            </a:r>
          </a:p>
        </p:txBody>
      </p:sp>
    </p:spTree>
    <p:extLst>
      <p:ext uri="{BB962C8B-B14F-4D97-AF65-F5344CB8AC3E}">
        <p14:creationId xmlns:p14="http://schemas.microsoft.com/office/powerpoint/2010/main" val="28031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F87F-7602-4FAA-A1B7-62D9CFE5BF0D}"/>
              </a:ext>
            </a:extLst>
          </p:cNvPr>
          <p:cNvSpPr>
            <a:spLocks noGrp="1"/>
          </p:cNvSpPr>
          <p:nvPr>
            <p:ph type="title"/>
          </p:nvPr>
        </p:nvSpPr>
        <p:spPr/>
        <p:txBody>
          <a:bodyPr/>
          <a:lstStyle/>
          <a:p>
            <a:r>
              <a:rPr lang="en-US" dirty="0"/>
              <a:t>GCIMS Integration - Plan</a:t>
            </a:r>
          </a:p>
        </p:txBody>
      </p:sp>
      <p:sp>
        <p:nvSpPr>
          <p:cNvPr id="3" name="Content Placeholder 2">
            <a:extLst>
              <a:ext uri="{FF2B5EF4-FFF2-40B4-BE49-F238E27FC236}">
                <a16:creationId xmlns:a16="http://schemas.microsoft.com/office/drawing/2014/main" id="{25701A83-066B-4BA6-95F6-228D99655D34}"/>
              </a:ext>
            </a:extLst>
          </p:cNvPr>
          <p:cNvSpPr>
            <a:spLocks noGrp="1"/>
          </p:cNvSpPr>
          <p:nvPr>
            <p:ph idx="1"/>
          </p:nvPr>
        </p:nvSpPr>
        <p:spPr>
          <a:xfrm>
            <a:off x="838200" y="1825624"/>
            <a:ext cx="10515600" cy="4779361"/>
          </a:xfrm>
        </p:spPr>
        <p:txBody>
          <a:bodyPr vert="horz" lIns="91440" tIns="45720" rIns="91440" bIns="45720" rtlCol="0">
            <a:normAutofit/>
          </a:bodyPr>
          <a:lstStyle/>
          <a:p>
            <a:r>
              <a:rPr lang="en-US" sz="2200" b="1" dirty="0">
                <a:solidFill>
                  <a:srgbClr val="FF0000"/>
                </a:solidFill>
              </a:rPr>
              <a:t>Software Map: </a:t>
            </a:r>
            <a:r>
              <a:rPr lang="en-US" sz="2200" dirty="0"/>
              <a:t>Track models and packages and interconnections</a:t>
            </a:r>
          </a:p>
          <a:p>
            <a:r>
              <a:rPr lang="en-US" sz="2200" b="1" dirty="0">
                <a:solidFill>
                  <a:srgbClr val="FF0000"/>
                </a:solidFill>
              </a:rPr>
              <a:t>Standards: </a:t>
            </a:r>
            <a:r>
              <a:rPr lang="en-US" sz="2200" dirty="0"/>
              <a:t>Optimize efficient storage and I/O, </a:t>
            </a:r>
            <a:r>
              <a:rPr lang="en-US" sz="2200" dirty="0" err="1"/>
              <a:t>pypackageutils</a:t>
            </a:r>
            <a:r>
              <a:rPr lang="en-US" sz="2200" dirty="0"/>
              <a:t>, </a:t>
            </a:r>
            <a:r>
              <a:rPr lang="en-US" sz="2200" dirty="0" err="1"/>
              <a:t>rpackageutils</a:t>
            </a:r>
            <a:endParaRPr lang="en-US" sz="2200" dirty="0"/>
          </a:p>
          <a:p>
            <a:r>
              <a:rPr lang="en-US" sz="2200" b="1" dirty="0">
                <a:solidFill>
                  <a:srgbClr val="FF0000"/>
                </a:solidFill>
              </a:rPr>
              <a:t>Workflows: </a:t>
            </a:r>
            <a:r>
              <a:rPr lang="en-US" sz="2200" dirty="0"/>
              <a:t>Containerization Orchestration, Robustness, Scalability, CI/CD</a:t>
            </a:r>
          </a:p>
          <a:p>
            <a:r>
              <a:rPr lang="en-US" sz="2200" b="1" dirty="0">
                <a:solidFill>
                  <a:srgbClr val="FF0000"/>
                </a:solidFill>
              </a:rPr>
              <a:t>Feedbacks Architecture: </a:t>
            </a:r>
            <a:r>
              <a:rPr lang="en-US" sz="2200" dirty="0" err="1"/>
              <a:t>gcamwrapper</a:t>
            </a:r>
            <a:r>
              <a:rPr lang="en-US" sz="2200" dirty="0"/>
              <a:t>, </a:t>
            </a:r>
            <a:r>
              <a:rPr lang="en-US" sz="2200" dirty="0" err="1"/>
              <a:t>gcimswrapper</a:t>
            </a:r>
            <a:endParaRPr lang="en-US" sz="2200" dirty="0"/>
          </a:p>
          <a:p>
            <a:r>
              <a:rPr lang="en-US" sz="2200" b="1" dirty="0">
                <a:solidFill>
                  <a:srgbClr val="FF0000"/>
                </a:solidFill>
              </a:rPr>
              <a:t>Data Management: </a:t>
            </a:r>
            <a:r>
              <a:rPr lang="en-US" sz="2200" dirty="0"/>
              <a:t>Central, traceable, provenance, QC/QA’d integrated with CI/CD</a:t>
            </a:r>
          </a:p>
          <a:p>
            <a:r>
              <a:rPr lang="en-US" sz="2200" b="1" dirty="0">
                <a:solidFill>
                  <a:srgbClr val="FF0000"/>
                </a:solidFill>
              </a:rPr>
              <a:t>Visual </a:t>
            </a:r>
            <a:r>
              <a:rPr lang="en-US" sz="2200" b="1" dirty="0" err="1">
                <a:solidFill>
                  <a:srgbClr val="FF0000"/>
                </a:solidFill>
              </a:rPr>
              <a:t>Anlaytics</a:t>
            </a:r>
            <a:r>
              <a:rPr lang="en-US" sz="2200" b="1" dirty="0">
                <a:solidFill>
                  <a:srgbClr val="FF0000"/>
                </a:solidFill>
              </a:rPr>
              <a:t>: </a:t>
            </a:r>
            <a:r>
              <a:rPr lang="en-US" sz="2200" dirty="0"/>
              <a:t>Share, Track, Diagnose, Indicators, Impact Metrics</a:t>
            </a:r>
          </a:p>
        </p:txBody>
      </p:sp>
    </p:spTree>
    <p:extLst>
      <p:ext uri="{BB962C8B-B14F-4D97-AF65-F5344CB8AC3E}">
        <p14:creationId xmlns:p14="http://schemas.microsoft.com/office/powerpoint/2010/main" val="4077846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5035</TotalTime>
  <Words>1063</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GCIMS Integration</vt:lpstr>
      <vt:lpstr>Eecutive Summary from GCIMS Proposal</vt:lpstr>
      <vt:lpstr>Overview of GCIMS Integration – Task 4.2</vt:lpstr>
      <vt:lpstr>Task 4.2 Description in Proposal</vt:lpstr>
      <vt:lpstr>GCIMS Integration - Motivation</vt:lpstr>
      <vt:lpstr>GCIMS Integration -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GCIMS Integration</dc:title>
  <dc:creator>Khan, Zarrar</dc:creator>
  <cp:lastModifiedBy>Khan, Zarrar</cp:lastModifiedBy>
  <cp:revision>34</cp:revision>
  <dcterms:created xsi:type="dcterms:W3CDTF">2022-06-09T18:17:27Z</dcterms:created>
  <dcterms:modified xsi:type="dcterms:W3CDTF">2022-11-14T17:35:54Z</dcterms:modified>
</cp:coreProperties>
</file>