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5143" autoAdjust="0"/>
  </p:normalViewPr>
  <p:slideViewPr>
    <p:cSldViewPr snapToGrid="0">
      <p:cViewPr varScale="1">
        <p:scale>
          <a:sx n="57" d="100"/>
          <a:sy n="57" d="100"/>
        </p:scale>
        <p:origin x="31"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E2E8-0F39-4AB9-9A7C-A4251676F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36C59C-5900-4A86-9904-18A803F40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14BCD-2BCD-445F-AD48-E46B1A7B2499}"/>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69DBA77F-8A7C-4376-A64D-6F485C758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319C6-96B6-427E-8BD6-84E2BB97F94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67048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43694-4F28-4682-9E61-7A1D3B78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2117DE-D3FD-4426-B5C7-D7136C63BB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E27CB-AE1F-47C9-9620-6A49000D2176}"/>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F1E1CA57-A6C9-4D6A-9ABC-3A360AAFC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0FA17-0471-4810-9BCD-F86BFC943C9B}"/>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63571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275B2-C4A3-48F5-BBE0-6EDB944A9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DE6688-BF14-480E-AA74-E0EC30C8F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D75FF-5BF3-4CBB-BC97-EDDE775A0052}"/>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2BD62829-2543-47EA-A658-2A7D19DE9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3033E-76E1-4C69-8A87-60FA886E3C8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227973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5FF2-5460-44DD-9D0F-B210BBD47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56AB9-1269-4AC5-BE31-E3AA17389D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0A4E5-EFA1-4E41-85D2-47A795F3E1F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74E69DD1-F8B3-40B1-B3C1-A1A715D8B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2CBB9-D9EB-4A38-A90C-21743A4183C1}"/>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0346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3C29-C5B8-47A4-AEB5-BA83FC8EB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3ECCC4-79DC-49C1-99EE-5200BF45C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C235D-940C-4A47-ADBF-69857BE79D2B}"/>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1029645E-F6C2-46B4-B9D2-F58A9BFDD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D9284-C6E5-4C8E-96C3-35BBD27B54AD}"/>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0119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49BC-BFC7-493F-8A7D-FB2446F5D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CE5F3-F9F2-46D6-AEEE-466166547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FAFF9B-E5A2-4259-A581-94A3F45E7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0FEFCD-51D2-40A9-B20A-5D347EE5D10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C973499E-84D4-4816-A7EA-58EB8A19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A26F3-B156-40B8-9282-DD646661052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1762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E516-2A37-4D07-9364-6887EB14C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6A4F5-1196-4220-ADC5-F8F8FFE9D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72D78-D20C-4C36-9822-AE1A74C8A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3768BF-DB98-40A8-AF5D-3BEA22134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3F7A7-F1D7-4D2D-906B-FCA60E6C4E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A9A6C-5AE1-47EA-959D-72D3B0CA8747}"/>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8" name="Footer Placeholder 7">
            <a:extLst>
              <a:ext uri="{FF2B5EF4-FFF2-40B4-BE49-F238E27FC236}">
                <a16:creationId xmlns:a16="http://schemas.microsoft.com/office/drawing/2014/main" id="{2B9557B3-42B4-4838-937F-2EC62EA96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AC4F2-CA5F-443C-9C40-E7766DCD0A4F}"/>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92936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88A1-3D02-4697-ADC3-9CC485587E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228C6-F298-4E44-B44A-487701A13DC7}"/>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4" name="Footer Placeholder 3">
            <a:extLst>
              <a:ext uri="{FF2B5EF4-FFF2-40B4-BE49-F238E27FC236}">
                <a16:creationId xmlns:a16="http://schemas.microsoft.com/office/drawing/2014/main" id="{308119F5-26C5-41B5-8C98-318A3FE449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948B2-D951-4809-9798-C0D899EA11C9}"/>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7206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DCF8F-2A56-4ACD-B49B-6C119D787DBB}"/>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3" name="Footer Placeholder 2">
            <a:extLst>
              <a:ext uri="{FF2B5EF4-FFF2-40B4-BE49-F238E27FC236}">
                <a16:creationId xmlns:a16="http://schemas.microsoft.com/office/drawing/2014/main" id="{895D9EAC-4C18-4E2E-9D0C-9E49C2D11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52B9C-299F-4FA4-A896-4E7E44C4E5E5}"/>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18849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3A5-5677-439E-A126-E74B9BB21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A9F363-875D-46CD-A2F4-9E1666947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B6536-E709-4B0A-BB7D-BC0E9C629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D4074-261D-4CFF-8DD0-615BED6A22B8}"/>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7F341E7F-2CF8-4A63-92B3-0AB9F456C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3C890-440B-4566-9959-A1DB19764736}"/>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37847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4D69-A6DF-4E3F-B881-A504E528A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3FB125-E5A0-44C3-900A-9D0CBE59A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B0AFB8-B668-4CF3-8CDE-E31C5B93F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9CE48-A3FF-49CE-9838-847FC671BB25}"/>
              </a:ext>
            </a:extLst>
          </p:cNvPr>
          <p:cNvSpPr>
            <a:spLocks noGrp="1"/>
          </p:cNvSpPr>
          <p:nvPr>
            <p:ph type="dt" sz="half" idx="10"/>
          </p:nvPr>
        </p:nvSpPr>
        <p:spPr/>
        <p:txBody>
          <a:bodyPr/>
          <a:lstStyle/>
          <a:p>
            <a:fld id="{678A1B1F-B05B-4935-BC9F-EB193811D8BD}" type="datetimeFigureOut">
              <a:rPr lang="en-US" smtClean="0"/>
              <a:t>11/14/2022</a:t>
            </a:fld>
            <a:endParaRPr lang="en-US"/>
          </a:p>
        </p:txBody>
      </p:sp>
      <p:sp>
        <p:nvSpPr>
          <p:cNvPr id="6" name="Footer Placeholder 5">
            <a:extLst>
              <a:ext uri="{FF2B5EF4-FFF2-40B4-BE49-F238E27FC236}">
                <a16:creationId xmlns:a16="http://schemas.microsoft.com/office/drawing/2014/main" id="{1905E264-7994-4E4F-A9E4-ECECF31FB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A2B01-46F9-4805-8BDE-7D4C2041B58C}"/>
              </a:ext>
            </a:extLst>
          </p:cNvPr>
          <p:cNvSpPr>
            <a:spLocks noGrp="1"/>
          </p:cNvSpPr>
          <p:nvPr>
            <p:ph type="sldNum" sz="quarter" idx="12"/>
          </p:nvPr>
        </p:nvSpPr>
        <p:spPr/>
        <p:txBody>
          <a:bodyPr/>
          <a:lstStyle/>
          <a:p>
            <a:fld id="{3FF02D3C-9FE6-418D-9CD8-CFDDF0A62B14}" type="slidenum">
              <a:rPr lang="en-US" smtClean="0"/>
              <a:t>‹#›</a:t>
            </a:fld>
            <a:endParaRPr lang="en-US"/>
          </a:p>
        </p:txBody>
      </p:sp>
    </p:spTree>
    <p:extLst>
      <p:ext uri="{BB962C8B-B14F-4D97-AF65-F5344CB8AC3E}">
        <p14:creationId xmlns:p14="http://schemas.microsoft.com/office/powerpoint/2010/main" val="95523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BA479-9222-491B-94CC-BFB6F11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65C360-4D9E-4C09-892B-30DC58B92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7CC4-FECA-472C-B163-3EE30EBA5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1B1F-B05B-4935-BC9F-EB193811D8BD}" type="datetimeFigureOut">
              <a:rPr lang="en-US" smtClean="0"/>
              <a:t>11/14/2022</a:t>
            </a:fld>
            <a:endParaRPr lang="en-US"/>
          </a:p>
        </p:txBody>
      </p:sp>
      <p:sp>
        <p:nvSpPr>
          <p:cNvPr id="5" name="Footer Placeholder 4">
            <a:extLst>
              <a:ext uri="{FF2B5EF4-FFF2-40B4-BE49-F238E27FC236}">
                <a16:creationId xmlns:a16="http://schemas.microsoft.com/office/drawing/2014/main" id="{A5AF8247-C28E-4FBB-8BFA-D3C63B3FE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E92A5F-791B-4345-8F7A-7EB305DB9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02D3C-9FE6-418D-9CD8-CFDDF0A62B14}" type="slidenum">
              <a:rPr lang="en-US" smtClean="0"/>
              <a:t>‹#›</a:t>
            </a:fld>
            <a:endParaRPr lang="en-US"/>
          </a:p>
        </p:txBody>
      </p:sp>
    </p:spTree>
    <p:extLst>
      <p:ext uri="{BB962C8B-B14F-4D97-AF65-F5344CB8AC3E}">
        <p14:creationId xmlns:p14="http://schemas.microsoft.com/office/powerpoint/2010/main" val="1920850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C62E-BBC8-4B3F-A2E1-CAEFE66CFD88}"/>
              </a:ext>
            </a:extLst>
          </p:cNvPr>
          <p:cNvSpPr>
            <a:spLocks noGrp="1"/>
          </p:cNvSpPr>
          <p:nvPr>
            <p:ph type="title"/>
          </p:nvPr>
        </p:nvSpPr>
        <p:spPr/>
        <p:txBody>
          <a:bodyPr anchor="t"/>
          <a:lstStyle/>
          <a:p>
            <a:r>
              <a:rPr lang="en-US" dirty="0"/>
              <a:t>GCIMS Integration - Motivation</a:t>
            </a:r>
          </a:p>
        </p:txBody>
      </p:sp>
      <p:sp>
        <p:nvSpPr>
          <p:cNvPr id="3" name="Content Placeholder 2">
            <a:extLst>
              <a:ext uri="{FF2B5EF4-FFF2-40B4-BE49-F238E27FC236}">
                <a16:creationId xmlns:a16="http://schemas.microsoft.com/office/drawing/2014/main" id="{E43424D7-673C-4BA5-9670-CFE99B41AD99}"/>
              </a:ext>
            </a:extLst>
          </p:cNvPr>
          <p:cNvSpPr>
            <a:spLocks noGrp="1"/>
          </p:cNvSpPr>
          <p:nvPr>
            <p:ph idx="1"/>
          </p:nvPr>
        </p:nvSpPr>
        <p:spPr>
          <a:xfrm>
            <a:off x="786881" y="1424409"/>
            <a:ext cx="11011542" cy="5224966"/>
          </a:xfrm>
        </p:spPr>
        <p:txBody>
          <a:bodyPr>
            <a:normAutofit fontScale="77500" lnSpcReduction="20000"/>
          </a:bodyPr>
          <a:lstStyle/>
          <a:p>
            <a:r>
              <a:rPr lang="en-US" b="1" dirty="0">
                <a:solidFill>
                  <a:srgbClr val="FF0000"/>
                </a:solidFill>
              </a:rPr>
              <a:t>Selective Interoperability: </a:t>
            </a:r>
            <a:r>
              <a:rPr lang="en-US" dirty="0"/>
              <a:t>Coordinate efforts to push our models into selective interoperability (not an </a:t>
            </a:r>
            <a:r>
              <a:rPr lang="en-US" dirty="0" err="1"/>
              <a:t>über</a:t>
            </a:r>
            <a:r>
              <a:rPr lang="en-US" dirty="0"/>
              <a:t> model, but more of a choose your own adventure) on demand for research needs</a:t>
            </a:r>
          </a:p>
          <a:p>
            <a:r>
              <a:rPr lang="en-US" b="1" dirty="0" err="1">
                <a:solidFill>
                  <a:srgbClr val="FF0000"/>
                </a:solidFill>
              </a:rPr>
              <a:t>gcamwrapper</a:t>
            </a:r>
            <a:r>
              <a:rPr lang="en-US" b="1" dirty="0">
                <a:solidFill>
                  <a:srgbClr val="FF0000"/>
                </a:solidFill>
              </a:rPr>
              <a:t>: </a:t>
            </a:r>
            <a:r>
              <a:rPr lang="en-US" dirty="0"/>
              <a:t>Getting </a:t>
            </a:r>
            <a:r>
              <a:rPr lang="en-US" dirty="0" err="1"/>
              <a:t>gcamwrapper</a:t>
            </a:r>
            <a:r>
              <a:rPr lang="en-US" dirty="0"/>
              <a:t> production ready as it will be the hub to interact with GCAM</a:t>
            </a:r>
          </a:p>
          <a:p>
            <a:r>
              <a:rPr lang="en-US" b="1" dirty="0">
                <a:solidFill>
                  <a:srgbClr val="FF0000"/>
                </a:solidFill>
              </a:rPr>
              <a:t>Expand component library: </a:t>
            </a:r>
            <a:r>
              <a:rPr lang="en-US" dirty="0"/>
              <a:t>Expand the current component library to be more granular (this transitions our workflows into reusable, bite sized pieces that can be shared and promote robust test suites can be built for centrally) – Actively find and avoid Redundancy.</a:t>
            </a:r>
          </a:p>
          <a:p>
            <a:r>
              <a:rPr lang="en-US" b="1" dirty="0">
                <a:solidFill>
                  <a:srgbClr val="FF0000"/>
                </a:solidFill>
              </a:rPr>
              <a:t>Fluid multi-model integration: </a:t>
            </a:r>
            <a:r>
              <a:rPr lang="en-US" dirty="0"/>
              <a:t>Highly coordinated, highly automated, high communication, integration across the board for all of our modeling components (hector, </a:t>
            </a:r>
            <a:r>
              <a:rPr lang="en-US" dirty="0" err="1"/>
              <a:t>xanthos</a:t>
            </a:r>
            <a:r>
              <a:rPr lang="en-US" dirty="0"/>
              <a:t>, GCAM, </a:t>
            </a:r>
            <a:r>
              <a:rPr lang="en-US" dirty="0" err="1"/>
              <a:t>demeter</a:t>
            </a:r>
            <a:r>
              <a:rPr lang="en-US" dirty="0"/>
              <a:t>, etc.)</a:t>
            </a:r>
          </a:p>
          <a:p>
            <a:r>
              <a:rPr lang="en-US" b="1" dirty="0" err="1">
                <a:solidFill>
                  <a:srgbClr val="FF0000"/>
                </a:solidFill>
              </a:rPr>
              <a:t>Redeployable</a:t>
            </a:r>
            <a:r>
              <a:rPr lang="en-US" b="1" dirty="0">
                <a:solidFill>
                  <a:srgbClr val="FF0000"/>
                </a:solidFill>
              </a:rPr>
              <a:t>/Scalable Space: </a:t>
            </a:r>
            <a:r>
              <a:rPr lang="en-US" dirty="0"/>
              <a:t>Moving our integration into </a:t>
            </a:r>
            <a:r>
              <a:rPr lang="en-US" dirty="0" err="1"/>
              <a:t>redeployable</a:t>
            </a:r>
            <a:r>
              <a:rPr lang="en-US" dirty="0"/>
              <a:t> and scalable space so we can push our experiments to cloud compute platforms if need be</a:t>
            </a:r>
          </a:p>
          <a:p>
            <a:r>
              <a:rPr lang="en-US" b="1" dirty="0">
                <a:solidFill>
                  <a:srgbClr val="FF0000"/>
                </a:solidFill>
              </a:rPr>
              <a:t>Education/Useability/Transparency: </a:t>
            </a:r>
            <a:r>
              <a:rPr lang="en-US" dirty="0"/>
              <a:t>Empower people to use our tools and extract insights that matter</a:t>
            </a:r>
          </a:p>
          <a:p>
            <a:r>
              <a:rPr lang="en-US" b="1" dirty="0">
                <a:solidFill>
                  <a:srgbClr val="FF0000"/>
                </a:solidFill>
              </a:rPr>
              <a:t>Pilot-tests/Indicators: </a:t>
            </a:r>
            <a:r>
              <a:rPr lang="en-US" dirty="0"/>
              <a:t>Working with other experiments to identify key metrics and indicators that are meaningful and get buy-in using small pilot projects to demonstrate capabilities</a:t>
            </a:r>
          </a:p>
        </p:txBody>
      </p:sp>
    </p:spTree>
    <p:extLst>
      <p:ext uri="{BB962C8B-B14F-4D97-AF65-F5344CB8AC3E}">
        <p14:creationId xmlns:p14="http://schemas.microsoft.com/office/powerpoint/2010/main" val="28031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F87F-7602-4FAA-A1B7-62D9CFE5BF0D}"/>
              </a:ext>
            </a:extLst>
          </p:cNvPr>
          <p:cNvSpPr>
            <a:spLocks noGrp="1"/>
          </p:cNvSpPr>
          <p:nvPr>
            <p:ph type="title"/>
          </p:nvPr>
        </p:nvSpPr>
        <p:spPr/>
        <p:txBody>
          <a:bodyPr/>
          <a:lstStyle/>
          <a:p>
            <a:r>
              <a:rPr lang="en-US" dirty="0"/>
              <a:t>GCIMS Integration - Plan</a:t>
            </a:r>
          </a:p>
        </p:txBody>
      </p:sp>
      <p:sp>
        <p:nvSpPr>
          <p:cNvPr id="3" name="Content Placeholder 2">
            <a:extLst>
              <a:ext uri="{FF2B5EF4-FFF2-40B4-BE49-F238E27FC236}">
                <a16:creationId xmlns:a16="http://schemas.microsoft.com/office/drawing/2014/main" id="{25701A83-066B-4BA6-95F6-228D99655D34}"/>
              </a:ext>
            </a:extLst>
          </p:cNvPr>
          <p:cNvSpPr>
            <a:spLocks noGrp="1"/>
          </p:cNvSpPr>
          <p:nvPr>
            <p:ph idx="1"/>
          </p:nvPr>
        </p:nvSpPr>
        <p:spPr>
          <a:xfrm>
            <a:off x="838200" y="1825624"/>
            <a:ext cx="10515600" cy="4779361"/>
          </a:xfrm>
        </p:spPr>
        <p:txBody>
          <a:bodyPr vert="horz" lIns="91440" tIns="45720" rIns="91440" bIns="45720" rtlCol="0">
            <a:normAutofit/>
          </a:bodyPr>
          <a:lstStyle/>
          <a:p>
            <a:r>
              <a:rPr lang="en-US" sz="2200" b="1" dirty="0">
                <a:solidFill>
                  <a:srgbClr val="FF0000"/>
                </a:solidFill>
              </a:rPr>
              <a:t>Software Map: </a:t>
            </a:r>
            <a:r>
              <a:rPr lang="en-US" sz="2200" dirty="0"/>
              <a:t>Track models and packages and interconnections</a:t>
            </a:r>
          </a:p>
          <a:p>
            <a:r>
              <a:rPr lang="en-US" sz="2200" b="1" dirty="0">
                <a:solidFill>
                  <a:srgbClr val="FF0000"/>
                </a:solidFill>
              </a:rPr>
              <a:t>Standards: </a:t>
            </a:r>
            <a:r>
              <a:rPr lang="en-US" sz="2200" dirty="0"/>
              <a:t>Optimize efficient storage and I/O, </a:t>
            </a:r>
            <a:r>
              <a:rPr lang="en-US" sz="2200" dirty="0" err="1"/>
              <a:t>pypackageutils</a:t>
            </a:r>
            <a:r>
              <a:rPr lang="en-US" sz="2200" dirty="0"/>
              <a:t>, </a:t>
            </a:r>
            <a:r>
              <a:rPr lang="en-US" sz="2200" dirty="0" err="1"/>
              <a:t>rpackageutils</a:t>
            </a:r>
            <a:endParaRPr lang="en-US" sz="2200" dirty="0"/>
          </a:p>
          <a:p>
            <a:r>
              <a:rPr lang="en-US" sz="2200" b="1" dirty="0">
                <a:solidFill>
                  <a:srgbClr val="FF0000"/>
                </a:solidFill>
              </a:rPr>
              <a:t>Workflows: </a:t>
            </a:r>
            <a:r>
              <a:rPr lang="en-US" sz="2200" dirty="0"/>
              <a:t>Containerization Orchestration, Robustness, Scalability, CI/CD</a:t>
            </a:r>
          </a:p>
          <a:p>
            <a:r>
              <a:rPr lang="en-US" sz="2200" b="1" dirty="0">
                <a:solidFill>
                  <a:srgbClr val="FF0000"/>
                </a:solidFill>
              </a:rPr>
              <a:t>Feedbacks Architecture: </a:t>
            </a:r>
            <a:r>
              <a:rPr lang="en-US" sz="2200" dirty="0" err="1"/>
              <a:t>gcamwrapper</a:t>
            </a:r>
            <a:r>
              <a:rPr lang="en-US" sz="2200" dirty="0"/>
              <a:t>, </a:t>
            </a:r>
            <a:r>
              <a:rPr lang="en-US" sz="2200" dirty="0" err="1"/>
              <a:t>gcimswrapper</a:t>
            </a:r>
            <a:endParaRPr lang="en-US" sz="2200" dirty="0"/>
          </a:p>
          <a:p>
            <a:r>
              <a:rPr lang="en-US" sz="2200" b="1" dirty="0">
                <a:solidFill>
                  <a:srgbClr val="FF0000"/>
                </a:solidFill>
              </a:rPr>
              <a:t>Data Management: </a:t>
            </a:r>
            <a:r>
              <a:rPr lang="en-US" sz="2200" dirty="0"/>
              <a:t>Central, traceable, provenance, QC/QA’d integrated with CI/CD</a:t>
            </a:r>
          </a:p>
          <a:p>
            <a:r>
              <a:rPr lang="en-US" sz="2200" b="1" dirty="0">
                <a:solidFill>
                  <a:srgbClr val="FF0000"/>
                </a:solidFill>
              </a:rPr>
              <a:t>Visual </a:t>
            </a:r>
            <a:r>
              <a:rPr lang="en-US" sz="2200" b="1" dirty="0" err="1">
                <a:solidFill>
                  <a:srgbClr val="FF0000"/>
                </a:solidFill>
              </a:rPr>
              <a:t>Anlaytics</a:t>
            </a:r>
            <a:r>
              <a:rPr lang="en-US" sz="2200" b="1" dirty="0">
                <a:solidFill>
                  <a:srgbClr val="FF0000"/>
                </a:solidFill>
              </a:rPr>
              <a:t>: </a:t>
            </a:r>
            <a:r>
              <a:rPr lang="en-US" sz="2200" dirty="0"/>
              <a:t>Share, Track, Diagnose, Indicators, Impact Metrics</a:t>
            </a:r>
          </a:p>
        </p:txBody>
      </p:sp>
    </p:spTree>
    <p:extLst>
      <p:ext uri="{BB962C8B-B14F-4D97-AF65-F5344CB8AC3E}">
        <p14:creationId xmlns:p14="http://schemas.microsoft.com/office/powerpoint/2010/main" val="4077846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5035</TotalTime>
  <Words>276</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GCIMS Integration - Motivation</vt:lpstr>
      <vt:lpstr>GCIMS Integration -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GCIMS Integration</dc:title>
  <dc:creator>Khan, Zarrar</dc:creator>
  <cp:lastModifiedBy>Khan, Zarrar</cp:lastModifiedBy>
  <cp:revision>35</cp:revision>
  <dcterms:created xsi:type="dcterms:W3CDTF">2022-06-09T18:17:27Z</dcterms:created>
  <dcterms:modified xsi:type="dcterms:W3CDTF">2022-11-14T17:37:11Z</dcterms:modified>
</cp:coreProperties>
</file>