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8" r:id="rId5"/>
  </p:sldIdLst>
  <p:sldSz cx="12192000" cy="6858000"/>
  <p:notesSz cx="6985000" cy="92837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ndy, Beth E" initials="MBE" lastIdx="6" clrIdx="0">
    <p:extLst>
      <p:ext uri="{19B8F6BF-5375-455C-9EA6-DF929625EA0E}">
        <p15:presenceInfo xmlns:p15="http://schemas.microsoft.com/office/powerpoint/2012/main" userId="S::beth.mundy@pnnl.gov::09c03546-1d2d-4d82-89e1-bb5e2a2e687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266" autoAdjust="0"/>
    <p:restoredTop sz="97739" autoAdjust="0"/>
  </p:normalViewPr>
  <p:slideViewPr>
    <p:cSldViewPr>
      <p:cViewPr varScale="1">
        <p:scale>
          <a:sx n="85" d="100"/>
          <a:sy n="85" d="100"/>
        </p:scale>
        <p:origin x="43" y="19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2958" tIns="46479" rIns="92958" bIns="4647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56050" y="0"/>
            <a:ext cx="3027363" cy="463550"/>
          </a:xfrm>
          <a:prstGeom prst="rect">
            <a:avLst/>
          </a:prstGeom>
        </p:spPr>
        <p:txBody>
          <a:bodyPr vert="horz" lIns="92958" tIns="46479" rIns="92958" bIns="46479" rtlCol="0"/>
          <a:lstStyle>
            <a:lvl1pPr algn="r" fontAlgn="auto">
              <a:spcBef>
                <a:spcPts val="0"/>
              </a:spcBef>
              <a:spcAft>
                <a:spcPts val="0"/>
              </a:spcAft>
              <a:defRPr sz="1200">
                <a:latin typeface="+mn-lt"/>
                <a:cs typeface="+mn-cs"/>
              </a:defRPr>
            </a:lvl1pPr>
          </a:lstStyle>
          <a:p>
            <a:pPr>
              <a:defRPr/>
            </a:pPr>
            <a:fld id="{EE4913F5-1EAE-474B-AF5A-E8BC3172F19B}" type="datetimeFigureOut">
              <a:rPr lang="en-US"/>
              <a:pPr>
                <a:defRPr/>
              </a:pPr>
              <a:t>5/11/2023</a:t>
            </a:fld>
            <a:endParaRPr lang="en-US" dirty="0"/>
          </a:p>
        </p:txBody>
      </p:sp>
      <p:sp>
        <p:nvSpPr>
          <p:cNvPr id="4" name="Slide Image Placeholder 3"/>
          <p:cNvSpPr>
            <a:spLocks noGrp="1" noRot="1" noChangeAspect="1"/>
          </p:cNvSpPr>
          <p:nvPr>
            <p:ph type="sldImg" idx="2"/>
          </p:nvPr>
        </p:nvSpPr>
        <p:spPr>
          <a:xfrm>
            <a:off x="398463" y="696913"/>
            <a:ext cx="6188075" cy="3481387"/>
          </a:xfrm>
          <a:prstGeom prst="rect">
            <a:avLst/>
          </a:prstGeom>
          <a:noFill/>
          <a:ln w="12700">
            <a:solidFill>
              <a:prstClr val="black"/>
            </a:solidFill>
          </a:ln>
        </p:spPr>
        <p:txBody>
          <a:bodyPr vert="horz" lIns="92958" tIns="46479" rIns="92958" bIns="46479" rtlCol="0" anchor="ctr"/>
          <a:lstStyle/>
          <a:p>
            <a:pPr lvl="0"/>
            <a:endParaRPr lang="en-US" noProof="0" dirty="0"/>
          </a:p>
        </p:txBody>
      </p:sp>
      <p:sp>
        <p:nvSpPr>
          <p:cNvPr id="5" name="Notes Placeholder 4"/>
          <p:cNvSpPr>
            <a:spLocks noGrp="1"/>
          </p:cNvSpPr>
          <p:nvPr>
            <p:ph type="body" sz="quarter" idx="3"/>
          </p:nvPr>
        </p:nvSpPr>
        <p:spPr>
          <a:xfrm>
            <a:off x="698500" y="4410075"/>
            <a:ext cx="5588000" cy="4176713"/>
          </a:xfrm>
          <a:prstGeom prst="rect">
            <a:avLst/>
          </a:prstGeom>
        </p:spPr>
        <p:txBody>
          <a:bodyPr vert="horz" lIns="92958" tIns="46479" rIns="92958" bIns="4647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18563"/>
            <a:ext cx="3027363" cy="463550"/>
          </a:xfrm>
          <a:prstGeom prst="rect">
            <a:avLst/>
          </a:prstGeom>
        </p:spPr>
        <p:txBody>
          <a:bodyPr vert="horz" lIns="92958" tIns="46479" rIns="92958" bIns="4647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56050" y="8818563"/>
            <a:ext cx="3027363" cy="463550"/>
          </a:xfrm>
          <a:prstGeom prst="rect">
            <a:avLst/>
          </a:prstGeom>
        </p:spPr>
        <p:txBody>
          <a:bodyPr vert="horz" wrap="square" lIns="92958" tIns="46479" rIns="92958" bIns="46479" numCol="1" anchor="b" anchorCtr="0" compatLnSpc="1">
            <a:prstTxWarp prst="textNoShape">
              <a:avLst/>
            </a:prstTxWarp>
          </a:bodyPr>
          <a:lstStyle>
            <a:lvl1pPr algn="r">
              <a:defRPr sz="1200"/>
            </a:lvl1pPr>
          </a:lstStyle>
          <a:p>
            <a:fld id="{DB298FFB-70F1-4A24-9782-D3D4B90F4D57}" type="slidenum">
              <a:rPr lang="en-US" altLang="en-US"/>
              <a:pPr/>
              <a:t>‹#›</a:t>
            </a:fld>
            <a:endParaRPr lang="en-US" altLang="en-US"/>
          </a:p>
        </p:txBody>
      </p:sp>
    </p:spTree>
    <p:extLst>
      <p:ext uri="{BB962C8B-B14F-4D97-AF65-F5344CB8AC3E}">
        <p14:creationId xmlns:p14="http://schemas.microsoft.com/office/powerpoint/2010/main" val="4776242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54063" indent="-288925" eaLnBrk="0" hangingPunct="0">
              <a:defRPr>
                <a:solidFill>
                  <a:schemeClr val="tx1"/>
                </a:solidFill>
                <a:latin typeface="Calibri" panose="020F0502020204030204" pitchFamily="34" charset="0"/>
                <a:cs typeface="Arial" panose="020B0604020202020204" pitchFamily="34" charset="0"/>
              </a:defRPr>
            </a:lvl2pPr>
            <a:lvl3pPr marL="1160463" indent="-231775" eaLnBrk="0" hangingPunct="0">
              <a:defRPr>
                <a:solidFill>
                  <a:schemeClr val="tx1"/>
                </a:solidFill>
                <a:latin typeface="Calibri" panose="020F0502020204030204" pitchFamily="34" charset="0"/>
                <a:cs typeface="Arial" panose="020B0604020202020204" pitchFamily="34" charset="0"/>
              </a:defRPr>
            </a:lvl3pPr>
            <a:lvl4pPr marL="1625600" indent="-231775" eaLnBrk="0" hangingPunct="0">
              <a:defRPr>
                <a:solidFill>
                  <a:schemeClr val="tx1"/>
                </a:solidFill>
                <a:latin typeface="Calibri" panose="020F0502020204030204" pitchFamily="34" charset="0"/>
                <a:cs typeface="Arial" panose="020B0604020202020204" pitchFamily="34" charset="0"/>
              </a:defRPr>
            </a:lvl4pPr>
            <a:lvl5pPr marL="2090738" indent="-231775" eaLnBrk="0" hangingPunct="0">
              <a:defRPr>
                <a:solidFill>
                  <a:schemeClr val="tx1"/>
                </a:solidFill>
                <a:latin typeface="Calibri" panose="020F0502020204030204" pitchFamily="34" charset="0"/>
                <a:cs typeface="Arial" panose="020B0604020202020204" pitchFamily="34" charset="0"/>
              </a:defRPr>
            </a:lvl5pPr>
            <a:lvl6pPr marL="2547938" indent="-23177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3005138" indent="-23177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62338" indent="-23177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919538" indent="-23177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7F705FAF-829E-4395-B8B6-B498D53B3B43}" type="slidenum">
              <a:rPr lang="en-US" altLang="en-US">
                <a:solidFill>
                  <a:srgbClr val="000000"/>
                </a:solidFill>
              </a:rPr>
              <a:pPr eaLnBrk="1" hangingPunct="1"/>
              <a:t>1</a:t>
            </a:fld>
            <a:endParaRPr lang="en-US" altLang="en-US">
              <a:solidFill>
                <a:srgbClr val="000000"/>
              </a:solidFill>
            </a:endParaRPr>
          </a:p>
        </p:txBody>
      </p:sp>
      <p:sp>
        <p:nvSpPr>
          <p:cNvPr id="5123" name="Rectangle 2"/>
          <p:cNvSpPr>
            <a:spLocks noGrp="1" noRot="1" noChangeAspect="1" noChangeArrowheads="1" noTextEdit="1"/>
          </p:cNvSpPr>
          <p:nvPr>
            <p:ph type="sldImg"/>
          </p:nvPr>
        </p:nvSpPr>
        <p:spPr bwMode="auto">
          <a:xfrm>
            <a:off x="398463" y="696913"/>
            <a:ext cx="6188075" cy="34813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z="1000" dirty="0"/>
          </a:p>
        </p:txBody>
      </p:sp>
    </p:spTree>
    <p:extLst>
      <p:ext uri="{BB962C8B-B14F-4D97-AF65-F5344CB8AC3E}">
        <p14:creationId xmlns:p14="http://schemas.microsoft.com/office/powerpoint/2010/main" val="2729682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1135F78-85A2-4A8E-B588-72BEBA900BB0}" type="datetimeFigureOut">
              <a:rPr lang="en-US"/>
              <a:pPr>
                <a:defRPr/>
              </a:pPr>
              <a:t>5/11/2023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BE678E4-5B40-41E7-B295-6E15A5E915EA}" type="slidenum">
              <a:rPr lang="en-US" altLang="en-US"/>
              <a:pPr/>
              <a:t>‹#›</a:t>
            </a:fld>
            <a:endParaRPr lang="en-US" altLang="en-US"/>
          </a:p>
        </p:txBody>
      </p:sp>
    </p:spTree>
    <p:extLst>
      <p:ext uri="{BB962C8B-B14F-4D97-AF65-F5344CB8AC3E}">
        <p14:creationId xmlns:p14="http://schemas.microsoft.com/office/powerpoint/2010/main" val="3347593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CE7F625-517B-440F-9267-2A80D666B736}" type="datetimeFigureOut">
              <a:rPr lang="en-US"/>
              <a:pPr>
                <a:defRPr/>
              </a:pPr>
              <a:t>5/11/2023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5A89244-42D4-4344-8CB0-317EFA9D52F5}" type="slidenum">
              <a:rPr lang="en-US" altLang="en-US"/>
              <a:pPr/>
              <a:t>‹#›</a:t>
            </a:fld>
            <a:endParaRPr lang="en-US" altLang="en-US"/>
          </a:p>
        </p:txBody>
      </p:sp>
    </p:spTree>
    <p:extLst>
      <p:ext uri="{BB962C8B-B14F-4D97-AF65-F5344CB8AC3E}">
        <p14:creationId xmlns:p14="http://schemas.microsoft.com/office/powerpoint/2010/main" val="4078830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0212E40-FFBC-4D16-9B96-AE4DC79ACE89}" type="datetimeFigureOut">
              <a:rPr lang="en-US"/>
              <a:pPr>
                <a:defRPr/>
              </a:pPr>
              <a:t>5/11/2023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A1DC9DD-7613-4A46-8A55-B05D74670C3E}" type="slidenum">
              <a:rPr lang="en-US" altLang="en-US"/>
              <a:pPr/>
              <a:t>‹#›</a:t>
            </a:fld>
            <a:endParaRPr lang="en-US" altLang="en-US"/>
          </a:p>
        </p:txBody>
      </p:sp>
    </p:spTree>
    <p:extLst>
      <p:ext uri="{BB962C8B-B14F-4D97-AF65-F5344CB8AC3E}">
        <p14:creationId xmlns:p14="http://schemas.microsoft.com/office/powerpoint/2010/main" val="3511806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rtlCol="0">
            <a:normAutofit/>
          </a:bodyPr>
          <a:lstStyle/>
          <a:p>
            <a:pPr lvl="0"/>
            <a:r>
              <a:rPr lang="en-US" noProof="0"/>
              <a:t>Click icon to add table</a:t>
            </a:r>
            <a:endParaRPr lang="en-US" noProof="0" dirty="0"/>
          </a:p>
        </p:txBody>
      </p:sp>
    </p:spTree>
    <p:extLst>
      <p:ext uri="{BB962C8B-B14F-4D97-AF65-F5344CB8AC3E}">
        <p14:creationId xmlns:p14="http://schemas.microsoft.com/office/powerpoint/2010/main" val="1087738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3D42F4A-CFDF-49B1-A5BB-80EE2A5CB064}" type="datetimeFigureOut">
              <a:rPr lang="en-US"/>
              <a:pPr>
                <a:defRPr/>
              </a:pPr>
              <a:t>5/11/2023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3C322A1-86CB-4EDD-BD25-C77A09E989F7}" type="slidenum">
              <a:rPr lang="en-US" altLang="en-US"/>
              <a:pPr/>
              <a:t>‹#›</a:t>
            </a:fld>
            <a:endParaRPr lang="en-US" altLang="en-US"/>
          </a:p>
        </p:txBody>
      </p:sp>
    </p:spTree>
    <p:extLst>
      <p:ext uri="{BB962C8B-B14F-4D97-AF65-F5344CB8AC3E}">
        <p14:creationId xmlns:p14="http://schemas.microsoft.com/office/powerpoint/2010/main" val="947495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2C97724-70E9-494E-82EA-47E688CC4935}" type="datetimeFigureOut">
              <a:rPr lang="en-US"/>
              <a:pPr>
                <a:defRPr/>
              </a:pPr>
              <a:t>5/11/2023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CC3BD9F-1ED7-43F1-AEB5-0E60C8DFBF47}" type="slidenum">
              <a:rPr lang="en-US" altLang="en-US"/>
              <a:pPr/>
              <a:t>‹#›</a:t>
            </a:fld>
            <a:endParaRPr lang="en-US" altLang="en-US"/>
          </a:p>
        </p:txBody>
      </p:sp>
    </p:spTree>
    <p:extLst>
      <p:ext uri="{BB962C8B-B14F-4D97-AF65-F5344CB8AC3E}">
        <p14:creationId xmlns:p14="http://schemas.microsoft.com/office/powerpoint/2010/main" val="4146109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2939D08-0738-4E34-AC41-6639B35ACD6D}" type="datetimeFigureOut">
              <a:rPr lang="en-US"/>
              <a:pPr>
                <a:defRPr/>
              </a:pPr>
              <a:t>5/11/2023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52041E4-4A3F-4086-9C88-809FE63A664C}" type="slidenum">
              <a:rPr lang="en-US" altLang="en-US"/>
              <a:pPr/>
              <a:t>‹#›</a:t>
            </a:fld>
            <a:endParaRPr lang="en-US" altLang="en-US"/>
          </a:p>
        </p:txBody>
      </p:sp>
    </p:spTree>
    <p:extLst>
      <p:ext uri="{BB962C8B-B14F-4D97-AF65-F5344CB8AC3E}">
        <p14:creationId xmlns:p14="http://schemas.microsoft.com/office/powerpoint/2010/main" val="1935087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8995167-4DB7-4E11-886A-CB7F3966F72D}" type="datetimeFigureOut">
              <a:rPr lang="en-US"/>
              <a:pPr>
                <a:defRPr/>
              </a:pPr>
              <a:t>5/11/2023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B099FE3B-D710-4794-B641-5B860069AD1F}" type="slidenum">
              <a:rPr lang="en-US" altLang="en-US"/>
              <a:pPr/>
              <a:t>‹#›</a:t>
            </a:fld>
            <a:endParaRPr lang="en-US" altLang="en-US"/>
          </a:p>
        </p:txBody>
      </p:sp>
    </p:spTree>
    <p:extLst>
      <p:ext uri="{BB962C8B-B14F-4D97-AF65-F5344CB8AC3E}">
        <p14:creationId xmlns:p14="http://schemas.microsoft.com/office/powerpoint/2010/main" val="4256411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C364730-86BB-4110-9C41-08FDBFA392CA}" type="datetimeFigureOut">
              <a:rPr lang="en-US"/>
              <a:pPr>
                <a:defRPr/>
              </a:pPr>
              <a:t>5/11/2023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07D306B0-1A4A-4863-93A3-4B49804814EA}" type="slidenum">
              <a:rPr lang="en-US" altLang="en-US"/>
              <a:pPr/>
              <a:t>‹#›</a:t>
            </a:fld>
            <a:endParaRPr lang="en-US" altLang="en-US"/>
          </a:p>
        </p:txBody>
      </p:sp>
    </p:spTree>
    <p:extLst>
      <p:ext uri="{BB962C8B-B14F-4D97-AF65-F5344CB8AC3E}">
        <p14:creationId xmlns:p14="http://schemas.microsoft.com/office/powerpoint/2010/main" val="3769026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B4AAD07-01BF-446E-8744-C7BB7767638F}" type="datetimeFigureOut">
              <a:rPr lang="en-US"/>
              <a:pPr>
                <a:defRPr/>
              </a:pPr>
              <a:t>5/11/2023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D067ABCF-3691-42EF-8D96-8AEB84F18694}" type="slidenum">
              <a:rPr lang="en-US" altLang="en-US"/>
              <a:pPr/>
              <a:t>‹#›</a:t>
            </a:fld>
            <a:endParaRPr lang="en-US" altLang="en-US"/>
          </a:p>
        </p:txBody>
      </p:sp>
    </p:spTree>
    <p:extLst>
      <p:ext uri="{BB962C8B-B14F-4D97-AF65-F5344CB8AC3E}">
        <p14:creationId xmlns:p14="http://schemas.microsoft.com/office/powerpoint/2010/main" val="3778207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5FE092C-7F6F-4DA2-94A1-AFFE6A3B6BFC}" type="datetimeFigureOut">
              <a:rPr lang="en-US"/>
              <a:pPr>
                <a:defRPr/>
              </a:pPr>
              <a:t>5/11/2023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28D7103-DDC9-4808-B39B-D6FA4C867515}" type="slidenum">
              <a:rPr lang="en-US" altLang="en-US"/>
              <a:pPr/>
              <a:t>‹#›</a:t>
            </a:fld>
            <a:endParaRPr lang="en-US" altLang="en-US"/>
          </a:p>
        </p:txBody>
      </p:sp>
    </p:spTree>
    <p:extLst>
      <p:ext uri="{BB962C8B-B14F-4D97-AF65-F5344CB8AC3E}">
        <p14:creationId xmlns:p14="http://schemas.microsoft.com/office/powerpoint/2010/main" val="258822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F1619B4-0779-4B38-8346-A994C45F2BF8}" type="datetimeFigureOut">
              <a:rPr lang="en-US"/>
              <a:pPr>
                <a:defRPr/>
              </a:pPr>
              <a:t>5/11/2023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EFC4C9C-1FCF-4447-B5EF-8B193573439A}" type="slidenum">
              <a:rPr lang="en-US" altLang="en-US"/>
              <a:pPr/>
              <a:t>‹#›</a:t>
            </a:fld>
            <a:endParaRPr lang="en-US" altLang="en-US"/>
          </a:p>
        </p:txBody>
      </p:sp>
    </p:spTree>
    <p:extLst>
      <p:ext uri="{BB962C8B-B14F-4D97-AF65-F5344CB8AC3E}">
        <p14:creationId xmlns:p14="http://schemas.microsoft.com/office/powerpoint/2010/main" val="2498780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00570776-5D34-4B94-8688-589C882A4837}" type="datetimeFigureOut">
              <a:rPr lang="en-US"/>
              <a:pPr>
                <a:defRPr/>
              </a:pPr>
              <a:t>5/11/2023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50C62178-E8A7-4C00-A203-4DE18BC737C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p:cNvSpPr>
            <a:spLocks noChangeArrowheads="1"/>
          </p:cNvSpPr>
          <p:nvPr/>
        </p:nvSpPr>
        <p:spPr bwMode="auto">
          <a:xfrm>
            <a:off x="140336" y="1344659"/>
            <a:ext cx="5834666" cy="1280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pPr marL="285750" indent="-285750">
              <a:spcBef>
                <a:spcPct val="15000"/>
              </a:spcBef>
              <a:buFont typeface="Arial" pitchFamily="34" charset="0"/>
              <a:buChar char="●"/>
              <a:defRPr/>
            </a:pPr>
            <a:r>
              <a:rPr lang="en-US" sz="1300" dirty="0">
                <a:solidFill>
                  <a:prstClr val="black"/>
                </a:solidFill>
              </a:rPr>
              <a:t>Generates a global gridded monthly sectoral water withdrawal and consumption dataset for 2010-2100 across 75 scenarios, harmonized with Shared Socioeconomic Pathways and Representative Concentration Pathways, to support studies evaluating the implications of human and earth system change on future global and regional water dynamics.</a:t>
            </a:r>
            <a:endParaRPr lang="en-US" sz="1300" b="1" dirty="0">
              <a:solidFill>
                <a:prstClr val="black"/>
              </a:solidFill>
            </a:endParaRPr>
          </a:p>
        </p:txBody>
      </p:sp>
      <p:sp>
        <p:nvSpPr>
          <p:cNvPr id="3076" name="Rectangle 5"/>
          <p:cNvSpPr>
            <a:spLocks noChangeArrowheads="1"/>
          </p:cNvSpPr>
          <p:nvPr/>
        </p:nvSpPr>
        <p:spPr bwMode="auto">
          <a:xfrm>
            <a:off x="160106" y="99938"/>
            <a:ext cx="1203189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2800" b="1" dirty="0">
                <a:solidFill>
                  <a:srgbClr val="000000"/>
                </a:solidFill>
                <a:latin typeface="Arial" panose="020B0604020202020204" pitchFamily="34" charset="0"/>
              </a:rPr>
              <a:t>Navigating the Future of Global Water Use: A High-Resolution Analysis</a:t>
            </a:r>
          </a:p>
        </p:txBody>
      </p:sp>
      <p:sp>
        <p:nvSpPr>
          <p:cNvPr id="3077" name="Text Box 6"/>
          <p:cNvSpPr txBox="1">
            <a:spLocks noChangeArrowheads="1"/>
          </p:cNvSpPr>
          <p:nvPr/>
        </p:nvSpPr>
        <p:spPr bwMode="auto">
          <a:xfrm>
            <a:off x="6324600" y="6120953"/>
            <a:ext cx="5410200" cy="55399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None/>
            </a:pPr>
            <a:r>
              <a:rPr lang="en-US" altLang="en-US" sz="1000" dirty="0">
                <a:solidFill>
                  <a:srgbClr val="000000"/>
                </a:solidFill>
                <a:latin typeface="+mn-lt"/>
              </a:rPr>
              <a:t>Khan, Z., I. Thompson, C.R. Vernon, N.T. Graham, T.B. Wild, and M. Chen. 2023. “Global monthly sectoral water use for 2010–2100 at 0.5° resolution across alternative futures.” </a:t>
            </a:r>
            <a:r>
              <a:rPr lang="en-US" altLang="en-US" sz="1000" i="1" dirty="0">
                <a:solidFill>
                  <a:srgbClr val="000000"/>
                </a:solidFill>
                <a:latin typeface="+mn-lt"/>
              </a:rPr>
              <a:t>Sci. Data.</a:t>
            </a:r>
            <a:r>
              <a:rPr lang="en-US" altLang="en-US" sz="1000" dirty="0">
                <a:solidFill>
                  <a:srgbClr val="000000"/>
                </a:solidFill>
                <a:latin typeface="+mn-lt"/>
              </a:rPr>
              <a:t>, 10(201. DOI: </a:t>
            </a:r>
            <a:r>
              <a:rPr lang="en-US" sz="1000" b="0" i="0" dirty="0">
                <a:solidFill>
                  <a:srgbClr val="222222"/>
                </a:solidFill>
                <a:effectLst/>
                <a:cs typeface="Calibri" panose="020F0502020204030204" pitchFamily="34" charset="0"/>
              </a:rPr>
              <a:t>10.1038/s41597-023-02086-2 </a:t>
            </a:r>
          </a:p>
        </p:txBody>
      </p:sp>
      <p:sp>
        <p:nvSpPr>
          <p:cNvPr id="3078" name="TextBox 9"/>
          <p:cNvSpPr txBox="1">
            <a:spLocks noChangeArrowheads="1"/>
          </p:cNvSpPr>
          <p:nvPr/>
        </p:nvSpPr>
        <p:spPr bwMode="auto">
          <a:xfrm>
            <a:off x="6223016" y="5348755"/>
            <a:ext cx="56133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None/>
            </a:pPr>
            <a:r>
              <a:rPr lang="en-US" sz="1000" b="1" dirty="0">
                <a:solidFill>
                  <a:srgbClr val="0000FF"/>
                </a:solidFill>
                <a:latin typeface="Arial" panose="020B0604020202020204" pitchFamily="34" charset="0"/>
              </a:rPr>
              <a:t>This figure displays the spatial downscaling of 2010 water withdrawals by sector from GCAM regions and basins to 0.5° × 0.5° grid cells. This helps in understanding future water usage and scarcity at a finer </a:t>
            </a:r>
            <a:r>
              <a:rPr lang="en-US" sz="1000" b="1" dirty="0" err="1">
                <a:solidFill>
                  <a:srgbClr val="0000FF"/>
                </a:solidFill>
                <a:latin typeface="Arial" panose="020B0604020202020204" pitchFamily="34" charset="0"/>
              </a:rPr>
              <a:t>spatio</a:t>
            </a:r>
            <a:r>
              <a:rPr lang="en-US" sz="1000" b="1" dirty="0">
                <a:solidFill>
                  <a:srgbClr val="0000FF"/>
                </a:solidFill>
                <a:latin typeface="Arial" panose="020B0604020202020204" pitchFamily="34" charset="0"/>
              </a:rPr>
              <a:t>-temporal scale across diverse socio-economic and climate scenarios.</a:t>
            </a:r>
            <a:endParaRPr lang="en-US" altLang="en-US" sz="1000" b="1" dirty="0">
              <a:solidFill>
                <a:srgbClr val="0000FF"/>
              </a:solidFill>
              <a:latin typeface="Arial" panose="020B0604020202020204" pitchFamily="34" charset="0"/>
            </a:endParaRPr>
          </a:p>
        </p:txBody>
      </p:sp>
      <p:sp>
        <p:nvSpPr>
          <p:cNvPr id="3" name="Rectangle 4">
            <a:extLst>
              <a:ext uri="{FF2B5EF4-FFF2-40B4-BE49-F238E27FC236}">
                <a16:creationId xmlns:a16="http://schemas.microsoft.com/office/drawing/2014/main" id="{68BF74B0-DE2D-377C-83B3-52E22BD1DD2D}"/>
              </a:ext>
            </a:extLst>
          </p:cNvPr>
          <p:cNvSpPr>
            <a:spLocks noChangeArrowheads="1"/>
          </p:cNvSpPr>
          <p:nvPr/>
        </p:nvSpPr>
        <p:spPr bwMode="auto">
          <a:xfrm>
            <a:off x="160106" y="2712244"/>
            <a:ext cx="5834666" cy="1859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pPr marL="285750" indent="-285750">
              <a:spcBef>
                <a:spcPct val="15000"/>
              </a:spcBef>
              <a:buFont typeface="Arial" pitchFamily="34" charset="0"/>
              <a:buChar char="●"/>
              <a:defRPr/>
            </a:pPr>
            <a:r>
              <a:rPr lang="en-US" sz="1300" dirty="0">
                <a:solidFill>
                  <a:prstClr val="black"/>
                </a:solidFill>
              </a:rPr>
              <a:t>Couple the Global Change Analysis Model (GCAM) with a land use spatial downscaling model (Demeter), a global hydrologic framework (Xanthos), and a water withdrawal downscaling model (Tethys) to generate a global gridded monthly sectoral water withdrawal and consumption dataset.</a:t>
            </a:r>
          </a:p>
          <a:p>
            <a:pPr marL="285750" indent="-285750">
              <a:spcBef>
                <a:spcPct val="15000"/>
              </a:spcBef>
              <a:buFont typeface="Arial" pitchFamily="34" charset="0"/>
              <a:buChar char="●"/>
              <a:defRPr/>
            </a:pPr>
            <a:r>
              <a:rPr lang="en-US" sz="1300" dirty="0">
                <a:solidFill>
                  <a:prstClr val="black"/>
                </a:solidFill>
              </a:rPr>
              <a:t>Utilize 75 scenarios harmonized with Shared Socioeconomic Pathways (SSPs) and Representative Concentration Pathways (RCPs) to capture a range of futures reflecting diverse global change across human and Earth systems.</a:t>
            </a:r>
          </a:p>
        </p:txBody>
      </p:sp>
      <p:sp>
        <p:nvSpPr>
          <p:cNvPr id="4" name="Rectangle 4">
            <a:extLst>
              <a:ext uri="{FF2B5EF4-FFF2-40B4-BE49-F238E27FC236}">
                <a16:creationId xmlns:a16="http://schemas.microsoft.com/office/drawing/2014/main" id="{EF94BB43-E224-DEE9-15D1-8FDDF20D201A}"/>
              </a:ext>
            </a:extLst>
          </p:cNvPr>
          <p:cNvSpPr>
            <a:spLocks noChangeArrowheads="1"/>
          </p:cNvSpPr>
          <p:nvPr/>
        </p:nvSpPr>
        <p:spPr bwMode="auto">
          <a:xfrm>
            <a:off x="145098" y="4467225"/>
            <a:ext cx="5834666"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pPr marL="283464" indent="-283464">
              <a:spcBef>
                <a:spcPct val="15000"/>
              </a:spcBef>
              <a:buFont typeface="Arial" panose="020B0604020202020204" pitchFamily="34" charset="0"/>
              <a:buChar char="●"/>
            </a:pPr>
            <a:r>
              <a:rPr lang="en-US" altLang="en-US" sz="1300" dirty="0">
                <a:solidFill>
                  <a:srgbClr val="000000"/>
                </a:solidFill>
              </a:rPr>
              <a:t>The study generates a novel global gridded monthly sectoral water withdrawal and consumption dataset at 0.5° resolution for 2010–2100, covering 75 diverse scenarios to support long-term planning and sustainable development.</a:t>
            </a:r>
          </a:p>
          <a:p>
            <a:pPr marL="283464" indent="-283464">
              <a:spcBef>
                <a:spcPct val="15000"/>
              </a:spcBef>
              <a:buFont typeface="Arial" panose="020B0604020202020204" pitchFamily="34" charset="0"/>
              <a:buChar char="●"/>
            </a:pPr>
            <a:r>
              <a:rPr lang="en-US" altLang="en-US" sz="1300" dirty="0">
                <a:solidFill>
                  <a:srgbClr val="000000"/>
                </a:solidFill>
              </a:rPr>
              <a:t>The dataset quantifies demand-side pressures on scarce water resources globally under various future scenarios, highlighting that future water scarcity is primarily driven by human water demands rather than climate impacts on water availability.</a:t>
            </a:r>
          </a:p>
          <a:p>
            <a:pPr marL="283464" indent="-283464">
              <a:spcBef>
                <a:spcPct val="15000"/>
              </a:spcBef>
              <a:buFont typeface="Arial" panose="020B0604020202020204" pitchFamily="34" charset="0"/>
              <a:buChar char="●"/>
            </a:pPr>
            <a:r>
              <a:rPr lang="en-US" sz="1300" dirty="0">
                <a:solidFill>
                  <a:prstClr val="black"/>
                </a:solidFill>
              </a:rPr>
              <a:t>The research provides a transparent and open-source dataset with a fine </a:t>
            </a:r>
            <a:r>
              <a:rPr lang="en-US" sz="1300" dirty="0" err="1">
                <a:solidFill>
                  <a:prstClr val="black"/>
                </a:solidFill>
              </a:rPr>
              <a:t>spatio</a:t>
            </a:r>
            <a:r>
              <a:rPr lang="en-US" sz="1300" dirty="0">
                <a:solidFill>
                  <a:prstClr val="black"/>
                </a:solidFill>
              </a:rPr>
              <a:t>-temporal scale, capturing key drivers of future water scarcity and offering a more detailed understanding of irrigation water use by crop types.</a:t>
            </a:r>
          </a:p>
        </p:txBody>
      </p:sp>
      <p:sp>
        <p:nvSpPr>
          <p:cNvPr id="8" name="Rectangle 4">
            <a:extLst>
              <a:ext uri="{FF2B5EF4-FFF2-40B4-BE49-F238E27FC236}">
                <a16:creationId xmlns:a16="http://schemas.microsoft.com/office/drawing/2014/main" id="{7401EFDF-50E3-340F-EBF7-9002B0511AE6}"/>
              </a:ext>
            </a:extLst>
          </p:cNvPr>
          <p:cNvSpPr>
            <a:spLocks noChangeArrowheads="1"/>
          </p:cNvSpPr>
          <p:nvPr/>
        </p:nvSpPr>
        <p:spPr bwMode="auto">
          <a:xfrm>
            <a:off x="179929" y="1066800"/>
            <a:ext cx="5834666" cy="37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pPr marL="231775" indent="-231775" algn="ctr">
              <a:spcBef>
                <a:spcPct val="15000"/>
              </a:spcBef>
              <a:defRPr/>
            </a:pPr>
            <a:r>
              <a:rPr lang="en-US" sz="1400" b="1" dirty="0">
                <a:solidFill>
                  <a:prstClr val="black"/>
                </a:solidFill>
              </a:rPr>
              <a:t>Objective</a:t>
            </a:r>
          </a:p>
        </p:txBody>
      </p:sp>
      <p:sp>
        <p:nvSpPr>
          <p:cNvPr id="9" name="Rectangle 4">
            <a:extLst>
              <a:ext uri="{FF2B5EF4-FFF2-40B4-BE49-F238E27FC236}">
                <a16:creationId xmlns:a16="http://schemas.microsoft.com/office/drawing/2014/main" id="{E7A84942-FEBE-A930-6496-9FA34FD6C745}"/>
              </a:ext>
            </a:extLst>
          </p:cNvPr>
          <p:cNvSpPr>
            <a:spLocks noChangeArrowheads="1"/>
          </p:cNvSpPr>
          <p:nvPr/>
        </p:nvSpPr>
        <p:spPr bwMode="auto">
          <a:xfrm>
            <a:off x="175167" y="2414610"/>
            <a:ext cx="5834666" cy="37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pPr marL="231775" indent="-231775" algn="ctr">
              <a:spcBef>
                <a:spcPct val="15000"/>
              </a:spcBef>
              <a:defRPr/>
            </a:pPr>
            <a:r>
              <a:rPr lang="en-US" sz="1400" b="1" dirty="0">
                <a:solidFill>
                  <a:prstClr val="black"/>
                </a:solidFill>
              </a:rPr>
              <a:t>Approach</a:t>
            </a:r>
          </a:p>
        </p:txBody>
      </p:sp>
      <p:sp>
        <p:nvSpPr>
          <p:cNvPr id="10" name="Rectangle 4">
            <a:extLst>
              <a:ext uri="{FF2B5EF4-FFF2-40B4-BE49-F238E27FC236}">
                <a16:creationId xmlns:a16="http://schemas.microsoft.com/office/drawing/2014/main" id="{145C8B62-5EEE-2E74-C2BB-F43010C0A1E8}"/>
              </a:ext>
            </a:extLst>
          </p:cNvPr>
          <p:cNvSpPr>
            <a:spLocks noChangeArrowheads="1"/>
          </p:cNvSpPr>
          <p:nvPr/>
        </p:nvSpPr>
        <p:spPr bwMode="auto">
          <a:xfrm>
            <a:off x="175167" y="4141640"/>
            <a:ext cx="5834666" cy="37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pPr marL="231775" indent="-231775" algn="ctr">
              <a:spcBef>
                <a:spcPct val="15000"/>
              </a:spcBef>
              <a:defRPr/>
            </a:pPr>
            <a:r>
              <a:rPr lang="en-US" sz="1400" b="1" dirty="0">
                <a:solidFill>
                  <a:prstClr val="black"/>
                </a:solidFill>
              </a:rPr>
              <a:t>Impact</a:t>
            </a:r>
          </a:p>
        </p:txBody>
      </p:sp>
      <p:pic>
        <p:nvPicPr>
          <p:cNvPr id="6" name="Picture 5">
            <a:extLst>
              <a:ext uri="{FF2B5EF4-FFF2-40B4-BE49-F238E27FC236}">
                <a16:creationId xmlns:a16="http://schemas.microsoft.com/office/drawing/2014/main" id="{6BC36582-E102-041B-5F8D-65CE19AB179B}"/>
              </a:ext>
            </a:extLst>
          </p:cNvPr>
          <p:cNvPicPr>
            <a:picLocks noChangeAspect="1"/>
          </p:cNvPicPr>
          <p:nvPr/>
        </p:nvPicPr>
        <p:blipFill>
          <a:blip r:embed="rId3"/>
          <a:stretch>
            <a:fillRect/>
          </a:stretch>
        </p:blipFill>
        <p:spPr>
          <a:xfrm>
            <a:off x="7467600" y="914400"/>
            <a:ext cx="2895600" cy="4387274"/>
          </a:xfrm>
          <a:prstGeom prst="rect">
            <a:avLst/>
          </a:prstGeom>
        </p:spPr>
      </p:pic>
    </p:spTree>
  </p:cSld>
  <p:clrMapOvr>
    <a:masterClrMapping/>
  </p:clrMapOvr>
</p:sld>
</file>

<file path=ppt/theme/theme1.xml><?xml version="1.0" encoding="utf-8"?>
<a:theme xmlns:a="http://schemas.openxmlformats.org/drawingml/2006/main" name="DOE-Sample-Slide-Highlights-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8a9b28a-468d-4f89-a24a-ae448d085101">
      <Terms xmlns="http://schemas.microsoft.com/office/infopath/2007/PartnerControls"/>
    </lcf76f155ced4ddcb4097134ff3c332f>
    <TaxCatchAll xmlns="46a18389-f917-48ab-8f10-3a1967a18774" xsi:nil="true"/>
    <SharedWithUsers xmlns="46a18389-f917-48ab-8f10-3a1967a18774">
      <UserInfo>
        <DisplayName>Rice, Jennie S</DisplayName>
        <AccountId>12</AccountId>
        <AccountType/>
      </UserInfo>
      <UserInfo>
        <DisplayName>Vernon, Chris R</DisplayName>
        <AccountId>27</AccountId>
        <AccountType/>
      </UserInfo>
      <UserInfo>
        <DisplayName>Mcgrath, Casey R</DisplayName>
        <AccountId>11</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F6AD9F8B4FFE4AB38BD0C762315BE6" ma:contentTypeVersion="12" ma:contentTypeDescription="Create a new document." ma:contentTypeScope="" ma:versionID="e422ebd4274b3a162ca1fec6100d2eff">
  <xsd:schema xmlns:xsd="http://www.w3.org/2001/XMLSchema" xmlns:xs="http://www.w3.org/2001/XMLSchema" xmlns:p="http://schemas.microsoft.com/office/2006/metadata/properties" xmlns:ns2="d8a9b28a-468d-4f89-a24a-ae448d085101" xmlns:ns3="46a18389-f917-48ab-8f10-3a1967a18774" targetNamespace="http://schemas.microsoft.com/office/2006/metadata/properties" ma:root="true" ma:fieldsID="1e56ff8d7fa227df85432f8c13b5b208" ns2:_="" ns3:_="">
    <xsd:import namespace="d8a9b28a-468d-4f89-a24a-ae448d085101"/>
    <xsd:import namespace="46a18389-f917-48ab-8f10-3a1967a18774"/>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a9b28a-468d-4f89-a24a-ae448d0851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260f1aaf-6244-4bb9-9bf9-38bf37385302"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6a18389-f917-48ab-8f10-3a1967a18774"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35bf9843-7740-4fe6-90cf-0b165ea11b63}" ma:internalName="TaxCatchAll" ma:showField="CatchAllData" ma:web="46a18389-f917-48ab-8f10-3a1967a1877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57D9F0-2B85-430B-8843-0027C0E6F07C}">
  <ds:schemaRefs>
    <ds:schemaRef ds:uri="http://www.w3.org/XML/1998/namespace"/>
    <ds:schemaRef ds:uri="http://purl.org/dc/dcmitype/"/>
    <ds:schemaRef ds:uri="http://purl.org/dc/elements/1.1/"/>
    <ds:schemaRef ds:uri="d8a9b28a-468d-4f89-a24a-ae448d085101"/>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46a18389-f917-48ab-8f10-3a1967a18774"/>
    <ds:schemaRef ds:uri="http://schemas.microsoft.com/office/2006/metadata/properties"/>
  </ds:schemaRefs>
</ds:datastoreItem>
</file>

<file path=customXml/itemProps2.xml><?xml version="1.0" encoding="utf-8"?>
<ds:datastoreItem xmlns:ds="http://schemas.openxmlformats.org/officeDocument/2006/customXml" ds:itemID="{E3C549A3-69A4-4111-9D7F-9ED6E69EE5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a9b28a-468d-4f89-a24a-ae448d085101"/>
    <ds:schemaRef ds:uri="46a18389-f917-48ab-8f10-3a1967a187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74935E-4390-47DD-99CE-60A5373B7B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DOE-Sample-Slide-Highlights-Template</Template>
  <TotalTime>6213</TotalTime>
  <Words>354</Words>
  <Application>Microsoft Office PowerPoint</Application>
  <PresentationFormat>Widescreen</PresentationFormat>
  <Paragraphs>13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DOE-Sample-Slide-Highlights-Template</vt:lpstr>
      <vt:lpstr>PowerPoint Presentation</vt:lpstr>
    </vt:vector>
  </TitlesOfParts>
  <Company>PNNL IM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Emily L</dc:creator>
  <cp:lastModifiedBy>Khan, Zarrar</cp:lastModifiedBy>
  <cp:revision>18</cp:revision>
  <cp:lastPrinted>2011-05-11T17:30:12Z</cp:lastPrinted>
  <dcterms:created xsi:type="dcterms:W3CDTF">2017-11-02T21:19:41Z</dcterms:created>
  <dcterms:modified xsi:type="dcterms:W3CDTF">2023-05-11T13:26:34Z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75333844-ddec-49b7-ae1e-c27b23a45b5c</vt:lpwstr>
  </property>
  <property fmtid="{D5CDD505-2E9C-101B-9397-08002B2CF9AE}" pid="3" name="ContentTypeId">
    <vt:lpwstr>0x01010043F6AD9F8B4FFE4AB38BD0C762315BE6</vt:lpwstr>
  </property>
  <property fmtid="{D5CDD505-2E9C-101B-9397-08002B2CF9AE}" pid="4" name="Order">
    <vt:r8>3400</vt:r8>
  </property>
  <property fmtid="{D5CDD505-2E9C-101B-9397-08002B2CF9AE}" pid="5" name="MediaServiceImageTags">
    <vt:lpwstr/>
  </property>
</Properties>
</file>