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4"/>
  </p:notesMasterIdLst>
  <p:handoutMasterIdLst>
    <p:handoutMasterId r:id="rId5"/>
  </p:handoutMasterIdLst>
  <p:sldIdLst>
    <p:sldId id="276" r:id="rId2"/>
    <p:sldId id="277" r:id="rId3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1B8CA"/>
    <a:srgbClr val="719500"/>
    <a:srgbClr val="007836"/>
    <a:srgbClr val="BE0F34"/>
    <a:srgbClr val="820150"/>
    <a:srgbClr val="502D7F"/>
    <a:srgbClr val="00338E"/>
    <a:srgbClr val="0081AB"/>
    <a:srgbClr val="758F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5181" autoAdjust="0"/>
  </p:normalViewPr>
  <p:slideViewPr>
    <p:cSldViewPr snapToGrid="0" snapToObjects="1">
      <p:cViewPr varScale="1">
        <p:scale>
          <a:sx n="80" d="100"/>
          <a:sy n="80" d="100"/>
        </p:scale>
        <p:origin x="15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7" d="100"/>
          <a:sy n="117" d="100"/>
        </p:scale>
        <p:origin x="497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A69A9C-1087-184F-8370-423E175D9D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90E3D-F5E5-0D40-B323-A25B85CF9E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E50B8-2EF8-564F-AE86-D84E6C503530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E3AA97-2F38-5340-B685-1E0EA3E358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B732F3-25A6-284F-A24C-5FD21AE6BE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78BA3-E235-9946-9A4D-07E907F68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00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C8D20-1945-7145-91A2-3D134BDA25E2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104DB-87CA-D64F-AB86-DB2520DDF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55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89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87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Plain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36B83B-A5E4-524E-96A9-DFC12D58F12A}"/>
              </a:ext>
            </a:extLst>
          </p:cNvPr>
          <p:cNvSpPr/>
          <p:nvPr userDrawn="1"/>
        </p:nvSpPr>
        <p:spPr>
          <a:xfrm>
            <a:off x="914400" y="0"/>
            <a:ext cx="54864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1DF1AC-1D08-B945-A034-B740A35902F9}"/>
              </a:ext>
            </a:extLst>
          </p:cNvPr>
          <p:cNvSpPr txBox="1"/>
          <p:nvPr userDrawn="1"/>
        </p:nvSpPr>
        <p:spPr>
          <a:xfrm>
            <a:off x="3017837" y="7525871"/>
            <a:ext cx="3657600" cy="2286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solidFill>
                  <a:srgbClr val="616265">
                    <a:alpha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PNNL is operated by Battelle for the U.S. Department of Energy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743200"/>
            <a:ext cx="4572000" cy="18288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r">
              <a:defRPr sz="4800" b="1">
                <a:solidFill>
                  <a:srgbClr val="31B8C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061D5F4-8719-384B-945C-9A27060F99A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70529" y="5669280"/>
            <a:ext cx="4572000" cy="27432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 dirty="0"/>
              <a:t>Click to add presenter’s name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3E2D432E-6648-6643-9C6E-38B1EFF5EE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1600" y="5983356"/>
            <a:ext cx="4572000" cy="27432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600">
                <a:solidFill>
                  <a:srgbClr val="616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 dirty="0"/>
              <a:t>Click to add presenter’s 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15389B-4BB4-1644-9B7E-35A85D0C1E3B}"/>
              </a:ext>
            </a:extLst>
          </p:cNvPr>
          <p:cNvSpPr txBox="1"/>
          <p:nvPr userDrawn="1"/>
        </p:nvSpPr>
        <p:spPr>
          <a:xfrm>
            <a:off x="3710609" y="-1245704"/>
            <a:ext cx="18473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A7D3E1-BCC3-C843-81A0-EA4EDFB445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04185" y="6522990"/>
            <a:ext cx="1141787" cy="11141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617363-F73D-B74F-9647-C9D747AC702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17837" y="7178040"/>
            <a:ext cx="824484" cy="228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90C8FB-601C-A04C-84F7-213A857D3E6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022843" y="7249637"/>
            <a:ext cx="929809" cy="155448"/>
          </a:xfrm>
          <a:prstGeom prst="rect">
            <a:avLst/>
          </a:prstGeom>
        </p:spPr>
      </p:pic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9D9DB338-5D5C-4ACA-9ECF-C3E34C4412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51641" y="4915645"/>
            <a:ext cx="329088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4F8E3-4ED9-44B4-99E6-8A3D2CF8D415}" type="datetime4">
              <a:rPr lang="en-US" smtClean="0"/>
              <a:t>April 23, 2021</a:t>
            </a:fld>
            <a:endParaRPr lang="en-US" dirty="0"/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F55B65E8-4040-44D0-A4FE-A050FD948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9037" y="773011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06B9E79-8BA9-3242-9D94-CD70AEA430A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370529" y="990170"/>
            <a:ext cx="3506322" cy="114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30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66026595-8D7E-D24C-9263-B65316A326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0800" y="457200"/>
            <a:ext cx="7772400" cy="73152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338E046-DF9E-FC49-A812-491AB805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D0CE8D1-2F12-5A44-A6B5-2CD466F52A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6858000"/>
            <a:ext cx="77724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99B87A2-8960-403D-AE0D-D549462722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31B8C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29354FF4-9871-4E1B-A45A-ABAA2BE2B69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47EFCEB6-2E27-4C42-A1E5-AC8A8BA83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A86FAFB9-0DC0-4AB0-9E8B-6EC7C8ABA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567532A-D38B-AA4E-AEF8-172FB6D27E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0529" y="427567"/>
            <a:ext cx="2481718" cy="80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82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338E046-DF9E-FC49-A812-491AB805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F0C408BC-A7DE-4A08-AD26-56414D2DD80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430642" y="457199"/>
            <a:ext cx="7772400" cy="73152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3C58F0F-5237-4527-BB8E-6EEF623543B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1">
            <a:extLst>
              <a:ext uri="{FF2B5EF4-FFF2-40B4-BE49-F238E27FC236}">
                <a16:creationId xmlns:a16="http://schemas.microsoft.com/office/drawing/2014/main" id="{33D0FD2D-15F4-4320-9C04-2023CAB47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08FBEF60-4239-4E67-A385-B22B813AD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7614967-FAA9-4DA9-B7DE-539AA89235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31B8C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4065F20-D633-FF43-9CEA-6EA2A5D057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0529" y="427567"/>
            <a:ext cx="2481718" cy="80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34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C1406DC-BAEC-4717-8F68-46C92F1663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05834" y="145430"/>
            <a:ext cx="10067365" cy="1100666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31B8C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28E3363-7137-4431-9927-3AE087A5B2B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2057399"/>
            <a:ext cx="12801600" cy="5486401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E76F451D-D169-4CA9-91EE-97F19A35C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8A19F790-0343-4862-A140-1B409986B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7BE693-D707-6748-BEE3-96C54FB273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0529" y="427567"/>
            <a:ext cx="2481718" cy="80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79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0800" y="4572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FD00854A-4EC7-2D48-A025-5B0B48548B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515600" y="4572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67A8C708-D197-CF47-8089-89928BE1E30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00800" y="43434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C4D2EBC-B863-FD49-A9DF-1381563078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515600" y="43434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93B472-4A32-7C41-A565-485FDC3EB8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29718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9F7807A-D120-BD49-9CBD-9174F26D79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00800" y="68580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8ED17FC-CAF8-9A40-9A88-897DEF9CFE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15600" y="29718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4A16FA60-8BA9-8B4A-86AA-F8336C26C7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15600" y="68580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7DC2EC3E-C641-FD49-9F15-878B1AFFFD9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648737A-DE0E-48DB-87F0-65418715CF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31B8C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21" name="Content Placeholder 13">
            <a:extLst>
              <a:ext uri="{FF2B5EF4-FFF2-40B4-BE49-F238E27FC236}">
                <a16:creationId xmlns:a16="http://schemas.microsoft.com/office/drawing/2014/main" id="{97DA340F-6103-4F2C-B3B8-8D8A524DC19C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Date Placeholder 1">
            <a:extLst>
              <a:ext uri="{FF2B5EF4-FFF2-40B4-BE49-F238E27FC236}">
                <a16:creationId xmlns:a16="http://schemas.microsoft.com/office/drawing/2014/main" id="{EE384947-F0AD-4E73-95AD-CAD4DEE44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26" name="Footer Placeholder 2">
            <a:extLst>
              <a:ext uri="{FF2B5EF4-FFF2-40B4-BE49-F238E27FC236}">
                <a16:creationId xmlns:a16="http://schemas.microsoft.com/office/drawing/2014/main" id="{8259C4D6-850D-4393-9434-3F69451FB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EC3AF94-CAC0-1E4F-BFBA-0D6C2ACC38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0529" y="427567"/>
            <a:ext cx="2481718" cy="80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3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icture Grid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E341CF1-EFF3-A64D-A9D4-B96C8CD8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7160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0629C78-28FC-874B-96C1-DFAAFF975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786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89EEED-3863-BD48-BCCB-4D264015DA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3786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EF5B44F-191D-F44D-8AB3-0B9E4AF4B4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0412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26442AE-D905-374C-9CB4-1A1F44C08C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0412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BE105C-2ECB-0B46-923F-378B0A5AEB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160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B0900D4-1543-834B-AE27-9A72FD9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7160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64FB6B4-B0C6-5949-9F2B-7BCB7B2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786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FDD81E0-346D-A544-A838-A6991588A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786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DB91CB5-0E93-FA44-9508-60493542C7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10412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2F736B8-F799-F047-BE4E-297E64A75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0412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183198DF-9C78-DD40-9CE1-2BC11B8888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Date Placeholder 1">
            <a:extLst>
              <a:ext uri="{FF2B5EF4-FFF2-40B4-BE49-F238E27FC236}">
                <a16:creationId xmlns:a16="http://schemas.microsoft.com/office/drawing/2014/main" id="{E4CF0CE7-333F-4604-B518-6F7EE2AA82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31" name="Footer Placeholder 2">
            <a:extLst>
              <a:ext uri="{FF2B5EF4-FFF2-40B4-BE49-F238E27FC236}">
                <a16:creationId xmlns:a16="http://schemas.microsoft.com/office/drawing/2014/main" id="{21303C4E-FB0C-4A46-BF34-C99D885AA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C14080C3-5390-4F4E-9C88-2C080B5CE5D9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1371600" y="2194560"/>
            <a:ext cx="12801600" cy="525886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F8520C0B-63E4-8146-B06F-2D4679E9C0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05834" y="145430"/>
            <a:ext cx="10067365" cy="1100666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31B8C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55437B9-8746-8845-8012-0D3B9D770A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0529" y="427567"/>
            <a:ext cx="2481718" cy="80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08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E341CF1-EFF3-A64D-A9D4-B96C8CD8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7160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0629C78-28FC-874B-96C1-DFAAFF975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786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89EEED-3863-BD48-BCCB-4D264015DA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3786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EF5B44F-191D-F44D-8AB3-0B9E4AF4B4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0412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26442AE-D905-374C-9CB4-1A1F44C08C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0412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BE105C-2ECB-0B46-923F-378B0A5AEB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160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B0900D4-1543-834B-AE27-9A72FD9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7160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64FB6B4-B0C6-5949-9F2B-7BCB7B2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786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FDD81E0-346D-A544-A838-A6991588A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786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DB91CB5-0E93-FA44-9508-60493542C7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10412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2F736B8-F799-F047-BE4E-297E64A75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0412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183198DF-9C78-DD40-9CE1-2BC11B8888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Date Placeholder 1">
            <a:extLst>
              <a:ext uri="{FF2B5EF4-FFF2-40B4-BE49-F238E27FC236}">
                <a16:creationId xmlns:a16="http://schemas.microsoft.com/office/drawing/2014/main" id="{68F188F7-153E-49D5-8DFC-190252047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29" name="Footer Placeholder 2">
            <a:extLst>
              <a:ext uri="{FF2B5EF4-FFF2-40B4-BE49-F238E27FC236}">
                <a16:creationId xmlns:a16="http://schemas.microsoft.com/office/drawing/2014/main" id="{578EF931-9BED-4D2C-8850-F588C3E36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F80F1A3-CAFA-0B44-BCCA-72F4C1583D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05834" y="145430"/>
            <a:ext cx="10067365" cy="1100666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31B8C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1347F34-40A2-9549-891B-100A03F807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0529" y="427567"/>
            <a:ext cx="2481718" cy="80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2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8F28E1ED-1888-403E-AAF0-8053EF9DF5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227E8059-8EC0-42A2-8A9E-251427CDC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421E2A-D36C-0A4E-980D-C9795CC8C9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0529" y="427567"/>
            <a:ext cx="2481718" cy="80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14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/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6D1A4-6DD7-B54C-AB7B-63074374BB93}"/>
              </a:ext>
            </a:extLst>
          </p:cNvPr>
          <p:cNvSpPr txBox="1"/>
          <p:nvPr userDrawn="1"/>
        </p:nvSpPr>
        <p:spPr>
          <a:xfrm>
            <a:off x="1371600" y="2057400"/>
            <a:ext cx="4572000" cy="446559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800" b="1" dirty="0">
                <a:solidFill>
                  <a:srgbClr val="31B8C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B62A8373-42F9-431F-865E-129CCA004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7" y="7772400"/>
            <a:ext cx="547155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4BE25C-8093-7D44-A61B-32DE6D2D27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04185" y="6522990"/>
            <a:ext cx="1141787" cy="11141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5A7F87-F00E-C044-B5C6-2D735108B12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70529" y="427567"/>
            <a:ext cx="2481718" cy="80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76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29221F-20F2-144C-A638-0A6C756C26C9}"/>
              </a:ext>
            </a:extLst>
          </p:cNvPr>
          <p:cNvSpPr/>
          <p:nvPr userDrawn="1"/>
        </p:nvSpPr>
        <p:spPr>
          <a:xfrm>
            <a:off x="914400" y="0"/>
            <a:ext cx="54864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AA279-64AD-4C24-987C-D056E5350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9037" y="762793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10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GCRI/tethys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JGCRI/demeter" TargetMode="External"/><Relationship Id="rId5" Type="http://schemas.openxmlformats.org/officeDocument/2006/relationships/hyperlink" Target="https://github.com/JGCRI/gcam-core" TargetMode="External"/><Relationship Id="rId4" Type="http://schemas.openxmlformats.org/officeDocument/2006/relationships/hyperlink" Target="https://doi.org/10.5194/egusphere-egu21-90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2B60225-3488-4681-B804-724ED5C0B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gridded water withdrawal dataset to 2100 at 0.5° across SSP/RCPs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3C6C53-4D41-433B-A7D1-A320C8319DC8}"/>
              </a:ext>
            </a:extLst>
          </p:cNvPr>
          <p:cNvGrpSpPr/>
          <p:nvPr/>
        </p:nvGrpSpPr>
        <p:grpSpPr>
          <a:xfrm>
            <a:off x="2301141" y="1345461"/>
            <a:ext cx="10261600" cy="6811474"/>
            <a:chOff x="2301141" y="1413431"/>
            <a:chExt cx="10261600" cy="6811474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AB36EF6-BA8E-43DA-84D9-7871FCA803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0283" r="10025"/>
            <a:stretch/>
          </p:blipFill>
          <p:spPr>
            <a:xfrm>
              <a:off x="3080376" y="5019653"/>
              <a:ext cx="8357680" cy="320525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92C2846-BDDD-4716-9D61-388F075EEE20}"/>
                </a:ext>
              </a:extLst>
            </p:cNvPr>
            <p:cNvSpPr txBox="1"/>
            <p:nvPr/>
          </p:nvSpPr>
          <p:spPr>
            <a:xfrm>
              <a:off x="3469540" y="4834987"/>
              <a:ext cx="793749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     SSP1	             SSP2	   SSP3	            SSP4     	  SSP5</a:t>
              </a:r>
            </a:p>
          </p:txBody>
        </p:sp>
        <p:pic>
          <p:nvPicPr>
            <p:cNvPr id="8" name="Picture 7" descr="Chart&#10;&#10;Description automatically generated">
              <a:extLst>
                <a:ext uri="{FF2B5EF4-FFF2-40B4-BE49-F238E27FC236}">
                  <a16:creationId xmlns:a16="http://schemas.microsoft.com/office/drawing/2014/main" id="{33194439-1A6C-4610-BEEE-68D65CA282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3890" t="36835" r="555" b="25999"/>
            <a:stretch/>
          </p:blipFill>
          <p:spPr>
            <a:xfrm>
              <a:off x="11407037" y="2255344"/>
              <a:ext cx="1136190" cy="162908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B608135-5D32-48DC-A8B6-4F5F08F82DB8}"/>
                </a:ext>
              </a:extLst>
            </p:cNvPr>
            <p:cNvSpPr txBox="1"/>
            <p:nvPr/>
          </p:nvSpPr>
          <p:spPr>
            <a:xfrm>
              <a:off x="2301141" y="5313633"/>
              <a:ext cx="1085850" cy="249299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RCP 2.6</a:t>
              </a:r>
            </a:p>
            <a:p>
              <a:endParaRPr lang="en-US" sz="2800" dirty="0"/>
            </a:p>
            <a:p>
              <a:r>
                <a:rPr lang="en-US" sz="1800" dirty="0"/>
                <a:t>RCP 4.5</a:t>
              </a:r>
            </a:p>
            <a:p>
              <a:endParaRPr lang="en-US" sz="2800" dirty="0"/>
            </a:p>
            <a:p>
              <a:r>
                <a:rPr lang="en-US" sz="1800" dirty="0"/>
                <a:t>RCP 6.0</a:t>
              </a:r>
            </a:p>
            <a:p>
              <a:endParaRPr lang="en-US" sz="2800" dirty="0"/>
            </a:p>
            <a:p>
              <a:r>
                <a:rPr lang="en-US" sz="1800" dirty="0"/>
                <a:t>RCP 8.5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48CC375-F089-4F07-B807-B1FCE38253FC}"/>
                </a:ext>
              </a:extLst>
            </p:cNvPr>
            <p:cNvSpPr/>
            <p:nvPr/>
          </p:nvSpPr>
          <p:spPr>
            <a:xfrm>
              <a:off x="3386991" y="7189856"/>
              <a:ext cx="6375400" cy="6286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2B40CC-A609-49AD-9A12-F22A9C56D5DC}"/>
                </a:ext>
              </a:extLst>
            </p:cNvPr>
            <p:cNvSpPr/>
            <p:nvPr/>
          </p:nvSpPr>
          <p:spPr>
            <a:xfrm>
              <a:off x="6600091" y="5153805"/>
              <a:ext cx="1593850" cy="6921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8FC3E64-387B-40A6-A9D6-F40BF5F907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0266" t="27329" r="1326" b="17814"/>
            <a:stretch/>
          </p:blipFill>
          <p:spPr>
            <a:xfrm>
              <a:off x="11514989" y="5233898"/>
              <a:ext cx="1047752" cy="2629057"/>
            </a:xfrm>
            <a:prstGeom prst="rect">
              <a:avLst/>
            </a:prstGeom>
          </p:spPr>
        </p:pic>
        <p:pic>
          <p:nvPicPr>
            <p:cNvPr id="6" name="Picture 5" descr="Chart&#10;&#10;Description automatically generated">
              <a:extLst>
                <a:ext uri="{FF2B5EF4-FFF2-40B4-BE49-F238E27FC236}">
                  <a16:creationId xmlns:a16="http://schemas.microsoft.com/office/drawing/2014/main" id="{E73E5050-7EE7-475F-86BD-5413C50A8E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157" t="11017" r="6985"/>
            <a:stretch/>
          </p:blipFill>
          <p:spPr>
            <a:xfrm>
              <a:off x="3049356" y="2255344"/>
              <a:ext cx="8357681" cy="1773493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92D6119-FE34-412A-9FBE-47192D2FD862}"/>
                </a:ext>
              </a:extLst>
            </p:cNvPr>
            <p:cNvSpPr/>
            <p:nvPr/>
          </p:nvSpPr>
          <p:spPr>
            <a:xfrm>
              <a:off x="3621941" y="2059529"/>
              <a:ext cx="7575550" cy="1958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00120A9-942D-4603-A8A1-CC7488950537}"/>
                </a:ext>
              </a:extLst>
            </p:cNvPr>
            <p:cNvSpPr txBox="1"/>
            <p:nvPr/>
          </p:nvSpPr>
          <p:spPr>
            <a:xfrm>
              <a:off x="3469538" y="1896434"/>
              <a:ext cx="793749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     SSP1	             SSP2	   SSP3	            SSP4     	  SSP5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6555473-A85F-4DB4-86A8-7869BDE035F9}"/>
                </a:ext>
              </a:extLst>
            </p:cNvPr>
            <p:cNvSpPr txBox="1"/>
            <p:nvPr/>
          </p:nvSpPr>
          <p:spPr>
            <a:xfrm>
              <a:off x="2301141" y="1413431"/>
              <a:ext cx="102616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Water Withdrawals (km</a:t>
              </a:r>
              <a:r>
                <a:rPr lang="en-US" sz="1800" b="1" baseline="30000" dirty="0"/>
                <a:t>3</a:t>
              </a:r>
              <a:r>
                <a:rPr lang="en-US" sz="1800" b="1" dirty="0"/>
                <a:t>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AACBC3-F76B-4DE0-BC5D-A1DBF4C72CC1}"/>
                </a:ext>
              </a:extLst>
            </p:cNvPr>
            <p:cNvSpPr txBox="1"/>
            <p:nvPr/>
          </p:nvSpPr>
          <p:spPr>
            <a:xfrm>
              <a:off x="2301141" y="4281808"/>
              <a:ext cx="1024208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Difference in Water Withdrawals (km</a:t>
              </a:r>
              <a:r>
                <a:rPr lang="en-US" sz="1800" b="1" baseline="30000" dirty="0"/>
                <a:t>3</a:t>
              </a:r>
              <a:r>
                <a:rPr lang="en-US" sz="1800" b="1" dirty="0"/>
                <a:t>) from SSP 1 - RCP 2.6 in 2100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F3B99E3-6B32-4E4D-A1E3-6DA7CEA60078}"/>
              </a:ext>
            </a:extLst>
          </p:cNvPr>
          <p:cNvSpPr txBox="1"/>
          <p:nvPr/>
        </p:nvSpPr>
        <p:spPr>
          <a:xfrm>
            <a:off x="2184400" y="7769430"/>
            <a:ext cx="102616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* Note RCPs represent multiple GCMs. Mean value of GCM’s used in map</a:t>
            </a:r>
          </a:p>
        </p:txBody>
      </p:sp>
    </p:spTree>
    <p:extLst>
      <p:ext uri="{BB962C8B-B14F-4D97-AF65-F5344CB8AC3E}">
        <p14:creationId xmlns:p14="http://schemas.microsoft.com/office/powerpoint/2010/main" val="210438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4399">
        <p:fade/>
      </p:transition>
    </mc:Choice>
    <mc:Fallback xmlns="">
      <p:transition spd="med" advTm="74399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2B60225-3488-4681-B804-724ED5C0B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9184" y="145430"/>
            <a:ext cx="10067365" cy="1100666"/>
          </a:xfrm>
        </p:spPr>
        <p:txBody>
          <a:bodyPr/>
          <a:lstStyle/>
          <a:p>
            <a:r>
              <a:rPr lang="en-US" dirty="0"/>
              <a:t>Global gridded water withdrawal dataset to 2100 at 0.5° across SSP/RCPs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8D5726-7DA5-49F4-9849-37FE09DCF988}"/>
              </a:ext>
            </a:extLst>
          </p:cNvPr>
          <p:cNvSpPr txBox="1"/>
          <p:nvPr/>
        </p:nvSpPr>
        <p:spPr>
          <a:xfrm>
            <a:off x="6513291" y="1461218"/>
            <a:ext cx="79628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PRELIMINARY RESULTS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A7086A-B2AB-42F9-A850-7E00D256D216}"/>
              </a:ext>
            </a:extLst>
          </p:cNvPr>
          <p:cNvSpPr/>
          <p:nvPr/>
        </p:nvSpPr>
        <p:spPr>
          <a:xfrm>
            <a:off x="6513291" y="2038350"/>
            <a:ext cx="7962900" cy="52197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90B1BF-01F1-422E-B66C-2954C8817D95}"/>
              </a:ext>
            </a:extLst>
          </p:cNvPr>
          <p:cNvSpPr txBox="1"/>
          <p:nvPr/>
        </p:nvSpPr>
        <p:spPr>
          <a:xfrm>
            <a:off x="1141191" y="1461218"/>
            <a:ext cx="504370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C1F4A5-F31D-41E3-91B2-DB7CC0059464}"/>
              </a:ext>
            </a:extLst>
          </p:cNvPr>
          <p:cNvSpPr/>
          <p:nvPr/>
        </p:nvSpPr>
        <p:spPr>
          <a:xfrm>
            <a:off x="1141191" y="2038350"/>
            <a:ext cx="5126259" cy="52197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5A845A25-C0D2-46B9-A16D-F343E8515C5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141191" y="2241549"/>
            <a:ext cx="5043709" cy="3136901"/>
          </a:xfrm>
        </p:spPr>
        <p:txBody>
          <a:bodyPr/>
          <a:lstStyle/>
          <a:p>
            <a:pPr marL="342900" indent="-342900"/>
            <a:r>
              <a:rPr lang="en-US" sz="2400" dirty="0"/>
              <a:t>Model: Tethys </a:t>
            </a:r>
          </a:p>
          <a:p>
            <a:pPr marL="342900" indent="-342900"/>
            <a:endParaRPr lang="en-US" sz="2400" dirty="0"/>
          </a:p>
          <a:p>
            <a:pPr marL="342900" indent="-342900"/>
            <a:r>
              <a:rPr lang="en-US" sz="2400" dirty="0"/>
              <a:t>Dataset features: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Spatial Resolution: 0.5 degree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Temporal Resolution: Monthly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Scope: Global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Sectors: Domestic, Electricity, Agriculture, Industry, Primary, Livestock </a:t>
            </a:r>
          </a:p>
          <a:p>
            <a:pPr marL="342900" indent="-342900"/>
            <a:r>
              <a:rPr lang="en-US" sz="2400" dirty="0"/>
              <a:t>Harmonized Data Inputs from:</a:t>
            </a:r>
          </a:p>
          <a:p>
            <a:pPr marL="891540" lvl="1" indent="-342900"/>
            <a:r>
              <a:rPr lang="en-US" sz="2000" dirty="0"/>
              <a:t>GCAM</a:t>
            </a:r>
          </a:p>
          <a:p>
            <a:pPr marL="891540" lvl="1" indent="-342900"/>
            <a:r>
              <a:rPr lang="en-US" sz="2000" dirty="0"/>
              <a:t>Demeter</a:t>
            </a:r>
          </a:p>
          <a:p>
            <a:pPr marL="891540" lvl="1" indent="-342900"/>
            <a:r>
              <a:rPr lang="en-US" sz="2000" dirty="0"/>
              <a:t>Xanthos</a:t>
            </a:r>
          </a:p>
          <a:p>
            <a:endParaRPr lang="en-US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13BD86-D22F-4B82-A49A-15EDFDFB7DA1}"/>
              </a:ext>
            </a:extLst>
          </p:cNvPr>
          <p:cNvSpPr txBox="1"/>
          <p:nvPr/>
        </p:nvSpPr>
        <p:spPr>
          <a:xfrm>
            <a:off x="1476330" y="2671861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hlinkClick r:id="rId3"/>
              </a:rPr>
              <a:t>https://github.com/JGCRI/tethys</a:t>
            </a:r>
            <a:r>
              <a:rPr lang="en-US" sz="1800" dirty="0"/>
              <a:t>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81F3BF2-330C-4585-8864-1EDB0ED6834F}"/>
              </a:ext>
            </a:extLst>
          </p:cNvPr>
          <p:cNvSpPr/>
          <p:nvPr/>
        </p:nvSpPr>
        <p:spPr>
          <a:xfrm>
            <a:off x="1377951" y="7394574"/>
            <a:ext cx="131490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Open Sans"/>
              </a:rPr>
              <a:t>Khan, Z., Graham, N., Vernon, C., Wild, T., Chen, M., and Calvin, K.: A global gridded monthly water withdrawal dataset for multiple sectors from 2015 to 2100 at 0.5° resolution under a range of socioeconomic and climate scenarios, EGU General Assembly 2021, online, 19–30 Apr 2021, EGU21-903, </a:t>
            </a:r>
            <a:r>
              <a:rPr lang="en-US" sz="1400" dirty="0">
                <a:latin typeface="Open Sans"/>
                <a:hlinkClick r:id="rId4"/>
              </a:rPr>
              <a:t>https://doi.org/10.5194/egusphere-egu21-903</a:t>
            </a:r>
            <a:r>
              <a:rPr lang="en-US" sz="1400" dirty="0">
                <a:latin typeface="Open Sans"/>
              </a:rPr>
              <a:t> , 2021</a:t>
            </a:r>
            <a:endParaRPr lang="en-US" sz="1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F1F3EA-F97B-434D-A42C-DB7C8FAF3A96}"/>
              </a:ext>
            </a:extLst>
          </p:cNvPr>
          <p:cNvSpPr/>
          <p:nvPr/>
        </p:nvSpPr>
        <p:spPr>
          <a:xfrm>
            <a:off x="3229374" y="6102283"/>
            <a:ext cx="27142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5"/>
              </a:rPr>
              <a:t>https://github.com/JGCRI/gcam-core</a:t>
            </a:r>
            <a:r>
              <a:rPr lang="en-US" sz="1200" dirty="0"/>
              <a:t>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5774AB1-B4D2-4EDF-835A-51ED7CEDF73F}"/>
              </a:ext>
            </a:extLst>
          </p:cNvPr>
          <p:cNvSpPr/>
          <p:nvPr/>
        </p:nvSpPr>
        <p:spPr>
          <a:xfrm>
            <a:off x="3229374" y="6408579"/>
            <a:ext cx="26372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6"/>
              </a:rPr>
              <a:t>https://github.com/JGCRI/demeter</a:t>
            </a:r>
            <a:r>
              <a:rPr lang="en-US" sz="1200" dirty="0"/>
              <a:t>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03CD38-F5A5-4EBA-9DD3-DCCA432CD1AB}"/>
              </a:ext>
            </a:extLst>
          </p:cNvPr>
          <p:cNvSpPr/>
          <p:nvPr/>
        </p:nvSpPr>
        <p:spPr>
          <a:xfrm>
            <a:off x="3229373" y="6769096"/>
            <a:ext cx="26116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5"/>
              </a:rPr>
              <a:t>https://github.com/JGCRI/xanthos</a:t>
            </a:r>
            <a:r>
              <a:rPr lang="en-US" sz="1200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5DFC4A-068F-46C9-B643-97BCAEBB59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2589" y="2160032"/>
            <a:ext cx="7834125" cy="499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4399">
        <p:fade/>
      </p:transition>
    </mc:Choice>
    <mc:Fallback xmlns="">
      <p:transition spd="med" advTm="74399">
        <p:fade/>
      </p:transition>
    </mc:Fallback>
  </mc:AlternateContent>
</p:sld>
</file>

<file path=ppt/theme/theme1.xml><?xml version="1.0" encoding="utf-8"?>
<a:theme xmlns:a="http://schemas.openxmlformats.org/drawingml/2006/main" name="PNNL_Option_4">
  <a:themeElements>
    <a:clrScheme name="PNNL">
      <a:dk1>
        <a:srgbClr val="616265"/>
      </a:dk1>
      <a:lt1>
        <a:srgbClr val="FFFFFF"/>
      </a:lt1>
      <a:dk2>
        <a:srgbClr val="D77600"/>
      </a:dk2>
      <a:lt2>
        <a:srgbClr val="B3B3B3"/>
      </a:lt2>
      <a:accent1>
        <a:srgbClr val="A63F1E"/>
      </a:accent1>
      <a:accent2>
        <a:srgbClr val="191C1F"/>
      </a:accent2>
      <a:accent3>
        <a:srgbClr val="F4AA00"/>
      </a:accent3>
      <a:accent4>
        <a:srgbClr val="007836"/>
      </a:accent4>
      <a:accent5>
        <a:srgbClr val="C10435"/>
      </a:accent5>
      <a:accent6>
        <a:srgbClr val="00338E"/>
      </a:accent6>
      <a:hlink>
        <a:srgbClr val="003698"/>
      </a:hlink>
      <a:folHlink>
        <a:srgbClr val="8A0752"/>
      </a:folHlink>
    </a:clrScheme>
    <a:fontScheme name="PNNL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NNL_Plain.potx" id="{0782FAF7-70BE-4A7B-A9AB-04CE0CD8A8DE}" vid="{2CD97732-1318-4B64-80C1-95496D5ABA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PNNL_Option_4</Template>
  <TotalTime>1918</TotalTime>
  <Words>254</Words>
  <Application>Microsoft Office PowerPoint</Application>
  <PresentationFormat>Custom</PresentationFormat>
  <Paragraphs>34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Open Sans</vt:lpstr>
      <vt:lpstr>Wingdings</vt:lpstr>
      <vt:lpstr>PNNL_Option_4</vt:lpstr>
      <vt:lpstr>Global gridded water withdrawal dataset to 2100 at 0.5° across SSP/RCPs</vt:lpstr>
      <vt:lpstr>Global gridded water withdrawal dataset to 2100 at 0.5° across SSP/RCPs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Holland, Timothy</dc:creator>
  <cp:lastModifiedBy>Khan, Zarrar</cp:lastModifiedBy>
  <cp:revision>99</cp:revision>
  <dcterms:created xsi:type="dcterms:W3CDTF">2019-10-01T15:57:21Z</dcterms:created>
  <dcterms:modified xsi:type="dcterms:W3CDTF">2021-04-24T02:59:19Z</dcterms:modified>
</cp:coreProperties>
</file>