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9" r:id="rId3"/>
    <p:sldId id="259" r:id="rId4"/>
    <p:sldId id="262" r:id="rId5"/>
    <p:sldId id="263" r:id="rId6"/>
    <p:sldId id="267" r:id="rId7"/>
    <p:sldId id="264" r:id="rId8"/>
    <p:sldId id="266" r:id="rId9"/>
    <p:sldId id="270" r:id="rId10"/>
    <p:sldId id="274" r:id="rId11"/>
    <p:sldId id="271" r:id="rId12"/>
    <p:sldId id="272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2A929-E004-4242-BA74-AAD7B805CE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4A05-9D98-47C5-97FE-2EB410531E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4A05-9D98-47C5-97FE-2EB410531E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4A05-9D98-47C5-97FE-2EB410531E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4A05-9D98-47C5-97FE-2EB410531E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D96EEDE-6486-774B-B0E3-751BBA42CE35}"/>
              </a:ext>
            </a:extLst>
          </p:cNvPr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8"/>
            <a:ext cx="7140547" cy="859812"/>
          </a:xfrm>
          <a:prstGeom prst="rect">
            <a:avLst/>
          </a:prstGeom>
        </p:spPr>
        <p:txBody>
          <a:bodyPr lIns="0" anchor="ctr" anchorCtr="0"/>
          <a:lstStyle>
            <a:lvl1pPr>
              <a:defRPr lang="en-US" sz="2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UMD_primary_m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29" y="396180"/>
            <a:ext cx="1779507" cy="4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3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23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for Metis 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8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3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1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35714" y="225216"/>
            <a:ext cx="4687947" cy="2756519"/>
            <a:chOff x="200014" y="255354"/>
            <a:chExt cx="4687947" cy="2756519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200014" y="977169"/>
              <a:ext cx="2212996" cy="2034704"/>
              <a:chOff x="605655" y="1219200"/>
              <a:chExt cx="2890579" cy="2657698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215148" y="1706434"/>
                <a:ext cx="471343" cy="6581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2417972" y="1704242"/>
                <a:ext cx="451062" cy="548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1190347" y="2441061"/>
                <a:ext cx="471343" cy="6581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2393176" y="2438869"/>
                <a:ext cx="451062" cy="548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1189999" y="3286760"/>
                <a:ext cx="471343" cy="6581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2392826" y="3284568"/>
                <a:ext cx="451062" cy="548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05655" y="1528348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90%</a:t>
                </a:r>
                <a:endParaRPr lang="en-US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848825" y="1528348"/>
                <a:ext cx="6474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10%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655" y="2275156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50%</a:t>
                </a:r>
                <a:endParaRPr lang="en-US" sz="14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48824" y="2275156"/>
                <a:ext cx="6474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50%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05655" y="3110867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20%</a:t>
                </a:r>
                <a:endParaRPr lang="en-US" sz="1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848824" y="3110867"/>
                <a:ext cx="6474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80%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63645" y="977169"/>
              <a:ext cx="1247494" cy="2034704"/>
              <a:chOff x="4141570" y="1219200"/>
              <a:chExt cx="1629457" cy="265769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141570" y="1219200"/>
                <a:ext cx="1140967" cy="2657698"/>
                <a:chOff x="3318610" y="1219200"/>
                <a:chExt cx="1140967" cy="2657698"/>
              </a:xfrm>
            </p:grpSpPr>
            <p:grpSp>
              <p:nvGrpSpPr>
                <p:cNvPr id="35" name="Group 34"/>
                <p:cNvGrpSpPr>
                  <a:grpSpLocks noChangeAspect="1"/>
                </p:cNvGrpSpPr>
                <p:nvPr/>
              </p:nvGrpSpPr>
              <p:grpSpPr>
                <a:xfrm>
                  <a:off x="3318610" y="1219200"/>
                  <a:ext cx="1140967" cy="2657698"/>
                  <a:chOff x="1337410" y="1219200"/>
                  <a:chExt cx="1140967" cy="2657698"/>
                </a:xfrm>
              </p:grpSpPr>
              <p:sp>
                <p:nvSpPr>
                  <p:cNvPr id="39" name="Freeform 38"/>
                  <p:cNvSpPr/>
                  <p:nvPr/>
                </p:nvSpPr>
                <p:spPr>
                  <a:xfrm>
                    <a:off x="1391920" y="1219200"/>
                    <a:ext cx="1020874" cy="2570480"/>
                  </a:xfrm>
                  <a:custGeom>
                    <a:avLst/>
                    <a:gdLst>
                      <a:gd name="connsiteX0" fmla="*/ 193040 w 1020874"/>
                      <a:gd name="connsiteY0" fmla="*/ 30480 h 2398630"/>
                      <a:gd name="connsiteX1" fmla="*/ 193040 w 1020874"/>
                      <a:gd name="connsiteY1" fmla="*/ 30480 h 2398630"/>
                      <a:gd name="connsiteX2" fmla="*/ 386080 w 1020874"/>
                      <a:gd name="connsiteY2" fmla="*/ 20320 h 2398630"/>
                      <a:gd name="connsiteX3" fmla="*/ 416560 w 1020874"/>
                      <a:gd name="connsiteY3" fmla="*/ 10160 h 2398630"/>
                      <a:gd name="connsiteX4" fmla="*/ 467360 w 1020874"/>
                      <a:gd name="connsiteY4" fmla="*/ 0 h 2398630"/>
                      <a:gd name="connsiteX5" fmla="*/ 589280 w 1020874"/>
                      <a:gd name="connsiteY5" fmla="*/ 10160 h 2398630"/>
                      <a:gd name="connsiteX6" fmla="*/ 629920 w 1020874"/>
                      <a:gd name="connsiteY6" fmla="*/ 20320 h 2398630"/>
                      <a:gd name="connsiteX7" fmla="*/ 924560 w 1020874"/>
                      <a:gd name="connsiteY7" fmla="*/ 10160 h 2398630"/>
                      <a:gd name="connsiteX8" fmla="*/ 995680 w 1020874"/>
                      <a:gd name="connsiteY8" fmla="*/ 20320 h 2398630"/>
                      <a:gd name="connsiteX9" fmla="*/ 965200 w 1020874"/>
                      <a:gd name="connsiteY9" fmla="*/ 325120 h 2398630"/>
                      <a:gd name="connsiteX10" fmla="*/ 975360 w 1020874"/>
                      <a:gd name="connsiteY10" fmla="*/ 528320 h 2398630"/>
                      <a:gd name="connsiteX11" fmla="*/ 955040 w 1020874"/>
                      <a:gd name="connsiteY11" fmla="*/ 721360 h 2398630"/>
                      <a:gd name="connsiteX12" fmla="*/ 873760 w 1020874"/>
                      <a:gd name="connsiteY12" fmla="*/ 782320 h 2398630"/>
                      <a:gd name="connsiteX13" fmla="*/ 822960 w 1020874"/>
                      <a:gd name="connsiteY13" fmla="*/ 812800 h 2398630"/>
                      <a:gd name="connsiteX14" fmla="*/ 792480 w 1020874"/>
                      <a:gd name="connsiteY14" fmla="*/ 833120 h 2398630"/>
                      <a:gd name="connsiteX15" fmla="*/ 711200 w 1020874"/>
                      <a:gd name="connsiteY15" fmla="*/ 843280 h 2398630"/>
                      <a:gd name="connsiteX16" fmla="*/ 701040 w 1020874"/>
                      <a:gd name="connsiteY16" fmla="*/ 873760 h 2398630"/>
                      <a:gd name="connsiteX17" fmla="*/ 721360 w 1020874"/>
                      <a:gd name="connsiteY17" fmla="*/ 1005840 h 2398630"/>
                      <a:gd name="connsiteX18" fmla="*/ 731520 w 1020874"/>
                      <a:gd name="connsiteY18" fmla="*/ 1239520 h 2398630"/>
                      <a:gd name="connsiteX19" fmla="*/ 741680 w 1020874"/>
                      <a:gd name="connsiteY19" fmla="*/ 1290320 h 2398630"/>
                      <a:gd name="connsiteX20" fmla="*/ 772160 w 1020874"/>
                      <a:gd name="connsiteY20" fmla="*/ 1402080 h 2398630"/>
                      <a:gd name="connsiteX21" fmla="*/ 751840 w 1020874"/>
                      <a:gd name="connsiteY21" fmla="*/ 1483360 h 2398630"/>
                      <a:gd name="connsiteX22" fmla="*/ 721360 w 1020874"/>
                      <a:gd name="connsiteY22" fmla="*/ 1615440 h 2398630"/>
                      <a:gd name="connsiteX23" fmla="*/ 690880 w 1020874"/>
                      <a:gd name="connsiteY23" fmla="*/ 1645920 h 2398630"/>
                      <a:gd name="connsiteX24" fmla="*/ 660400 w 1020874"/>
                      <a:gd name="connsiteY24" fmla="*/ 1666240 h 2398630"/>
                      <a:gd name="connsiteX25" fmla="*/ 538480 w 1020874"/>
                      <a:gd name="connsiteY25" fmla="*/ 1686560 h 2398630"/>
                      <a:gd name="connsiteX26" fmla="*/ 518160 w 1020874"/>
                      <a:gd name="connsiteY26" fmla="*/ 1767840 h 2398630"/>
                      <a:gd name="connsiteX27" fmla="*/ 477520 w 1020874"/>
                      <a:gd name="connsiteY27" fmla="*/ 1889760 h 2398630"/>
                      <a:gd name="connsiteX28" fmla="*/ 467360 w 1020874"/>
                      <a:gd name="connsiteY28" fmla="*/ 1960880 h 2398630"/>
                      <a:gd name="connsiteX29" fmla="*/ 447040 w 1020874"/>
                      <a:gd name="connsiteY29" fmla="*/ 2001520 h 2398630"/>
                      <a:gd name="connsiteX30" fmla="*/ 436880 w 1020874"/>
                      <a:gd name="connsiteY30" fmla="*/ 2235200 h 2398630"/>
                      <a:gd name="connsiteX31" fmla="*/ 426720 w 1020874"/>
                      <a:gd name="connsiteY31" fmla="*/ 2387600 h 2398630"/>
                      <a:gd name="connsiteX32" fmla="*/ 375920 w 1020874"/>
                      <a:gd name="connsiteY32" fmla="*/ 2377440 h 2398630"/>
                      <a:gd name="connsiteX33" fmla="*/ 345440 w 1020874"/>
                      <a:gd name="connsiteY33" fmla="*/ 2367280 h 2398630"/>
                      <a:gd name="connsiteX34" fmla="*/ 162560 w 1020874"/>
                      <a:gd name="connsiteY34" fmla="*/ 2387600 h 2398630"/>
                      <a:gd name="connsiteX35" fmla="*/ 132080 w 1020874"/>
                      <a:gd name="connsiteY35" fmla="*/ 2397760 h 2398630"/>
                      <a:gd name="connsiteX36" fmla="*/ 111760 w 1020874"/>
                      <a:gd name="connsiteY36" fmla="*/ 2367280 h 2398630"/>
                      <a:gd name="connsiteX37" fmla="*/ 81280 w 1020874"/>
                      <a:gd name="connsiteY37" fmla="*/ 2306320 h 2398630"/>
                      <a:gd name="connsiteX38" fmla="*/ 60960 w 1020874"/>
                      <a:gd name="connsiteY38" fmla="*/ 1524000 h 2398630"/>
                      <a:gd name="connsiteX39" fmla="*/ 50800 w 1020874"/>
                      <a:gd name="connsiteY39" fmla="*/ 1442720 h 2398630"/>
                      <a:gd name="connsiteX40" fmla="*/ 30480 w 1020874"/>
                      <a:gd name="connsiteY40" fmla="*/ 1351280 h 2398630"/>
                      <a:gd name="connsiteX41" fmla="*/ 20320 w 1020874"/>
                      <a:gd name="connsiteY41" fmla="*/ 1320800 h 2398630"/>
                      <a:gd name="connsiteX42" fmla="*/ 0 w 1020874"/>
                      <a:gd name="connsiteY42" fmla="*/ 1290320 h 2398630"/>
                      <a:gd name="connsiteX43" fmla="*/ 10160 w 1020874"/>
                      <a:gd name="connsiteY43" fmla="*/ 1026160 h 2398630"/>
                      <a:gd name="connsiteX44" fmla="*/ 20320 w 1020874"/>
                      <a:gd name="connsiteY44" fmla="*/ 985520 h 2398630"/>
                      <a:gd name="connsiteX45" fmla="*/ 40640 w 1020874"/>
                      <a:gd name="connsiteY45" fmla="*/ 873760 h 2398630"/>
                      <a:gd name="connsiteX46" fmla="*/ 60960 w 1020874"/>
                      <a:gd name="connsiteY46" fmla="*/ 538480 h 2398630"/>
                      <a:gd name="connsiteX47" fmla="*/ 81280 w 1020874"/>
                      <a:gd name="connsiteY47" fmla="*/ 335280 h 2398630"/>
                      <a:gd name="connsiteX48" fmla="*/ 101600 w 1020874"/>
                      <a:gd name="connsiteY48" fmla="*/ 203200 h 2398630"/>
                      <a:gd name="connsiteX49" fmla="*/ 132080 w 1020874"/>
                      <a:gd name="connsiteY49" fmla="*/ 132080 h 2398630"/>
                      <a:gd name="connsiteX50" fmla="*/ 182880 w 1020874"/>
                      <a:gd name="connsiteY50" fmla="*/ 91440 h 2398630"/>
                      <a:gd name="connsiteX51" fmla="*/ 203200 w 1020874"/>
                      <a:gd name="connsiteY51" fmla="*/ 60960 h 2398630"/>
                      <a:gd name="connsiteX52" fmla="*/ 193040 w 1020874"/>
                      <a:gd name="connsiteY52" fmla="*/ 30480 h 2398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020874" h="2398630">
                        <a:moveTo>
                          <a:pt x="193040" y="30480"/>
                        </a:moveTo>
                        <a:lnTo>
                          <a:pt x="193040" y="30480"/>
                        </a:lnTo>
                        <a:cubicBezTo>
                          <a:pt x="257387" y="27093"/>
                          <a:pt x="321909" y="26154"/>
                          <a:pt x="386080" y="20320"/>
                        </a:cubicBezTo>
                        <a:cubicBezTo>
                          <a:pt x="396746" y="19350"/>
                          <a:pt x="406170" y="12757"/>
                          <a:pt x="416560" y="10160"/>
                        </a:cubicBezTo>
                        <a:cubicBezTo>
                          <a:pt x="433313" y="5972"/>
                          <a:pt x="450427" y="3387"/>
                          <a:pt x="467360" y="0"/>
                        </a:cubicBezTo>
                        <a:cubicBezTo>
                          <a:pt x="508000" y="3387"/>
                          <a:pt x="548814" y="5102"/>
                          <a:pt x="589280" y="10160"/>
                        </a:cubicBezTo>
                        <a:cubicBezTo>
                          <a:pt x="603136" y="11892"/>
                          <a:pt x="615956" y="20320"/>
                          <a:pt x="629920" y="20320"/>
                        </a:cubicBezTo>
                        <a:cubicBezTo>
                          <a:pt x="728192" y="20320"/>
                          <a:pt x="826347" y="13547"/>
                          <a:pt x="924560" y="10160"/>
                        </a:cubicBezTo>
                        <a:cubicBezTo>
                          <a:pt x="948267" y="13547"/>
                          <a:pt x="990485" y="-3057"/>
                          <a:pt x="995680" y="20320"/>
                        </a:cubicBezTo>
                        <a:cubicBezTo>
                          <a:pt x="1035343" y="198804"/>
                          <a:pt x="1016264" y="222992"/>
                          <a:pt x="965200" y="325120"/>
                        </a:cubicBezTo>
                        <a:cubicBezTo>
                          <a:pt x="968587" y="392853"/>
                          <a:pt x="969485" y="460757"/>
                          <a:pt x="975360" y="528320"/>
                        </a:cubicBezTo>
                        <a:cubicBezTo>
                          <a:pt x="984023" y="627948"/>
                          <a:pt x="1084945" y="461550"/>
                          <a:pt x="955040" y="721360"/>
                        </a:cubicBezTo>
                        <a:cubicBezTo>
                          <a:pt x="939894" y="751651"/>
                          <a:pt x="901605" y="763043"/>
                          <a:pt x="873760" y="782320"/>
                        </a:cubicBezTo>
                        <a:cubicBezTo>
                          <a:pt x="857524" y="793560"/>
                          <a:pt x="839706" y="802334"/>
                          <a:pt x="822960" y="812800"/>
                        </a:cubicBezTo>
                        <a:cubicBezTo>
                          <a:pt x="812605" y="819272"/>
                          <a:pt x="804261" y="829907"/>
                          <a:pt x="792480" y="833120"/>
                        </a:cubicBezTo>
                        <a:cubicBezTo>
                          <a:pt x="766138" y="840304"/>
                          <a:pt x="738293" y="839893"/>
                          <a:pt x="711200" y="843280"/>
                        </a:cubicBezTo>
                        <a:cubicBezTo>
                          <a:pt x="707813" y="853440"/>
                          <a:pt x="701040" y="863050"/>
                          <a:pt x="701040" y="873760"/>
                        </a:cubicBezTo>
                        <a:cubicBezTo>
                          <a:pt x="701040" y="932270"/>
                          <a:pt x="709090" y="956761"/>
                          <a:pt x="721360" y="1005840"/>
                        </a:cubicBezTo>
                        <a:cubicBezTo>
                          <a:pt x="724747" y="1083733"/>
                          <a:pt x="725965" y="1161751"/>
                          <a:pt x="731520" y="1239520"/>
                        </a:cubicBezTo>
                        <a:cubicBezTo>
                          <a:pt x="732750" y="1256745"/>
                          <a:pt x="737797" y="1273494"/>
                          <a:pt x="741680" y="1290320"/>
                        </a:cubicBezTo>
                        <a:cubicBezTo>
                          <a:pt x="758868" y="1364802"/>
                          <a:pt x="755366" y="1351697"/>
                          <a:pt x="772160" y="1402080"/>
                        </a:cubicBezTo>
                        <a:cubicBezTo>
                          <a:pt x="765387" y="1429173"/>
                          <a:pt x="758120" y="1456148"/>
                          <a:pt x="751840" y="1483360"/>
                        </a:cubicBezTo>
                        <a:cubicBezTo>
                          <a:pt x="744103" y="1516886"/>
                          <a:pt x="733092" y="1589630"/>
                          <a:pt x="721360" y="1615440"/>
                        </a:cubicBezTo>
                        <a:cubicBezTo>
                          <a:pt x="715414" y="1628521"/>
                          <a:pt x="701918" y="1636722"/>
                          <a:pt x="690880" y="1645920"/>
                        </a:cubicBezTo>
                        <a:cubicBezTo>
                          <a:pt x="681499" y="1653737"/>
                          <a:pt x="672199" y="1663094"/>
                          <a:pt x="660400" y="1666240"/>
                        </a:cubicBezTo>
                        <a:cubicBezTo>
                          <a:pt x="620591" y="1676856"/>
                          <a:pt x="579120" y="1679787"/>
                          <a:pt x="538480" y="1686560"/>
                        </a:cubicBezTo>
                        <a:cubicBezTo>
                          <a:pt x="531707" y="1713653"/>
                          <a:pt x="526185" y="1741091"/>
                          <a:pt x="518160" y="1767840"/>
                        </a:cubicBezTo>
                        <a:cubicBezTo>
                          <a:pt x="505850" y="1808872"/>
                          <a:pt x="477520" y="1889760"/>
                          <a:pt x="477520" y="1889760"/>
                        </a:cubicBezTo>
                        <a:cubicBezTo>
                          <a:pt x="474133" y="1913467"/>
                          <a:pt x="473661" y="1937776"/>
                          <a:pt x="467360" y="1960880"/>
                        </a:cubicBezTo>
                        <a:cubicBezTo>
                          <a:pt x="463375" y="1975492"/>
                          <a:pt x="448713" y="1986467"/>
                          <a:pt x="447040" y="2001520"/>
                        </a:cubicBezTo>
                        <a:cubicBezTo>
                          <a:pt x="438430" y="2079010"/>
                          <a:pt x="440978" y="2157341"/>
                          <a:pt x="436880" y="2235200"/>
                        </a:cubicBezTo>
                        <a:cubicBezTo>
                          <a:pt x="434204" y="2286042"/>
                          <a:pt x="430107" y="2336800"/>
                          <a:pt x="426720" y="2387600"/>
                        </a:cubicBezTo>
                        <a:cubicBezTo>
                          <a:pt x="409787" y="2384213"/>
                          <a:pt x="392673" y="2381628"/>
                          <a:pt x="375920" y="2377440"/>
                        </a:cubicBezTo>
                        <a:cubicBezTo>
                          <a:pt x="365530" y="2374843"/>
                          <a:pt x="356150" y="2367280"/>
                          <a:pt x="345440" y="2367280"/>
                        </a:cubicBezTo>
                        <a:cubicBezTo>
                          <a:pt x="319686" y="2367280"/>
                          <a:pt x="194972" y="2383549"/>
                          <a:pt x="162560" y="2387600"/>
                        </a:cubicBezTo>
                        <a:cubicBezTo>
                          <a:pt x="152400" y="2390987"/>
                          <a:pt x="142024" y="2401737"/>
                          <a:pt x="132080" y="2397760"/>
                        </a:cubicBezTo>
                        <a:cubicBezTo>
                          <a:pt x="120743" y="2393225"/>
                          <a:pt x="117221" y="2378202"/>
                          <a:pt x="111760" y="2367280"/>
                        </a:cubicBezTo>
                        <a:cubicBezTo>
                          <a:pt x="69696" y="2283152"/>
                          <a:pt x="139514" y="2393671"/>
                          <a:pt x="81280" y="2306320"/>
                        </a:cubicBezTo>
                        <a:cubicBezTo>
                          <a:pt x="22621" y="2013026"/>
                          <a:pt x="80868" y="2320329"/>
                          <a:pt x="60960" y="1524000"/>
                        </a:cubicBezTo>
                        <a:cubicBezTo>
                          <a:pt x="60278" y="1496704"/>
                          <a:pt x="54952" y="1469707"/>
                          <a:pt x="50800" y="1442720"/>
                        </a:cubicBezTo>
                        <a:cubicBezTo>
                          <a:pt x="47308" y="1420023"/>
                          <a:pt x="37222" y="1374877"/>
                          <a:pt x="30480" y="1351280"/>
                        </a:cubicBezTo>
                        <a:cubicBezTo>
                          <a:pt x="27538" y="1340982"/>
                          <a:pt x="25109" y="1330379"/>
                          <a:pt x="20320" y="1320800"/>
                        </a:cubicBezTo>
                        <a:cubicBezTo>
                          <a:pt x="14859" y="1309878"/>
                          <a:pt x="6773" y="1300480"/>
                          <a:pt x="0" y="1290320"/>
                        </a:cubicBezTo>
                        <a:cubicBezTo>
                          <a:pt x="3387" y="1202267"/>
                          <a:pt x="4298" y="1114083"/>
                          <a:pt x="10160" y="1026160"/>
                        </a:cubicBezTo>
                        <a:cubicBezTo>
                          <a:pt x="11089" y="1012227"/>
                          <a:pt x="18024" y="999294"/>
                          <a:pt x="20320" y="985520"/>
                        </a:cubicBezTo>
                        <a:cubicBezTo>
                          <a:pt x="39467" y="870636"/>
                          <a:pt x="18842" y="939155"/>
                          <a:pt x="40640" y="873760"/>
                        </a:cubicBezTo>
                        <a:cubicBezTo>
                          <a:pt x="44648" y="801609"/>
                          <a:pt x="54224" y="617071"/>
                          <a:pt x="60960" y="538480"/>
                        </a:cubicBezTo>
                        <a:cubicBezTo>
                          <a:pt x="66773" y="470658"/>
                          <a:pt x="74507" y="403013"/>
                          <a:pt x="81280" y="335280"/>
                        </a:cubicBezTo>
                        <a:cubicBezTo>
                          <a:pt x="88073" y="267353"/>
                          <a:pt x="82072" y="252020"/>
                          <a:pt x="101600" y="203200"/>
                        </a:cubicBezTo>
                        <a:cubicBezTo>
                          <a:pt x="111179" y="179253"/>
                          <a:pt x="116910" y="152939"/>
                          <a:pt x="132080" y="132080"/>
                        </a:cubicBezTo>
                        <a:cubicBezTo>
                          <a:pt x="144835" y="114542"/>
                          <a:pt x="167546" y="106774"/>
                          <a:pt x="182880" y="91440"/>
                        </a:cubicBezTo>
                        <a:cubicBezTo>
                          <a:pt x="191514" y="82806"/>
                          <a:pt x="196427" y="71120"/>
                          <a:pt x="203200" y="60960"/>
                        </a:cubicBezTo>
                        <a:lnTo>
                          <a:pt x="193040" y="3048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  <a:alpha val="58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1337410" y="1306418"/>
                    <a:ext cx="237040" cy="23869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531022" y="1219200"/>
                    <a:ext cx="947355" cy="872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337411" y="3693357"/>
                    <a:ext cx="1140966" cy="1835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555650" y="1306418"/>
                  <a:ext cx="83834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39" idx="50"/>
                </p:cNvCxnSpPr>
                <p:nvPr/>
              </p:nvCxnSpPr>
              <p:spPr>
                <a:xfrm flipV="1">
                  <a:off x="3555650" y="1317191"/>
                  <a:ext cx="350" cy="23761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555649" y="2102064"/>
                  <a:ext cx="5760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555650" y="2897710"/>
                  <a:ext cx="5669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555650" y="3705625"/>
                  <a:ext cx="2743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891534" y="1901900"/>
                <a:ext cx="43875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652930" y="2636526"/>
                <a:ext cx="65813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4543516" y="3480199"/>
                <a:ext cx="767821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275172" y="1720523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60%</a:t>
                </a:r>
                <a:endParaRPr 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51890" y="2469892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30%</a:t>
                </a:r>
                <a:endParaRPr 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75378" y="3293340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10%</a:t>
                </a:r>
                <a:endParaRPr lang="en-US" sz="1400" dirty="0"/>
              </a:p>
            </p:txBody>
          </p:sp>
        </p:grpSp>
        <p:sp>
          <p:nvSpPr>
            <p:cNvPr id="7" name="TextBox 6"/>
            <p:cNvSpPr txBox="1">
              <a:spLocks noChangeAspect="1"/>
            </p:cNvSpPr>
            <p:nvPr/>
          </p:nvSpPr>
          <p:spPr>
            <a:xfrm>
              <a:off x="793610" y="466204"/>
              <a:ext cx="1069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Raster Area </a:t>
              </a:r>
            </a:p>
            <a:p>
              <a:pPr algn="ctr"/>
              <a:r>
                <a:rPr lang="en-US" sz="1400" dirty="0" smtClean="0"/>
                <a:t>Weights</a:t>
              </a:r>
              <a:endParaRPr lang="en-US" sz="1400" dirty="0"/>
            </a:p>
          </p:txBody>
        </p:sp>
        <p:sp>
          <p:nvSpPr>
            <p:cNvPr id="8" name="TextBox 7"/>
            <p:cNvSpPr txBox="1">
              <a:spLocks noChangeAspect="1"/>
            </p:cNvSpPr>
            <p:nvPr/>
          </p:nvSpPr>
          <p:spPr>
            <a:xfrm>
              <a:off x="2447707" y="486890"/>
              <a:ext cx="1086868" cy="480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Polygon Area </a:t>
              </a:r>
            </a:p>
            <a:p>
              <a:pPr algn="ctr"/>
              <a:r>
                <a:rPr lang="en-US" sz="1400" dirty="0" smtClean="0"/>
                <a:t>Weights</a:t>
              </a:r>
              <a:endParaRPr lang="en-US" sz="1400" dirty="0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3957153" y="255354"/>
              <a:ext cx="930808" cy="2756519"/>
              <a:chOff x="4967606" y="249690"/>
              <a:chExt cx="1013536" cy="3001510"/>
            </a:xfrm>
          </p:grpSpPr>
          <p:grpSp>
            <p:nvGrpSpPr>
              <p:cNvPr id="10" name="Group 9"/>
              <p:cNvGrpSpPr>
                <a:grpSpLocks noChangeAspect="1"/>
              </p:cNvGrpSpPr>
              <p:nvPr/>
            </p:nvGrpSpPr>
            <p:grpSpPr>
              <a:xfrm>
                <a:off x="4967606" y="1035657"/>
                <a:ext cx="951150" cy="2215543"/>
                <a:chOff x="1337410" y="1219200"/>
                <a:chExt cx="1140970" cy="2657698"/>
              </a:xfrm>
            </p:grpSpPr>
            <p:grpSp>
              <p:nvGrpSpPr>
                <p:cNvPr id="12" name="Group 11"/>
                <p:cNvGrpSpPr>
                  <a:grpSpLocks noChangeAspect="1"/>
                </p:cNvGrpSpPr>
                <p:nvPr/>
              </p:nvGrpSpPr>
              <p:grpSpPr>
                <a:xfrm>
                  <a:off x="1337410" y="1219200"/>
                  <a:ext cx="1140970" cy="2657698"/>
                  <a:chOff x="1337410" y="1219200"/>
                  <a:chExt cx="1140970" cy="2657698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1337410" y="1306418"/>
                    <a:ext cx="237040" cy="23869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531022" y="1219200"/>
                    <a:ext cx="947355" cy="872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337411" y="3693357"/>
                    <a:ext cx="1140966" cy="1835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74452" y="1306418"/>
                    <a:ext cx="903928" cy="795646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574451" y="2102064"/>
                    <a:ext cx="903928" cy="79564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1574450" y="2897710"/>
                    <a:ext cx="903928" cy="79564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1703485" y="1519641"/>
                  <a:ext cx="659944" cy="369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1000</a:t>
                  </a:r>
                  <a:endParaRPr lang="en-US" sz="14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741967" y="2315286"/>
                  <a:ext cx="550338" cy="369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</a:t>
                  </a:r>
                  <a:endParaRPr lang="en-US" sz="14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796771" y="3080154"/>
                  <a:ext cx="440731" cy="369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</a:t>
                  </a:r>
                  <a:endParaRPr lang="en-US" sz="1400" dirty="0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5102820" y="249690"/>
                <a:ext cx="878322" cy="8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Example</a:t>
                </a:r>
              </a:p>
              <a:p>
                <a:pPr algn="ctr"/>
                <a:r>
                  <a:rPr lang="en-US" sz="1400" dirty="0" smtClean="0"/>
                  <a:t>Grid Cell</a:t>
                </a:r>
              </a:p>
              <a:p>
                <a:pPr algn="ctr"/>
                <a:r>
                  <a:rPr lang="en-US" sz="1400" dirty="0" smtClean="0"/>
                  <a:t>Values</a:t>
                </a:r>
                <a:endParaRPr lang="en-US" sz="1400" dirty="0"/>
              </a:p>
            </p:txBody>
          </p:sp>
        </p:grpSp>
      </p:grpSp>
      <p:sp>
        <p:nvSpPr>
          <p:cNvPr id="136" name="TextBox 135"/>
          <p:cNvSpPr txBox="1"/>
          <p:nvPr/>
        </p:nvSpPr>
        <p:spPr>
          <a:xfrm>
            <a:off x="9060659" y="413956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1000 x 0.6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060659" y="471887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 x 0.3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060659" y="535111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 x 0.1</a:t>
            </a:r>
            <a:endParaRPr lang="en-US" sz="1400" dirty="0"/>
          </a:p>
        </p:txBody>
      </p:sp>
      <p:sp>
        <p:nvSpPr>
          <p:cNvPr id="139" name="TextBox 138"/>
          <p:cNvSpPr txBox="1">
            <a:spLocks noChangeAspect="1"/>
          </p:cNvSpPr>
          <p:nvPr/>
        </p:nvSpPr>
        <p:spPr>
          <a:xfrm>
            <a:off x="6341462" y="3440385"/>
            <a:ext cx="538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For Depth (e.g. mm) – Mean of Polygon Area Weighted</a:t>
            </a:r>
          </a:p>
        </p:txBody>
      </p:sp>
      <p:sp>
        <p:nvSpPr>
          <p:cNvPr id="140" name="TextBox 139"/>
          <p:cNvSpPr txBox="1">
            <a:spLocks noChangeAspect="1"/>
          </p:cNvSpPr>
          <p:nvPr/>
        </p:nvSpPr>
        <p:spPr>
          <a:xfrm>
            <a:off x="7047248" y="6006102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= (600+30+1)/3 = 631/3 = 210.33 mm</a:t>
            </a:r>
            <a:endParaRPr lang="en-US" sz="16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8145829" y="3953680"/>
            <a:ext cx="873512" cy="2034704"/>
            <a:chOff x="3318610" y="1219200"/>
            <a:chExt cx="1140967" cy="2657698"/>
          </a:xfrm>
        </p:grpSpPr>
        <p:grpSp>
          <p:nvGrpSpPr>
            <p:cNvPr id="145" name="Group 144"/>
            <p:cNvGrpSpPr>
              <a:grpSpLocks noChangeAspect="1"/>
            </p:cNvGrpSpPr>
            <p:nvPr/>
          </p:nvGrpSpPr>
          <p:grpSpPr>
            <a:xfrm>
              <a:off x="3318610" y="1219200"/>
              <a:ext cx="1140967" cy="2657698"/>
              <a:chOff x="1337410" y="1219200"/>
              <a:chExt cx="1140967" cy="2657698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531022" y="1219200"/>
                <a:ext cx="947355" cy="87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46" name="Straight Connector 145"/>
            <p:cNvCxnSpPr/>
            <p:nvPr/>
          </p:nvCxnSpPr>
          <p:spPr>
            <a:xfrm>
              <a:off x="3555650" y="1306418"/>
              <a:ext cx="838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endCxn id="151" idx="50"/>
            </p:cNvCxnSpPr>
            <p:nvPr/>
          </p:nvCxnSpPr>
          <p:spPr>
            <a:xfrm flipV="1">
              <a:off x="3555650" y="1317191"/>
              <a:ext cx="350" cy="2376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555649" y="2102064"/>
              <a:ext cx="5760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555650" y="2897710"/>
              <a:ext cx="566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555650" y="3705625"/>
              <a:ext cx="2743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1" flipV="1">
            <a:off x="8502731" y="4274222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8486990" y="4872867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8502729" y="5488300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Group 164"/>
          <p:cNvGrpSpPr>
            <a:grpSpLocks noChangeAspect="1"/>
          </p:cNvGrpSpPr>
          <p:nvPr/>
        </p:nvGrpSpPr>
        <p:grpSpPr>
          <a:xfrm>
            <a:off x="1463330" y="3942952"/>
            <a:ext cx="2093597" cy="2034704"/>
            <a:chOff x="1337410" y="1219200"/>
            <a:chExt cx="2734623" cy="2657698"/>
          </a:xfrm>
        </p:grpSpPr>
        <p:grpSp>
          <p:nvGrpSpPr>
            <p:cNvPr id="168" name="Group 167"/>
            <p:cNvGrpSpPr>
              <a:grpSpLocks noChangeAspect="1"/>
            </p:cNvGrpSpPr>
            <p:nvPr/>
          </p:nvGrpSpPr>
          <p:grpSpPr>
            <a:xfrm>
              <a:off x="1337410" y="1219200"/>
              <a:ext cx="1140970" cy="2657698"/>
              <a:chOff x="1337410" y="1219200"/>
              <a:chExt cx="1140970" cy="2657698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531022" y="1219200"/>
                <a:ext cx="947355" cy="87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69" name="Straight Arrow Connector 168"/>
            <p:cNvCxnSpPr/>
            <p:nvPr/>
          </p:nvCxnSpPr>
          <p:spPr>
            <a:xfrm flipH="1" flipV="1">
              <a:off x="1881193" y="1704241"/>
              <a:ext cx="95550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H="1" flipV="1">
              <a:off x="1794278" y="2486182"/>
              <a:ext cx="107493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>
              <a:off x="1668857" y="3290050"/>
              <a:ext cx="119437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848824" y="1528348"/>
              <a:ext cx="1223209" cy="402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1000 x 0.9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848824" y="2285037"/>
              <a:ext cx="1103860" cy="402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 x 0.5</a:t>
              </a:r>
              <a:endParaRPr lang="en-US" sz="14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848824" y="3110867"/>
              <a:ext cx="984513" cy="402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 x 0.2</a:t>
              </a:r>
              <a:endParaRPr lang="en-US" sz="1400" dirty="0"/>
            </a:p>
          </p:txBody>
        </p:sp>
      </p:grpSp>
      <p:sp>
        <p:nvSpPr>
          <p:cNvPr id="166" name="TextBox 165"/>
          <p:cNvSpPr txBox="1">
            <a:spLocks noChangeAspect="1"/>
          </p:cNvSpPr>
          <p:nvPr/>
        </p:nvSpPr>
        <p:spPr>
          <a:xfrm>
            <a:off x="280964" y="3437068"/>
            <a:ext cx="472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For </a:t>
            </a:r>
            <a:r>
              <a:rPr lang="en-US" u="sng" dirty="0" smtClean="0"/>
              <a:t>Vol (e.g. m</a:t>
            </a:r>
            <a:r>
              <a:rPr lang="en-US" u="sng" baseline="30000" dirty="0" smtClean="0"/>
              <a:t>3</a:t>
            </a:r>
            <a:r>
              <a:rPr lang="en-US" u="sng" dirty="0" smtClean="0"/>
              <a:t>) </a:t>
            </a:r>
            <a:r>
              <a:rPr lang="en-US" u="sng" dirty="0"/>
              <a:t>– </a:t>
            </a:r>
            <a:r>
              <a:rPr lang="en-US" u="sng" dirty="0" smtClean="0"/>
              <a:t>Sum </a:t>
            </a:r>
            <a:r>
              <a:rPr lang="en-US" u="sng" dirty="0"/>
              <a:t>of </a:t>
            </a:r>
            <a:r>
              <a:rPr lang="en-US" u="sng" dirty="0" smtClean="0"/>
              <a:t>Raster </a:t>
            </a:r>
            <a:r>
              <a:rPr lang="en-US" u="sng" dirty="0"/>
              <a:t>Area </a:t>
            </a:r>
            <a:r>
              <a:rPr lang="en-US" u="sng" dirty="0" smtClean="0"/>
              <a:t>Weighted</a:t>
            </a:r>
            <a:endParaRPr lang="en-US" u="sng" dirty="0"/>
          </a:p>
        </p:txBody>
      </p:sp>
      <p:sp>
        <p:nvSpPr>
          <p:cNvPr id="167" name="TextBox 166"/>
          <p:cNvSpPr txBox="1">
            <a:spLocks noChangeAspect="1"/>
          </p:cNvSpPr>
          <p:nvPr/>
        </p:nvSpPr>
        <p:spPr>
          <a:xfrm>
            <a:off x="1159227" y="5924114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 = 900+50+2 = 952 </a:t>
            </a:r>
            <a:r>
              <a:rPr lang="en-US" sz="1600" dirty="0"/>
              <a:t>m</a:t>
            </a:r>
            <a:r>
              <a:rPr lang="en-US" sz="1600" baseline="30000" dirty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62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98" y="531560"/>
            <a:ext cx="1562100" cy="12287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1" y="644784"/>
            <a:ext cx="1543050" cy="57054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73" y="727710"/>
            <a:ext cx="1352550" cy="6477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564" y="861060"/>
            <a:ext cx="1019175" cy="3810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 flipV="1">
            <a:off x="1031877" y="1116272"/>
            <a:ext cx="1345372" cy="102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 flipV="1">
            <a:off x="3131248" y="1051560"/>
            <a:ext cx="1529525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5797296" y="941832"/>
            <a:ext cx="2148268" cy="10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</p:cNvCxnSpPr>
          <p:nvPr/>
        </p:nvCxnSpPr>
        <p:spPr>
          <a:xfrm>
            <a:off x="8455152" y="1242060"/>
            <a:ext cx="509587" cy="51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05412" y="1242060"/>
            <a:ext cx="203836" cy="294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8712" y="1760285"/>
            <a:ext cx="4733925" cy="48577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393" y="4199512"/>
            <a:ext cx="4308760" cy="53402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8146" y="2992059"/>
            <a:ext cx="3088818" cy="71338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5" name="Straight Connector 34"/>
          <p:cNvCxnSpPr/>
          <p:nvPr/>
        </p:nvCxnSpPr>
        <p:spPr>
          <a:xfrm flipH="1">
            <a:off x="2286031" y="1041359"/>
            <a:ext cx="415486" cy="1888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3848" y="240116"/>
            <a:ext cx="11817360" cy="65173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8" y="795528"/>
            <a:ext cx="2829934" cy="5431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47" y="1165860"/>
            <a:ext cx="2411252" cy="4690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983" y="1353312"/>
            <a:ext cx="2237301" cy="4315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768" y="1737360"/>
            <a:ext cx="3303851" cy="2304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8" y="4060269"/>
            <a:ext cx="2980816" cy="231841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158776" y="484169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Regional highlight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5522" y="825014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Overlap Lines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06436" y="1053382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Sub-regions Extended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20873" y="1442913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Sub-regions Close-up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220873" y="3748910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Sub-regions vs Grid Size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5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8" y="561022"/>
            <a:ext cx="1028700" cy="6000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20" y="644784"/>
            <a:ext cx="1143000" cy="8858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98" y="531560"/>
            <a:ext cx="1562100" cy="12287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41" y="644784"/>
            <a:ext cx="1543050" cy="57054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 flipV="1">
            <a:off x="1031877" y="1116272"/>
            <a:ext cx="1345372" cy="102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131248" y="861060"/>
            <a:ext cx="1490472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43563" y="822006"/>
            <a:ext cx="128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2203" y="320934"/>
            <a:ext cx="1743075" cy="12096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774" y="2527755"/>
            <a:ext cx="4829175" cy="11525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Straight Connector 22"/>
          <p:cNvCxnSpPr>
            <a:stCxn id="10" idx="3"/>
            <a:endCxn id="12" idx="1"/>
          </p:cNvCxnSpPr>
          <p:nvPr/>
        </p:nvCxnSpPr>
        <p:spPr>
          <a:xfrm>
            <a:off x="7958138" y="861060"/>
            <a:ext cx="1274065" cy="6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0"/>
            <a:endCxn id="12" idx="2"/>
          </p:cNvCxnSpPr>
          <p:nvPr/>
        </p:nvCxnSpPr>
        <p:spPr>
          <a:xfrm flipV="1">
            <a:off x="8992362" y="1530609"/>
            <a:ext cx="1111379" cy="997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7249" y="4071578"/>
            <a:ext cx="5219700" cy="26289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0" name="Straight Connector 39"/>
          <p:cNvCxnSpPr>
            <a:stCxn id="24" idx="0"/>
          </p:cNvCxnSpPr>
          <p:nvPr/>
        </p:nvCxnSpPr>
        <p:spPr>
          <a:xfrm flipV="1">
            <a:off x="4987099" y="2656822"/>
            <a:ext cx="1590675" cy="1414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7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" r="5909"/>
          <a:stretch/>
        </p:blipFill>
        <p:spPr>
          <a:xfrm>
            <a:off x="314325" y="471487"/>
            <a:ext cx="5514975" cy="407584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6" r="6970" b="6250"/>
          <a:stretch/>
        </p:blipFill>
        <p:spPr>
          <a:xfrm>
            <a:off x="2554244" y="1757362"/>
            <a:ext cx="6550112" cy="39433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420" y="2947802"/>
            <a:ext cx="6221014" cy="368159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1273461" y="160128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Free Scale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05988" y="1446003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kmeans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02690" y="2636443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Equal breaks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81512" y="1357527"/>
            <a:ext cx="2902591" cy="86991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Integrated Assessment Modeling Ecosystems </a:t>
            </a:r>
          </a:p>
          <a:p>
            <a:pPr algn="ctr"/>
            <a:r>
              <a:rPr lang="en-US" dirty="0" smtClean="0"/>
              <a:t>(e.g., GCAM)</a:t>
            </a:r>
            <a:endParaRPr lang="en-US" dirty="0"/>
          </a:p>
        </p:txBody>
      </p:sp>
      <p:pic>
        <p:nvPicPr>
          <p:cNvPr id="27" name="Picture 2" descr="https://lh4.googleusercontent.com/uH5u2EpjMo_KVWPtERWb-MxzKZYe5aRlfwIg01-9PCnf1wmOZJxb3AgGGQCImvKx06TeujmmJmexSOFLp9oYYdwQDMHl3QA-s_3xwV2xiD1b9fWj38qRB9MokXx7gsGxRpelmzHE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2" r="55977"/>
          <a:stretch/>
        </p:blipFill>
        <p:spPr bwMode="auto">
          <a:xfrm>
            <a:off x="4610450" y="2553024"/>
            <a:ext cx="3577107" cy="388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3590006" y="4247945"/>
            <a:ext cx="848523" cy="387500"/>
          </a:xfrm>
          <a:prstGeom prst="left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8387340" y="4247945"/>
            <a:ext cx="848523" cy="387500"/>
          </a:xfrm>
          <a:prstGeom prst="left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05870" y="2606189"/>
            <a:ext cx="627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44777" y="261822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Metis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17" y="2790855"/>
            <a:ext cx="2767427" cy="33016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475" y="2913820"/>
            <a:ext cx="2533107" cy="292328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839943" y="1370455"/>
            <a:ext cx="2902591" cy="86991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Aggregated Regional Nexus Model </a:t>
            </a:r>
          </a:p>
          <a:p>
            <a:pPr algn="ctr"/>
            <a:r>
              <a:rPr lang="en-US" dirty="0" smtClean="0"/>
              <a:t>(Metis)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698374" y="1384348"/>
            <a:ext cx="2902591" cy="86991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High-Fidelity Sectoral Models </a:t>
            </a:r>
          </a:p>
          <a:p>
            <a:pPr algn="ctr"/>
            <a:r>
              <a:rPr lang="en-US" dirty="0" smtClean="0"/>
              <a:t>(e.g., HydroBID)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1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1777" y="735421"/>
            <a:ext cx="1243583" cy="510782"/>
          </a:xfrm>
          <a:prstGeom prst="roundRect">
            <a:avLst/>
          </a:prstGeom>
          <a:solidFill>
            <a:srgbClr val="E9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Metis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995" y="2567670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70995" y="3626477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Mapping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70993" y="4685284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Nexus Links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4" idx="2"/>
            <a:endCxn id="9" idx="1"/>
          </p:cNvCxnSpPr>
          <p:nvPr/>
        </p:nvCxnSpPr>
        <p:spPr>
          <a:xfrm rot="16200000" flipH="1">
            <a:off x="970417" y="1319355"/>
            <a:ext cx="1473731" cy="13274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10" idx="1"/>
          </p:cNvCxnSpPr>
          <p:nvPr/>
        </p:nvCxnSpPr>
        <p:spPr>
          <a:xfrm rot="16200000" flipH="1">
            <a:off x="441013" y="1848759"/>
            <a:ext cx="2532538" cy="13274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11" idx="1"/>
          </p:cNvCxnSpPr>
          <p:nvPr/>
        </p:nvCxnSpPr>
        <p:spPr>
          <a:xfrm rot="16200000" flipH="1">
            <a:off x="-88391" y="2378163"/>
            <a:ext cx="3591345" cy="13274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21" idx="1"/>
          </p:cNvCxnSpPr>
          <p:nvPr/>
        </p:nvCxnSpPr>
        <p:spPr>
          <a:xfrm rot="16200000" flipH="1">
            <a:off x="-617796" y="2907567"/>
            <a:ext cx="4650152" cy="132742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70992" y="5744091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Forecasting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70992" y="1661126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4" idx="2"/>
            <a:endCxn id="40" idx="1"/>
          </p:cNvCxnSpPr>
          <p:nvPr/>
        </p:nvCxnSpPr>
        <p:spPr>
          <a:xfrm rot="16200000" flipH="1">
            <a:off x="1423687" y="866084"/>
            <a:ext cx="567187" cy="132742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159400" y="1482413"/>
            <a:ext cx="4279744" cy="661951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Read GCAM data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Create tables for selected parameters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Create templates for stakeholder local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159400" y="2396523"/>
            <a:ext cx="4279744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</a:t>
            </a:r>
            <a:r>
              <a:rPr lang="en-US" sz="1400" dirty="0" smtClean="0">
                <a:solidFill>
                  <a:schemeClr val="tx1"/>
                </a:solidFill>
              </a:rPr>
              <a:t>charts </a:t>
            </a:r>
            <a:r>
              <a:rPr lang="en-US" sz="1400" dirty="0">
                <a:solidFill>
                  <a:schemeClr val="tx1"/>
                </a:solidFill>
              </a:rPr>
              <a:t>for each region, scenario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</a:t>
            </a:r>
            <a:r>
              <a:rPr lang="en-US" sz="1400" dirty="0" smtClean="0">
                <a:solidFill>
                  <a:schemeClr val="tx1"/>
                </a:solidFill>
              </a:rPr>
              <a:t>diff-plots </a:t>
            </a:r>
            <a:r>
              <a:rPr lang="en-US" sz="1400" dirty="0">
                <a:solidFill>
                  <a:schemeClr val="tx1"/>
                </a:solidFill>
              </a:rPr>
              <a:t>to compare scenarios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combined plots to compare regions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159400" y="3450087"/>
            <a:ext cx="4279744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Aggregate gridded data to given boundary shapefile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diff maps to compare scenarios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combined maps to compare regions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159400" y="4503651"/>
            <a:ext cx="4279744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links between different sectors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Harmonize links across sectors, regions and periods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159400" y="5567701"/>
            <a:ext cx="4517488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Given changes in one sector, sub-region, period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Forecast changes in other sectors, regions and periods.</a:t>
            </a:r>
          </a:p>
        </p:txBody>
      </p:sp>
      <p:cxnSp>
        <p:nvCxnSpPr>
          <p:cNvPr id="57" name="Straight Connector 56"/>
          <p:cNvCxnSpPr>
            <a:stCxn id="52" idx="1"/>
            <a:endCxn id="40" idx="3"/>
          </p:cNvCxnSpPr>
          <p:nvPr/>
        </p:nvCxnSpPr>
        <p:spPr>
          <a:xfrm flipH="1">
            <a:off x="4062089" y="1813389"/>
            <a:ext cx="30973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9" idx="3"/>
          </p:cNvCxnSpPr>
          <p:nvPr/>
        </p:nvCxnSpPr>
        <p:spPr>
          <a:xfrm flipH="1" flipV="1">
            <a:off x="4062092" y="2719934"/>
            <a:ext cx="3097308" cy="5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1"/>
            <a:endCxn id="10" idx="3"/>
          </p:cNvCxnSpPr>
          <p:nvPr/>
        </p:nvCxnSpPr>
        <p:spPr>
          <a:xfrm flipH="1">
            <a:off x="4062092" y="3778740"/>
            <a:ext cx="30973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11" idx="3"/>
          </p:cNvCxnSpPr>
          <p:nvPr/>
        </p:nvCxnSpPr>
        <p:spPr>
          <a:xfrm flipH="1">
            <a:off x="4062090" y="4832304"/>
            <a:ext cx="3097310" cy="5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6" idx="1"/>
            <a:endCxn id="21" idx="3"/>
          </p:cNvCxnSpPr>
          <p:nvPr/>
        </p:nvCxnSpPr>
        <p:spPr>
          <a:xfrm flipH="1">
            <a:off x="4062089" y="5896354"/>
            <a:ext cx="30973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580344" y="1678025"/>
            <a:ext cx="2060800" cy="270726"/>
          </a:xfrm>
          <a:prstGeom prst="roundRect">
            <a:avLst/>
          </a:prstGeom>
          <a:solidFill>
            <a:srgbClr val="FFE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metis.readgcam.R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577800" y="2504891"/>
            <a:ext cx="2220506" cy="377526"/>
          </a:xfrm>
          <a:prstGeom prst="roundRect">
            <a:avLst/>
          </a:prstGeom>
          <a:solidFill>
            <a:srgbClr val="FFE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metis.chartsProcess.R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metis.chart.R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580344" y="3464103"/>
            <a:ext cx="2060800" cy="622694"/>
          </a:xfrm>
          <a:prstGeom prst="roundRect">
            <a:avLst/>
          </a:prstGeom>
          <a:solidFill>
            <a:srgbClr val="FFE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metis.grid2poly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metis.mapsProcess.R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metis.map.R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901684" y="861086"/>
            <a:ext cx="1418120" cy="259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Key Functions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590212" y="861086"/>
            <a:ext cx="1418120" cy="259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Descriptions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555524" y="861086"/>
            <a:ext cx="1418120" cy="259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Modules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732086" y="4567508"/>
            <a:ext cx="174541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Future developments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732086" y="5624487"/>
            <a:ext cx="174541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Future developments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 flipH="1">
            <a:off x="3505409" y="5840782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614205" y="3900566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2462503" y="1112318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156802" y="2194916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255954" y="931206"/>
            <a:ext cx="1950973" cy="312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metis.readgcam.R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40282" y="1899683"/>
            <a:ext cx="2388522" cy="5904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metis.chartsProcess.R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metis.chart.R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90665" y="3758289"/>
            <a:ext cx="1887755" cy="2742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metis.grid2poly.R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97117" y="5565786"/>
            <a:ext cx="2427919" cy="5367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metis.maps.R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metis.mapsProcess.R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1943" y="847287"/>
            <a:ext cx="1626705" cy="4998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GCAM database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Query File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797010" y="1690461"/>
            <a:ext cx="5110739" cy="1441563"/>
            <a:chOff x="5980933" y="1955276"/>
            <a:chExt cx="5110739" cy="1441563"/>
          </a:xfrm>
        </p:grpSpPr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5980933" y="1955276"/>
              <a:ext cx="5110739" cy="1441563"/>
              <a:chOff x="5870448" y="348048"/>
              <a:chExt cx="5110739" cy="1441563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870448" y="512763"/>
                <a:ext cx="511073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8097448" y="348048"/>
                <a:ext cx="80228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Charts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8988" y="2379420"/>
              <a:ext cx="2051833" cy="90864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6636" y="2380000"/>
              <a:ext cx="1206898" cy="90806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8405" y="2379999"/>
              <a:ext cx="1215416" cy="908069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674923" y="333103"/>
            <a:ext cx="5232826" cy="1404084"/>
            <a:chOff x="6025896" y="533680"/>
            <a:chExt cx="5232826" cy="1404084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6025896" y="533680"/>
              <a:ext cx="5232826" cy="1404084"/>
              <a:chOff x="6062472" y="385527"/>
              <a:chExt cx="5232826" cy="140408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062472" y="512763"/>
                <a:ext cx="523262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501074" y="38552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Standardized Tables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440669" y="66693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1. Default Values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8792713" y="654656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2. Blank Template for users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8007" y="1202417"/>
              <a:ext cx="2372326" cy="63852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1266" y="1196417"/>
              <a:ext cx="2372326" cy="638524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861716" y="1599705"/>
            <a:ext cx="2693273" cy="1076986"/>
            <a:chOff x="296232" y="1234871"/>
            <a:chExt cx="2693273" cy="1076986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96232" y="1234871"/>
              <a:ext cx="2693273" cy="1076986"/>
              <a:chOff x="122496" y="1483334"/>
              <a:chExt cx="2693273" cy="107698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22496" y="1618488"/>
                <a:ext cx="2643693" cy="9418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3184" y="1483334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Any Standardized Table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155" y="1618502"/>
              <a:ext cx="2372326" cy="638524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631867" y="3181891"/>
            <a:ext cx="3384404" cy="1437350"/>
            <a:chOff x="37949" y="2526164"/>
            <a:chExt cx="3384404" cy="1437350"/>
          </a:xfrm>
        </p:grpSpPr>
        <p:sp>
          <p:nvSpPr>
            <p:cNvPr id="49" name="Rounded Rectangle 48"/>
            <p:cNvSpPr/>
            <p:nvPr/>
          </p:nvSpPr>
          <p:spPr>
            <a:xfrm>
              <a:off x="37949" y="2526164"/>
              <a:ext cx="3299611" cy="14373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71392" y="2999529"/>
              <a:ext cx="893902" cy="87237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50" name="Rounded Rectangle 49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Grid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014332" y="2565580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03816" y="3226500"/>
            <a:ext cx="5297126" cy="1391220"/>
            <a:chOff x="6675120" y="3744424"/>
            <a:chExt cx="5297126" cy="1391220"/>
          </a:xfrm>
        </p:grpSpPr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6675120" y="3744424"/>
              <a:ext cx="5297126" cy="1391220"/>
              <a:chOff x="5998172" y="394540"/>
              <a:chExt cx="5297126" cy="139122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998172" y="512763"/>
                <a:ext cx="5297126" cy="127299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7364910" y="394540"/>
                <a:ext cx="2621042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Standardized Polygon Tables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6440669" y="66693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1. Default Values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792713" y="654656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2. Blank Template for users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5116" y="4408939"/>
              <a:ext cx="2397702" cy="659486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21182" y="4397724"/>
              <a:ext cx="2397702" cy="659486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657785" y="5043948"/>
            <a:ext cx="3389190" cy="1593669"/>
            <a:chOff x="37949" y="2526163"/>
            <a:chExt cx="3389190" cy="1593669"/>
          </a:xfrm>
        </p:grpSpPr>
        <p:sp>
          <p:nvSpPr>
            <p:cNvPr id="71" name="Rounded Rectangle 70"/>
            <p:cNvSpPr/>
            <p:nvPr/>
          </p:nvSpPr>
          <p:spPr>
            <a:xfrm>
              <a:off x="37949" y="2526163"/>
              <a:ext cx="3299611" cy="1593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62760" y="3157338"/>
              <a:ext cx="893902" cy="87237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Polygon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019118" y="2610405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Polygon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50599" y="5147654"/>
            <a:ext cx="2309129" cy="1324925"/>
            <a:chOff x="6454560" y="5148751"/>
            <a:chExt cx="2309129" cy="1324925"/>
          </a:xfrm>
        </p:grpSpPr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6468393" y="5148751"/>
              <a:ext cx="2200120" cy="1324925"/>
              <a:chOff x="6220835" y="464686"/>
              <a:chExt cx="2200120" cy="13249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220835" y="512763"/>
                <a:ext cx="2200120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011475" y="464686"/>
                <a:ext cx="802286" cy="3443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Maps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72142" y="5716618"/>
              <a:ext cx="720492" cy="695956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41467" y="5716618"/>
              <a:ext cx="720028" cy="688428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6454560" y="5442044"/>
              <a:ext cx="1125701" cy="3215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1. Gridded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566119" y="5404542"/>
              <a:ext cx="1197570" cy="3284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2. Polygons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Elbow Connector 82"/>
          <p:cNvCxnSpPr>
            <a:endCxn id="24" idx="0"/>
          </p:cNvCxnSpPr>
          <p:nvPr/>
        </p:nvCxnSpPr>
        <p:spPr>
          <a:xfrm rot="10800000" flipV="1">
            <a:off x="2183563" y="1473237"/>
            <a:ext cx="4472598" cy="2616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4" idx="2"/>
            <a:endCxn id="71" idx="0"/>
          </p:cNvCxnSpPr>
          <p:nvPr/>
        </p:nvCxnSpPr>
        <p:spPr>
          <a:xfrm rot="5400000">
            <a:off x="5616871" y="1308440"/>
            <a:ext cx="426228" cy="7044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34" y="780800"/>
            <a:ext cx="3238500" cy="1752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45" y="657790"/>
            <a:ext cx="1409700" cy="5210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>
            <a:endCxn id="20" idx="1"/>
          </p:cNvCxnSpPr>
          <p:nvPr/>
        </p:nvCxnSpPr>
        <p:spPr>
          <a:xfrm>
            <a:off x="1195137" y="1363580"/>
            <a:ext cx="1293645" cy="1463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02874" y="1657100"/>
            <a:ext cx="4896660" cy="743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8782" y="2255921"/>
            <a:ext cx="1038225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Connector 23"/>
          <p:cNvCxnSpPr>
            <a:endCxn id="32" idx="1"/>
          </p:cNvCxnSpPr>
          <p:nvPr/>
        </p:nvCxnSpPr>
        <p:spPr>
          <a:xfrm>
            <a:off x="3286819" y="2714124"/>
            <a:ext cx="2495860" cy="24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4" idx="1"/>
          </p:cNvCxnSpPr>
          <p:nvPr/>
        </p:nvCxnSpPr>
        <p:spPr>
          <a:xfrm>
            <a:off x="3176337" y="2958766"/>
            <a:ext cx="2720642" cy="143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5" idx="1"/>
          </p:cNvCxnSpPr>
          <p:nvPr/>
        </p:nvCxnSpPr>
        <p:spPr>
          <a:xfrm>
            <a:off x="3296653" y="3343777"/>
            <a:ext cx="1894974" cy="2712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679" y="2414337"/>
            <a:ext cx="1809750" cy="647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6979" y="3413459"/>
            <a:ext cx="1695450" cy="1952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1627" y="5761119"/>
            <a:ext cx="2514600" cy="5905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32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0" y="882380"/>
            <a:ext cx="1409700" cy="5210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882380"/>
            <a:ext cx="1628775" cy="2990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>
            <a:endCxn id="5" idx="1"/>
          </p:cNvCxnSpPr>
          <p:nvPr/>
        </p:nvCxnSpPr>
        <p:spPr>
          <a:xfrm flipV="1">
            <a:off x="1216152" y="2377805"/>
            <a:ext cx="2008060" cy="27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58" y="523915"/>
            <a:ext cx="1543050" cy="57054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841" y="4007060"/>
            <a:ext cx="2457450" cy="6477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936" y="4507714"/>
            <a:ext cx="2181225" cy="6286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515" y="5488909"/>
            <a:ext cx="5126697" cy="10110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1216152" y="1339853"/>
            <a:ext cx="922363" cy="64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3" idx="3"/>
            <a:endCxn id="19" idx="1"/>
          </p:cNvCxnSpPr>
          <p:nvPr/>
        </p:nvCxnSpPr>
        <p:spPr>
          <a:xfrm flipV="1">
            <a:off x="3633940" y="1082678"/>
            <a:ext cx="579260" cy="25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0" idx="0"/>
          </p:cNvCxnSpPr>
          <p:nvPr/>
        </p:nvCxnSpPr>
        <p:spPr>
          <a:xfrm>
            <a:off x="4213200" y="4678531"/>
            <a:ext cx="488664" cy="81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867161" y="4699238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Not created automatically. Need to Add this file after getting data from local stakeholders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8515" y="1111253"/>
            <a:ext cx="1495425" cy="4572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200" y="596903"/>
            <a:ext cx="1466850" cy="9715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Straight Connector 19"/>
          <p:cNvCxnSpPr>
            <a:stCxn id="7" idx="0"/>
          </p:cNvCxnSpPr>
          <p:nvPr/>
        </p:nvCxnSpPr>
        <p:spPr>
          <a:xfrm flipV="1">
            <a:off x="3278566" y="1396875"/>
            <a:ext cx="1216441" cy="2610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9173" y="168278"/>
            <a:ext cx="3686175" cy="11715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1133" y="1816008"/>
            <a:ext cx="7361008" cy="21784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Straight Connector 24"/>
          <p:cNvCxnSpPr>
            <a:stCxn id="8" idx="0"/>
          </p:cNvCxnSpPr>
          <p:nvPr/>
        </p:nvCxnSpPr>
        <p:spPr>
          <a:xfrm flipH="1" flipV="1">
            <a:off x="5296414" y="1111253"/>
            <a:ext cx="1480135" cy="3396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4" idx="1"/>
          </p:cNvCxnSpPr>
          <p:nvPr/>
        </p:nvCxnSpPr>
        <p:spPr>
          <a:xfrm>
            <a:off x="5385816" y="754065"/>
            <a:ext cx="10833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9493687" y="930338"/>
            <a:ext cx="661661" cy="882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65" y="884170"/>
            <a:ext cx="1438275" cy="6762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Connector 37"/>
          <p:cNvCxnSpPr/>
          <p:nvPr/>
        </p:nvCxnSpPr>
        <p:spPr>
          <a:xfrm flipH="1">
            <a:off x="2853904" y="987552"/>
            <a:ext cx="1023152" cy="7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1" y="644784"/>
            <a:ext cx="1543050" cy="57054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/>
          <p:nvPr/>
        </p:nvCxnSpPr>
        <p:spPr>
          <a:xfrm flipV="1">
            <a:off x="1031877" y="1443455"/>
            <a:ext cx="911156" cy="693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438" y="284095"/>
            <a:ext cx="2990850" cy="25527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886" y="496539"/>
            <a:ext cx="1304925" cy="9715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948" y="2471035"/>
            <a:ext cx="4042219" cy="266735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0279" y="3758218"/>
            <a:ext cx="4868591" cy="21812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Straight Connector 32"/>
          <p:cNvCxnSpPr>
            <a:endCxn id="17" idx="0"/>
          </p:cNvCxnSpPr>
          <p:nvPr/>
        </p:nvCxnSpPr>
        <p:spPr>
          <a:xfrm flipH="1">
            <a:off x="4554575" y="2836795"/>
            <a:ext cx="490948" cy="921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5102353" y="749808"/>
            <a:ext cx="2533533" cy="232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4" idx="1"/>
          </p:cNvCxnSpPr>
          <p:nvPr/>
        </p:nvCxnSpPr>
        <p:spPr>
          <a:xfrm flipV="1">
            <a:off x="5542863" y="982314"/>
            <a:ext cx="2093023" cy="44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4" idx="1"/>
          </p:cNvCxnSpPr>
          <p:nvPr/>
        </p:nvCxnSpPr>
        <p:spPr>
          <a:xfrm>
            <a:off x="5102353" y="538519"/>
            <a:ext cx="2533533" cy="443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0"/>
            <a:endCxn id="14" idx="2"/>
          </p:cNvCxnSpPr>
          <p:nvPr/>
        </p:nvCxnSpPr>
        <p:spPr>
          <a:xfrm flipH="1" flipV="1">
            <a:off x="8288349" y="1468089"/>
            <a:ext cx="1522709" cy="1002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120279" y="3341841"/>
            <a:ext cx="2149969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All figures are based on data from these tables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8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8680" y="205912"/>
            <a:ext cx="10917936" cy="6542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2" y="517271"/>
            <a:ext cx="4782312" cy="2592174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7749167" y="210010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Compare Scenarios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19775" y="3581260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Diff Charts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1140" y="205912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Compare Regions &amp; scenarios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61" y="3896717"/>
            <a:ext cx="4995453" cy="2742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432" y="3896717"/>
            <a:ext cx="4782312" cy="2565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61" y="540160"/>
            <a:ext cx="4832241" cy="2573383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7749167" y="3585358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Line Charts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9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347</Words>
  <Application>Microsoft Office PowerPoint</Application>
  <PresentationFormat>Widescreen</PresentationFormat>
  <Paragraphs>113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Figures for Metis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69</cp:revision>
  <dcterms:created xsi:type="dcterms:W3CDTF">2018-10-10T15:22:41Z</dcterms:created>
  <dcterms:modified xsi:type="dcterms:W3CDTF">2018-12-13T14:49:21Z</dcterms:modified>
</cp:coreProperties>
</file>