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3258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68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10" y="1646133"/>
            <a:ext cx="11269980" cy="3501813"/>
          </a:xfrm>
        </p:spPr>
        <p:txBody>
          <a:bodyPr anchor="b"/>
          <a:lstStyle>
            <a:lvl1pPr algn="ctr">
              <a:defRPr sz="8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5282989"/>
            <a:ext cx="9944100" cy="2428451"/>
          </a:xfrm>
        </p:spPr>
        <p:txBody>
          <a:bodyPr/>
          <a:lstStyle>
            <a:lvl1pPr marL="0" indent="0" algn="ctr">
              <a:buNone/>
              <a:defRPr sz="3480"/>
            </a:lvl1pPr>
            <a:lvl2pPr marL="662940" indent="0" algn="ctr">
              <a:buNone/>
              <a:defRPr sz="2900"/>
            </a:lvl2pPr>
            <a:lvl3pPr marL="1325880" indent="0" algn="ctr">
              <a:buNone/>
              <a:defRPr sz="2610"/>
            </a:lvl3pPr>
            <a:lvl4pPr marL="1988820" indent="0" algn="ctr">
              <a:buNone/>
              <a:defRPr sz="2320"/>
            </a:lvl4pPr>
            <a:lvl5pPr marL="2651760" indent="0" algn="ctr">
              <a:buNone/>
              <a:defRPr sz="2320"/>
            </a:lvl5pPr>
            <a:lvl6pPr marL="3314700" indent="0" algn="ctr">
              <a:buNone/>
              <a:defRPr sz="2320"/>
            </a:lvl6pPr>
            <a:lvl7pPr marL="3977640" indent="0" algn="ctr">
              <a:buNone/>
              <a:defRPr sz="2320"/>
            </a:lvl7pPr>
            <a:lvl8pPr marL="4640580" indent="0" algn="ctr">
              <a:buNone/>
              <a:defRPr sz="2320"/>
            </a:lvl8pPr>
            <a:lvl9pPr marL="5303520" indent="0" algn="ctr">
              <a:buNone/>
              <a:defRPr sz="2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2FD-3345-49D3-8557-5864A615BC2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B8-85C5-4AEC-882F-116072F3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8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2FD-3345-49D3-8557-5864A615BC2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B8-85C5-4AEC-882F-116072F3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535517"/>
            <a:ext cx="2858929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535517"/>
            <a:ext cx="8411051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2FD-3345-49D3-8557-5864A615BC2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B8-85C5-4AEC-882F-116072F3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7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2FD-3345-49D3-8557-5864A615BC2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B8-85C5-4AEC-882F-116072F3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9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8" y="2507618"/>
            <a:ext cx="11435715" cy="4184014"/>
          </a:xfrm>
        </p:spPr>
        <p:txBody>
          <a:bodyPr anchor="b"/>
          <a:lstStyle>
            <a:lvl1pPr>
              <a:defRPr sz="8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8" y="6731215"/>
            <a:ext cx="11435715" cy="2200274"/>
          </a:xfrm>
        </p:spPr>
        <p:txBody>
          <a:bodyPr/>
          <a:lstStyle>
            <a:lvl1pPr marL="0" indent="0">
              <a:buNone/>
              <a:defRPr sz="3480">
                <a:solidFill>
                  <a:schemeClr val="tx1"/>
                </a:solidFill>
              </a:defRPr>
            </a:lvl1pPr>
            <a:lvl2pPr marL="66294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325880" indent="0">
              <a:buNone/>
              <a:defRPr sz="2610">
                <a:solidFill>
                  <a:schemeClr val="tx1">
                    <a:tint val="75000"/>
                  </a:schemeClr>
                </a:solidFill>
              </a:defRPr>
            </a:lvl3pPr>
            <a:lvl4pPr marL="198882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4pPr>
            <a:lvl5pPr marL="265176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5pPr>
            <a:lvl6pPr marL="331470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6pPr>
            <a:lvl7pPr marL="397764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7pPr>
            <a:lvl8pPr marL="464058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8pPr>
            <a:lvl9pPr marL="530352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2FD-3345-49D3-8557-5864A615BC2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B8-85C5-4AEC-882F-116072F3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2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2677584"/>
            <a:ext cx="563499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2677584"/>
            <a:ext cx="563499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2FD-3345-49D3-8557-5864A615BC2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B8-85C5-4AEC-882F-116072F3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1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535519"/>
            <a:ext cx="1143571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1" y="2465706"/>
            <a:ext cx="5609093" cy="1208404"/>
          </a:xfrm>
        </p:spPr>
        <p:txBody>
          <a:bodyPr anchor="b"/>
          <a:lstStyle>
            <a:lvl1pPr marL="0" indent="0">
              <a:buNone/>
              <a:defRPr sz="3480" b="1"/>
            </a:lvl1pPr>
            <a:lvl2pPr marL="662940" indent="0">
              <a:buNone/>
              <a:defRPr sz="2900" b="1"/>
            </a:lvl2pPr>
            <a:lvl3pPr marL="1325880" indent="0">
              <a:buNone/>
              <a:defRPr sz="2610" b="1"/>
            </a:lvl3pPr>
            <a:lvl4pPr marL="1988820" indent="0">
              <a:buNone/>
              <a:defRPr sz="2320" b="1"/>
            </a:lvl4pPr>
            <a:lvl5pPr marL="2651760" indent="0">
              <a:buNone/>
              <a:defRPr sz="2320" b="1"/>
            </a:lvl5pPr>
            <a:lvl6pPr marL="3314700" indent="0">
              <a:buNone/>
              <a:defRPr sz="2320" b="1"/>
            </a:lvl6pPr>
            <a:lvl7pPr marL="3977640" indent="0">
              <a:buNone/>
              <a:defRPr sz="2320" b="1"/>
            </a:lvl7pPr>
            <a:lvl8pPr marL="4640580" indent="0">
              <a:buNone/>
              <a:defRPr sz="2320" b="1"/>
            </a:lvl8pPr>
            <a:lvl9pPr marL="5303520" indent="0">
              <a:buNone/>
              <a:defRPr sz="2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1" y="3674110"/>
            <a:ext cx="5609093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8" y="2465706"/>
            <a:ext cx="5636717" cy="1208404"/>
          </a:xfrm>
        </p:spPr>
        <p:txBody>
          <a:bodyPr anchor="b"/>
          <a:lstStyle>
            <a:lvl1pPr marL="0" indent="0">
              <a:buNone/>
              <a:defRPr sz="3480" b="1"/>
            </a:lvl1pPr>
            <a:lvl2pPr marL="662940" indent="0">
              <a:buNone/>
              <a:defRPr sz="2900" b="1"/>
            </a:lvl2pPr>
            <a:lvl3pPr marL="1325880" indent="0">
              <a:buNone/>
              <a:defRPr sz="2610" b="1"/>
            </a:lvl3pPr>
            <a:lvl4pPr marL="1988820" indent="0">
              <a:buNone/>
              <a:defRPr sz="2320" b="1"/>
            </a:lvl4pPr>
            <a:lvl5pPr marL="2651760" indent="0">
              <a:buNone/>
              <a:defRPr sz="2320" b="1"/>
            </a:lvl5pPr>
            <a:lvl6pPr marL="3314700" indent="0">
              <a:buNone/>
              <a:defRPr sz="2320" b="1"/>
            </a:lvl6pPr>
            <a:lvl7pPr marL="3977640" indent="0">
              <a:buNone/>
              <a:defRPr sz="2320" b="1"/>
            </a:lvl7pPr>
            <a:lvl8pPr marL="4640580" indent="0">
              <a:buNone/>
              <a:defRPr sz="2320" b="1"/>
            </a:lvl8pPr>
            <a:lvl9pPr marL="5303520" indent="0">
              <a:buNone/>
              <a:defRPr sz="2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8" y="3674110"/>
            <a:ext cx="5636717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2FD-3345-49D3-8557-5864A615BC2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B8-85C5-4AEC-882F-116072F3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1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2FD-3345-49D3-8557-5864A615BC2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B8-85C5-4AEC-882F-116072F3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2FD-3345-49D3-8557-5864A615BC2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B8-85C5-4AEC-882F-116072F3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0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670560"/>
            <a:ext cx="4276308" cy="2346960"/>
          </a:xfrm>
        </p:spPr>
        <p:txBody>
          <a:bodyPr anchor="b"/>
          <a:lstStyle>
            <a:lvl1pPr>
              <a:defRPr sz="4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1448226"/>
            <a:ext cx="6712268" cy="7147983"/>
          </a:xfrm>
        </p:spPr>
        <p:txBody>
          <a:bodyPr/>
          <a:lstStyle>
            <a:lvl1pPr>
              <a:defRPr sz="4640"/>
            </a:lvl1pPr>
            <a:lvl2pPr>
              <a:defRPr sz="4060"/>
            </a:lvl2pPr>
            <a:lvl3pPr>
              <a:defRPr sz="348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3017520"/>
            <a:ext cx="4276308" cy="5590329"/>
          </a:xfrm>
        </p:spPr>
        <p:txBody>
          <a:bodyPr/>
          <a:lstStyle>
            <a:lvl1pPr marL="0" indent="0">
              <a:buNone/>
              <a:defRPr sz="2320"/>
            </a:lvl1pPr>
            <a:lvl2pPr marL="662940" indent="0">
              <a:buNone/>
              <a:defRPr sz="2030"/>
            </a:lvl2pPr>
            <a:lvl3pPr marL="1325880" indent="0">
              <a:buNone/>
              <a:defRPr sz="1740"/>
            </a:lvl3pPr>
            <a:lvl4pPr marL="1988820" indent="0">
              <a:buNone/>
              <a:defRPr sz="1450"/>
            </a:lvl4pPr>
            <a:lvl5pPr marL="2651760" indent="0">
              <a:buNone/>
              <a:defRPr sz="1450"/>
            </a:lvl5pPr>
            <a:lvl6pPr marL="3314700" indent="0">
              <a:buNone/>
              <a:defRPr sz="1450"/>
            </a:lvl6pPr>
            <a:lvl7pPr marL="3977640" indent="0">
              <a:buNone/>
              <a:defRPr sz="1450"/>
            </a:lvl7pPr>
            <a:lvl8pPr marL="4640580" indent="0">
              <a:buNone/>
              <a:defRPr sz="1450"/>
            </a:lvl8pPr>
            <a:lvl9pPr marL="5303520" indent="0">
              <a:buNone/>
              <a:defRPr sz="1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2FD-3345-49D3-8557-5864A615BC2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B8-85C5-4AEC-882F-116072F3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2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670560"/>
            <a:ext cx="4276308" cy="2346960"/>
          </a:xfrm>
        </p:spPr>
        <p:txBody>
          <a:bodyPr anchor="b"/>
          <a:lstStyle>
            <a:lvl1pPr>
              <a:defRPr sz="4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1448226"/>
            <a:ext cx="6712268" cy="7147983"/>
          </a:xfrm>
        </p:spPr>
        <p:txBody>
          <a:bodyPr anchor="t"/>
          <a:lstStyle>
            <a:lvl1pPr marL="0" indent="0">
              <a:buNone/>
              <a:defRPr sz="4640"/>
            </a:lvl1pPr>
            <a:lvl2pPr marL="662940" indent="0">
              <a:buNone/>
              <a:defRPr sz="4060"/>
            </a:lvl2pPr>
            <a:lvl3pPr marL="1325880" indent="0">
              <a:buNone/>
              <a:defRPr sz="3480"/>
            </a:lvl3pPr>
            <a:lvl4pPr marL="1988820" indent="0">
              <a:buNone/>
              <a:defRPr sz="2900"/>
            </a:lvl4pPr>
            <a:lvl5pPr marL="2651760" indent="0">
              <a:buNone/>
              <a:defRPr sz="2900"/>
            </a:lvl5pPr>
            <a:lvl6pPr marL="3314700" indent="0">
              <a:buNone/>
              <a:defRPr sz="2900"/>
            </a:lvl6pPr>
            <a:lvl7pPr marL="3977640" indent="0">
              <a:buNone/>
              <a:defRPr sz="2900"/>
            </a:lvl7pPr>
            <a:lvl8pPr marL="4640580" indent="0">
              <a:buNone/>
              <a:defRPr sz="2900"/>
            </a:lvl8pPr>
            <a:lvl9pPr marL="5303520" indent="0">
              <a:buNone/>
              <a:defRPr sz="2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3017520"/>
            <a:ext cx="4276308" cy="5590329"/>
          </a:xfrm>
        </p:spPr>
        <p:txBody>
          <a:bodyPr/>
          <a:lstStyle>
            <a:lvl1pPr marL="0" indent="0">
              <a:buNone/>
              <a:defRPr sz="2320"/>
            </a:lvl1pPr>
            <a:lvl2pPr marL="662940" indent="0">
              <a:buNone/>
              <a:defRPr sz="2030"/>
            </a:lvl2pPr>
            <a:lvl3pPr marL="1325880" indent="0">
              <a:buNone/>
              <a:defRPr sz="1740"/>
            </a:lvl3pPr>
            <a:lvl4pPr marL="1988820" indent="0">
              <a:buNone/>
              <a:defRPr sz="1450"/>
            </a:lvl4pPr>
            <a:lvl5pPr marL="2651760" indent="0">
              <a:buNone/>
              <a:defRPr sz="1450"/>
            </a:lvl5pPr>
            <a:lvl6pPr marL="3314700" indent="0">
              <a:buNone/>
              <a:defRPr sz="1450"/>
            </a:lvl6pPr>
            <a:lvl7pPr marL="3977640" indent="0">
              <a:buNone/>
              <a:defRPr sz="1450"/>
            </a:lvl7pPr>
            <a:lvl8pPr marL="4640580" indent="0">
              <a:buNone/>
              <a:defRPr sz="1450"/>
            </a:lvl8pPr>
            <a:lvl9pPr marL="5303520" indent="0">
              <a:buNone/>
              <a:defRPr sz="1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2FD-3345-49D3-8557-5864A615BC2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B8-85C5-4AEC-882F-116072F3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6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535519"/>
            <a:ext cx="1143571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2677584"/>
            <a:ext cx="1143571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9322649"/>
            <a:ext cx="298323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C32FD-3345-49D3-8557-5864A615BC2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9322649"/>
            <a:ext cx="447484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9322649"/>
            <a:ext cx="298323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2F0B8-85C5-4AEC-882F-116072F3C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2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5880" rtl="0" eaLnBrk="1" latinLnBrk="0" hangingPunct="1">
        <a:lnSpc>
          <a:spcPct val="90000"/>
        </a:lnSpc>
        <a:spcBef>
          <a:spcPct val="0"/>
        </a:spcBef>
        <a:buNone/>
        <a:defRPr sz="63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1470" indent="-331470" algn="l" defTabSz="1325880" rtl="0" eaLnBrk="1" latinLnBrk="0" hangingPunct="1">
        <a:lnSpc>
          <a:spcPct val="90000"/>
        </a:lnSpc>
        <a:spcBef>
          <a:spcPts val="1450"/>
        </a:spcBef>
        <a:buFont typeface="Arial" panose="020B0604020202020204" pitchFamily="34" charset="0"/>
        <a:buChar char="•"/>
        <a:defRPr sz="4060" kern="1200">
          <a:solidFill>
            <a:schemeClr val="tx1"/>
          </a:solidFill>
          <a:latin typeface="+mn-lt"/>
          <a:ea typeface="+mn-ea"/>
          <a:cs typeface="+mn-cs"/>
        </a:defRPr>
      </a:lvl1pPr>
      <a:lvl2pPr marL="99441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2pPr>
      <a:lvl3pPr marL="165735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29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4pPr>
      <a:lvl5pPr marL="298323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5pPr>
      <a:lvl6pPr marL="364617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6pPr>
      <a:lvl7pPr marL="430911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7pPr>
      <a:lvl8pPr marL="497205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8pPr>
      <a:lvl9pPr marL="563499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1pPr>
      <a:lvl2pPr marL="66294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2pPr>
      <a:lvl3pPr marL="132588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3pPr>
      <a:lvl4pPr marL="198882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4pPr>
      <a:lvl5pPr marL="265176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5pPr>
      <a:lvl6pPr marL="331470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6pPr>
      <a:lvl7pPr marL="397764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7pPr>
      <a:lvl8pPr marL="464058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8pPr>
      <a:lvl9pPr marL="530352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1E7FAA8-15A8-DF92-2CD3-87B9B5F8B616}"/>
              </a:ext>
            </a:extLst>
          </p:cNvPr>
          <p:cNvGrpSpPr/>
          <p:nvPr/>
        </p:nvGrpSpPr>
        <p:grpSpPr>
          <a:xfrm>
            <a:off x="228263" y="317996"/>
            <a:ext cx="12802275" cy="9511804"/>
            <a:chOff x="753659" y="15637857"/>
            <a:chExt cx="12802275" cy="951180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E9C549A-EFB3-1292-8F79-097FC24848B6}"/>
                </a:ext>
              </a:extLst>
            </p:cNvPr>
            <p:cNvSpPr/>
            <p:nvPr/>
          </p:nvSpPr>
          <p:spPr>
            <a:xfrm>
              <a:off x="1783821" y="16247660"/>
              <a:ext cx="5689599" cy="3176549"/>
            </a:xfrm>
            <a:prstGeom prst="roundRect">
              <a:avLst/>
            </a:prstGeom>
            <a:solidFill>
              <a:srgbClr val="2B80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Hourly WRF Temperature and Precipitation over 12-km CONUS</a:t>
              </a:r>
            </a:p>
            <a:p>
              <a:pPr algn="ctr"/>
              <a:endParaRPr lang="en-US" dirty="0"/>
            </a:p>
            <a:p>
              <a:pPr algn="ctr"/>
              <a:r>
                <a:rPr lang="en-US" sz="2400" b="1" dirty="0"/>
                <a:t>Scenarios: </a:t>
              </a:r>
              <a:r>
                <a:rPr lang="en-US" sz="2400" dirty="0"/>
                <a:t>RCP4.5 Cooler, RCP4.5 Hotter, RCP8.5 Cooler, RCP8.5 Hotter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sz="2400" b="1" dirty="0"/>
                <a:t>Historic: </a:t>
              </a:r>
              <a:r>
                <a:rPr lang="en-US" sz="2400" dirty="0"/>
                <a:t>1980 – 2020</a:t>
              </a:r>
              <a:endParaRPr lang="en-US" sz="2400" b="1" dirty="0"/>
            </a:p>
            <a:p>
              <a:pPr algn="ctr"/>
              <a:r>
                <a:rPr lang="en-US" sz="2400" b="1" dirty="0"/>
                <a:t>Projection:</a:t>
              </a:r>
              <a:r>
                <a:rPr lang="en-US" sz="2400" dirty="0"/>
                <a:t> 2020 – 2099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F375854-2B31-EEB0-2D66-053B40F20702}"/>
                </a:ext>
              </a:extLst>
            </p:cNvPr>
            <p:cNvGrpSpPr/>
            <p:nvPr/>
          </p:nvGrpSpPr>
          <p:grpSpPr>
            <a:xfrm>
              <a:off x="1778907" y="20486558"/>
              <a:ext cx="5689599" cy="3006765"/>
              <a:chOff x="522669" y="16292417"/>
              <a:chExt cx="4267199" cy="2385446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02F47C3-DBA8-70B9-9704-22C3750E7534}"/>
                  </a:ext>
                </a:extLst>
              </p:cNvPr>
              <p:cNvSpPr/>
              <p:nvPr/>
            </p:nvSpPr>
            <p:spPr>
              <a:xfrm>
                <a:off x="522669" y="16292417"/>
                <a:ext cx="4267199" cy="2385446"/>
              </a:xfrm>
              <a:prstGeom prst="roundRect">
                <a:avLst/>
              </a:prstGeom>
              <a:solidFill>
                <a:srgbClr val="2B80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/>
                  <a:t>Ag Productivity Change (U.S. Basins)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E00BDA4-EA04-ADE8-78AC-4189FABF56DF}"/>
                  </a:ext>
                </a:extLst>
              </p:cNvPr>
              <p:cNvSpPr/>
              <p:nvPr/>
            </p:nvSpPr>
            <p:spPr>
              <a:xfrm>
                <a:off x="617996" y="17536266"/>
                <a:ext cx="746527" cy="374068"/>
              </a:xfrm>
              <a:prstGeom prst="roundRect">
                <a:avLst/>
              </a:prstGeom>
              <a:solidFill>
                <a:srgbClr val="2B80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7030A0"/>
                    </a:solidFill>
                  </a:rPr>
                  <a:t>SSP3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0F2FC25-D984-5A25-87F4-87E0F453392F}"/>
                  </a:ext>
                </a:extLst>
              </p:cNvPr>
              <p:cNvSpPr/>
              <p:nvPr/>
            </p:nvSpPr>
            <p:spPr>
              <a:xfrm>
                <a:off x="3938817" y="17536266"/>
                <a:ext cx="765890" cy="374070"/>
              </a:xfrm>
              <a:prstGeom prst="roundRect">
                <a:avLst/>
              </a:prstGeom>
              <a:solidFill>
                <a:srgbClr val="2B80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C000"/>
                    </a:solidFill>
                  </a:rPr>
                  <a:t>SSP5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0D93ADD-A953-8D3C-2004-CAE7A7C1EDEE}"/>
                  </a:ext>
                </a:extLst>
              </p:cNvPr>
              <p:cNvSpPr/>
              <p:nvPr/>
            </p:nvSpPr>
            <p:spPr>
              <a:xfrm>
                <a:off x="1791128" y="17415769"/>
                <a:ext cx="1688672" cy="263577"/>
              </a:xfrm>
              <a:prstGeom prst="roundRect">
                <a:avLst/>
              </a:prstGeom>
              <a:solidFill>
                <a:srgbClr val="2B80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RCP4.5 Hotter</a:t>
                </a: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2F4E21C5-1D75-D935-2926-C358790CA57A}"/>
                  </a:ext>
                </a:extLst>
              </p:cNvPr>
              <p:cNvSpPr/>
              <p:nvPr/>
            </p:nvSpPr>
            <p:spPr>
              <a:xfrm>
                <a:off x="1791128" y="17854243"/>
                <a:ext cx="1688672" cy="229271"/>
              </a:xfrm>
              <a:prstGeom prst="roundRect">
                <a:avLst/>
              </a:prstGeom>
              <a:solidFill>
                <a:srgbClr val="2B80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002060"/>
                    </a:solidFill>
                  </a:rPr>
                  <a:t>RCP8.5 Cooler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32754980-AE04-B1EB-49BF-153E37A1FAC6}"/>
                  </a:ext>
                </a:extLst>
              </p:cNvPr>
              <p:cNvSpPr/>
              <p:nvPr/>
            </p:nvSpPr>
            <p:spPr>
              <a:xfrm>
                <a:off x="1791128" y="17026655"/>
                <a:ext cx="1688672" cy="233471"/>
              </a:xfrm>
              <a:prstGeom prst="roundRect">
                <a:avLst/>
              </a:prstGeom>
              <a:solidFill>
                <a:srgbClr val="2B80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002060"/>
                    </a:solidFill>
                  </a:rPr>
                  <a:t>RCP4.5 Cooler</a:t>
                </a: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642FCBFA-2887-7153-4F5A-26C616F1FAAB}"/>
                  </a:ext>
                </a:extLst>
              </p:cNvPr>
              <p:cNvSpPr/>
              <p:nvPr/>
            </p:nvSpPr>
            <p:spPr>
              <a:xfrm>
                <a:off x="1791128" y="18262701"/>
                <a:ext cx="1688672" cy="251047"/>
              </a:xfrm>
              <a:prstGeom prst="roundRect">
                <a:avLst/>
              </a:prstGeom>
              <a:solidFill>
                <a:srgbClr val="2B80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RCP8.5 Hotter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6BCDBCA-2A30-0973-F08A-023B9BBA091C}"/>
                  </a:ext>
                </a:extLst>
              </p:cNvPr>
              <p:cNvCxnSpPr>
                <a:cxnSpLocks/>
                <a:stCxn id="28" idx="3"/>
                <a:endCxn id="32" idx="1"/>
              </p:cNvCxnSpPr>
              <p:nvPr/>
            </p:nvCxnSpPr>
            <p:spPr>
              <a:xfrm flipV="1">
                <a:off x="1364523" y="17143390"/>
                <a:ext cx="426605" cy="579909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E316B7A-FF82-70D5-E42A-0E7F854108FD}"/>
                  </a:ext>
                </a:extLst>
              </p:cNvPr>
              <p:cNvCxnSpPr>
                <a:cxnSpLocks/>
                <a:stCxn id="28" idx="3"/>
                <a:endCxn id="30" idx="1"/>
              </p:cNvCxnSpPr>
              <p:nvPr/>
            </p:nvCxnSpPr>
            <p:spPr>
              <a:xfrm flipV="1">
                <a:off x="1364523" y="17547558"/>
                <a:ext cx="426605" cy="175742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C09CC58-231A-ED9A-D2DE-64CADA2091F1}"/>
                  </a:ext>
                </a:extLst>
              </p:cNvPr>
              <p:cNvCxnSpPr>
                <a:cxnSpLocks/>
                <a:stCxn id="28" idx="3"/>
                <a:endCxn id="31" idx="1"/>
              </p:cNvCxnSpPr>
              <p:nvPr/>
            </p:nvCxnSpPr>
            <p:spPr>
              <a:xfrm>
                <a:off x="1364523" y="17723300"/>
                <a:ext cx="426605" cy="245578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4AD5737-9FEE-5CA8-C28F-9B589AF1F15C}"/>
                  </a:ext>
                </a:extLst>
              </p:cNvPr>
              <p:cNvCxnSpPr>
                <a:cxnSpLocks/>
                <a:stCxn id="28" idx="3"/>
                <a:endCxn id="33" idx="1"/>
              </p:cNvCxnSpPr>
              <p:nvPr/>
            </p:nvCxnSpPr>
            <p:spPr>
              <a:xfrm>
                <a:off x="1364523" y="17723300"/>
                <a:ext cx="426605" cy="664924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18C5DEE-CB87-67A4-9B9E-506E25917752}"/>
                  </a:ext>
                </a:extLst>
              </p:cNvPr>
              <p:cNvCxnSpPr>
                <a:cxnSpLocks/>
                <a:stCxn id="29" idx="1"/>
                <a:endCxn id="32" idx="3"/>
              </p:cNvCxnSpPr>
              <p:nvPr/>
            </p:nvCxnSpPr>
            <p:spPr>
              <a:xfrm flipH="1" flipV="1">
                <a:off x="3479800" y="17143390"/>
                <a:ext cx="459017" cy="579909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9C6C85F-F218-B610-ED53-A3637BF3C56E}"/>
                  </a:ext>
                </a:extLst>
              </p:cNvPr>
              <p:cNvCxnSpPr>
                <a:cxnSpLocks/>
                <a:stCxn id="29" idx="1"/>
                <a:endCxn id="30" idx="3"/>
              </p:cNvCxnSpPr>
              <p:nvPr/>
            </p:nvCxnSpPr>
            <p:spPr>
              <a:xfrm flipH="1" flipV="1">
                <a:off x="3479800" y="17547558"/>
                <a:ext cx="459017" cy="175742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C844C9-CB31-3AC5-E221-1E1EEFD91F0E}"/>
                  </a:ext>
                </a:extLst>
              </p:cNvPr>
              <p:cNvCxnSpPr>
                <a:cxnSpLocks/>
                <a:stCxn id="29" idx="1"/>
                <a:endCxn id="31" idx="3"/>
              </p:cNvCxnSpPr>
              <p:nvPr/>
            </p:nvCxnSpPr>
            <p:spPr>
              <a:xfrm flipH="1">
                <a:off x="3479800" y="17723300"/>
                <a:ext cx="459017" cy="245578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08BC5CF-80E4-908B-A47A-66E23077A612}"/>
                  </a:ext>
                </a:extLst>
              </p:cNvPr>
              <p:cNvCxnSpPr>
                <a:cxnSpLocks/>
                <a:stCxn id="29" idx="1"/>
                <a:endCxn id="33" idx="3"/>
              </p:cNvCxnSpPr>
              <p:nvPr/>
            </p:nvCxnSpPr>
            <p:spPr>
              <a:xfrm flipH="1">
                <a:off x="3479800" y="17723300"/>
                <a:ext cx="459017" cy="664924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466E454-6561-2186-88F6-ED32960BD4E0}"/>
                </a:ext>
              </a:extLst>
            </p:cNvPr>
            <p:cNvSpPr/>
            <p:nvPr/>
          </p:nvSpPr>
          <p:spPr>
            <a:xfrm>
              <a:off x="7866335" y="16366918"/>
              <a:ext cx="5689599" cy="2856526"/>
            </a:xfrm>
            <a:prstGeom prst="roundRect">
              <a:avLst/>
            </a:prstGeom>
            <a:solidFill>
              <a:srgbClr val="2B80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Monthly CanESM5 Temperature and Precipitation over 0.5-deg Globe</a:t>
              </a:r>
            </a:p>
            <a:p>
              <a:pPr algn="ctr"/>
              <a:endParaRPr lang="en-US" dirty="0"/>
            </a:p>
            <a:p>
              <a:pPr algn="ctr"/>
              <a:r>
                <a:rPr lang="en-US" sz="2400" b="1" dirty="0"/>
                <a:t>Scenarios: </a:t>
              </a:r>
              <a:r>
                <a:rPr lang="en-US" sz="2400" dirty="0"/>
                <a:t>RCP4.5, RCP8.5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sz="2400" b="1" dirty="0"/>
                <a:t>Historic: </a:t>
              </a:r>
              <a:r>
                <a:rPr lang="en-US" sz="2400" dirty="0"/>
                <a:t>1850- 2015</a:t>
              </a:r>
              <a:endParaRPr lang="en-US" sz="2400" b="1" dirty="0"/>
            </a:p>
            <a:p>
              <a:pPr algn="ctr"/>
              <a:r>
                <a:rPr lang="en-US" sz="2400" b="1" dirty="0"/>
                <a:t>Projection:</a:t>
              </a:r>
              <a:r>
                <a:rPr lang="en-US" sz="2400" dirty="0"/>
                <a:t> 2015 - 2100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32195DA-1B23-A1FD-795F-D17805A86E9E}"/>
                </a:ext>
              </a:extLst>
            </p:cNvPr>
            <p:cNvGrpSpPr/>
            <p:nvPr/>
          </p:nvGrpSpPr>
          <p:grpSpPr>
            <a:xfrm>
              <a:off x="7973312" y="20853279"/>
              <a:ext cx="5481619" cy="2135795"/>
              <a:chOff x="592242" y="16648293"/>
              <a:chExt cx="4043536" cy="1794408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41E73C5-7775-3821-8B14-ED510F36A2A5}"/>
                  </a:ext>
                </a:extLst>
              </p:cNvPr>
              <p:cNvSpPr/>
              <p:nvPr/>
            </p:nvSpPr>
            <p:spPr>
              <a:xfrm>
                <a:off x="592242" y="16648293"/>
                <a:ext cx="4043536" cy="1794408"/>
              </a:xfrm>
              <a:prstGeom prst="roundRect">
                <a:avLst/>
              </a:prstGeom>
              <a:solidFill>
                <a:srgbClr val="2B80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/>
                  <a:t>Ag Productivity Change (Global Basins)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C9EE74E-7F2A-9E52-4045-91A8CAB8EA8C}"/>
                  </a:ext>
                </a:extLst>
              </p:cNvPr>
              <p:cNvSpPr/>
              <p:nvPr/>
            </p:nvSpPr>
            <p:spPr>
              <a:xfrm>
                <a:off x="966218" y="17593512"/>
                <a:ext cx="712548" cy="374068"/>
              </a:xfrm>
              <a:prstGeom prst="roundRect">
                <a:avLst/>
              </a:prstGeom>
              <a:solidFill>
                <a:srgbClr val="2B80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7030A0"/>
                    </a:solidFill>
                  </a:rPr>
                  <a:t>SSP3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507539FC-1C08-CD1D-7127-E089EA0EE3F4}"/>
                  </a:ext>
                </a:extLst>
              </p:cNvPr>
              <p:cNvSpPr/>
              <p:nvPr/>
            </p:nvSpPr>
            <p:spPr>
              <a:xfrm>
                <a:off x="3597961" y="17593511"/>
                <a:ext cx="756847" cy="374070"/>
              </a:xfrm>
              <a:prstGeom prst="roundRect">
                <a:avLst/>
              </a:prstGeom>
              <a:solidFill>
                <a:srgbClr val="2B80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C000"/>
                    </a:solidFill>
                  </a:rPr>
                  <a:t>SSP5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060F586-7E38-A3C1-98FD-CD197C3228F5}"/>
                  </a:ext>
                </a:extLst>
              </p:cNvPr>
              <p:cNvSpPr/>
              <p:nvPr/>
            </p:nvSpPr>
            <p:spPr>
              <a:xfrm>
                <a:off x="2155992" y="17412283"/>
                <a:ext cx="958934" cy="215999"/>
              </a:xfrm>
              <a:prstGeom prst="roundRect">
                <a:avLst/>
              </a:prstGeom>
              <a:solidFill>
                <a:srgbClr val="2B80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RCP4.5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E740C981-E568-E899-236D-07F6BC7EEB5B}"/>
                  </a:ext>
                </a:extLst>
              </p:cNvPr>
              <p:cNvSpPr/>
              <p:nvPr/>
            </p:nvSpPr>
            <p:spPr>
              <a:xfrm>
                <a:off x="2118635" y="17913623"/>
                <a:ext cx="996288" cy="191619"/>
              </a:xfrm>
              <a:prstGeom prst="roundRect">
                <a:avLst/>
              </a:prstGeom>
              <a:solidFill>
                <a:srgbClr val="2B80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RCP8.5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6548737-5A00-BFC1-6737-C534D6BAB29B}"/>
                  </a:ext>
                </a:extLst>
              </p:cNvPr>
              <p:cNvCxnSpPr>
                <a:cxnSpLocks/>
                <a:stCxn id="19" idx="3"/>
                <a:endCxn id="21" idx="1"/>
              </p:cNvCxnSpPr>
              <p:nvPr/>
            </p:nvCxnSpPr>
            <p:spPr>
              <a:xfrm flipV="1">
                <a:off x="1678764" y="17520283"/>
                <a:ext cx="477225" cy="260264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B67113F-E4AE-51E7-D608-07BE53F2BE7F}"/>
                  </a:ext>
                </a:extLst>
              </p:cNvPr>
              <p:cNvCxnSpPr>
                <a:cxnSpLocks/>
                <a:stCxn id="19" idx="3"/>
                <a:endCxn id="22" idx="1"/>
              </p:cNvCxnSpPr>
              <p:nvPr/>
            </p:nvCxnSpPr>
            <p:spPr>
              <a:xfrm>
                <a:off x="1678767" y="17780546"/>
                <a:ext cx="439870" cy="228886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20BE0A4-9337-0B19-7DFF-CB16760FC582}"/>
                  </a:ext>
                </a:extLst>
              </p:cNvPr>
              <p:cNvCxnSpPr>
                <a:cxnSpLocks/>
                <a:stCxn id="20" idx="1"/>
                <a:endCxn id="21" idx="3"/>
              </p:cNvCxnSpPr>
              <p:nvPr/>
            </p:nvCxnSpPr>
            <p:spPr>
              <a:xfrm flipH="1" flipV="1">
                <a:off x="3114927" y="17520283"/>
                <a:ext cx="483036" cy="260264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8D426C5-3E8C-B8D0-7B8C-8EAF5865237D}"/>
                  </a:ext>
                </a:extLst>
              </p:cNvPr>
              <p:cNvCxnSpPr>
                <a:cxnSpLocks/>
                <a:stCxn id="20" idx="1"/>
                <a:endCxn id="22" idx="3"/>
              </p:cNvCxnSpPr>
              <p:nvPr/>
            </p:nvCxnSpPr>
            <p:spPr>
              <a:xfrm flipH="1">
                <a:off x="3114924" y="17780546"/>
                <a:ext cx="483037" cy="228886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3F82BB2-9501-690F-E949-CBB19677EBA6}"/>
                </a:ext>
              </a:extLst>
            </p:cNvPr>
            <p:cNvCxnSpPr>
              <a:cxnSpLocks/>
              <a:stCxn id="5" idx="2"/>
              <a:endCxn id="27" idx="0"/>
            </p:cNvCxnSpPr>
            <p:nvPr/>
          </p:nvCxnSpPr>
          <p:spPr>
            <a:xfrm flipH="1">
              <a:off x="4623707" y="19424209"/>
              <a:ext cx="4914" cy="1062349"/>
            </a:xfrm>
            <a:prstGeom prst="straightConnector1">
              <a:avLst/>
            </a:prstGeom>
            <a:ln w="88900">
              <a:solidFill>
                <a:srgbClr val="2B80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E7EB69A-B11E-92A4-842A-8FDE4F9DBF0E}"/>
                </a:ext>
              </a:extLst>
            </p:cNvPr>
            <p:cNvSpPr/>
            <p:nvPr/>
          </p:nvSpPr>
          <p:spPr>
            <a:xfrm>
              <a:off x="5421092" y="24190590"/>
              <a:ext cx="4527720" cy="959071"/>
            </a:xfrm>
            <a:prstGeom prst="roundRect">
              <a:avLst/>
            </a:prstGeom>
            <a:solidFill>
              <a:srgbClr val="2B80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GCAM-USA</a:t>
              </a:r>
            </a:p>
            <a:p>
              <a:pPr algn="ctr"/>
              <a:r>
                <a:rPr lang="en-US" sz="2400" dirty="0"/>
                <a:t>(2020 – 2100 at 5-year time step)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2C42899-7F0C-8244-76DD-9B982D7D9D47}"/>
                </a:ext>
              </a:extLst>
            </p:cNvPr>
            <p:cNvCxnSpPr>
              <a:cxnSpLocks/>
              <a:stCxn id="7" idx="2"/>
              <a:endCxn id="18" idx="0"/>
            </p:cNvCxnSpPr>
            <p:nvPr/>
          </p:nvCxnSpPr>
          <p:spPr>
            <a:xfrm>
              <a:off x="10711135" y="19223444"/>
              <a:ext cx="2987" cy="1629835"/>
            </a:xfrm>
            <a:prstGeom prst="straightConnector1">
              <a:avLst/>
            </a:prstGeom>
            <a:ln w="88900">
              <a:solidFill>
                <a:srgbClr val="2B80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6A57887-E0B7-1D9F-8D8A-BCFA871D7EF3}"/>
                </a:ext>
              </a:extLst>
            </p:cNvPr>
            <p:cNvCxnSpPr>
              <a:cxnSpLocks/>
              <a:stCxn id="27" idx="2"/>
              <a:endCxn id="10" idx="1"/>
            </p:cNvCxnSpPr>
            <p:nvPr/>
          </p:nvCxnSpPr>
          <p:spPr>
            <a:xfrm rot="16200000" flipH="1">
              <a:off x="4433998" y="23683031"/>
              <a:ext cx="1176803" cy="797385"/>
            </a:xfrm>
            <a:prstGeom prst="bentConnector2">
              <a:avLst/>
            </a:prstGeom>
            <a:ln w="88900">
              <a:solidFill>
                <a:srgbClr val="2B80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E7DFD684-7AB1-34BE-13C6-B07DF3C4854B}"/>
                </a:ext>
              </a:extLst>
            </p:cNvPr>
            <p:cNvCxnSpPr>
              <a:cxnSpLocks/>
              <a:stCxn id="18" idx="2"/>
              <a:endCxn id="10" idx="3"/>
            </p:cNvCxnSpPr>
            <p:nvPr/>
          </p:nvCxnSpPr>
          <p:spPr>
            <a:xfrm rot="5400000">
              <a:off x="9490941" y="23446945"/>
              <a:ext cx="1681052" cy="765310"/>
            </a:xfrm>
            <a:prstGeom prst="bentConnector2">
              <a:avLst/>
            </a:prstGeom>
            <a:ln w="88900">
              <a:solidFill>
                <a:srgbClr val="2B80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9EE0FFBD-AFC5-0A68-9FDC-44E7B10C6008}"/>
                </a:ext>
              </a:extLst>
            </p:cNvPr>
            <p:cNvSpPr/>
            <p:nvPr/>
          </p:nvSpPr>
          <p:spPr>
            <a:xfrm rot="16200000">
              <a:off x="-73588" y="17516589"/>
              <a:ext cx="2187477" cy="532984"/>
            </a:xfrm>
            <a:prstGeom prst="flowChartProcess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Input Data</a:t>
              </a:r>
            </a:p>
          </p:txBody>
        </p:sp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B6F081D7-D144-94E0-6B34-4469BDB63138}"/>
                </a:ext>
              </a:extLst>
            </p:cNvPr>
            <p:cNvSpPr/>
            <p:nvPr/>
          </p:nvSpPr>
          <p:spPr>
            <a:xfrm rot="16200000">
              <a:off x="-73588" y="21724531"/>
              <a:ext cx="2187477" cy="532984"/>
            </a:xfrm>
            <a:prstGeom prst="flowChartProcess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Osiris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0F1997-708E-EAC1-05BD-FB1DAD087047}"/>
                </a:ext>
              </a:extLst>
            </p:cNvPr>
            <p:cNvSpPr txBox="1"/>
            <p:nvPr/>
          </p:nvSpPr>
          <p:spPr>
            <a:xfrm>
              <a:off x="3322828" y="15637857"/>
              <a:ext cx="26115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United States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9F4D51-81D8-E99B-60E0-1E20D2F52025}"/>
                </a:ext>
              </a:extLst>
            </p:cNvPr>
            <p:cNvSpPr txBox="1"/>
            <p:nvPr/>
          </p:nvSpPr>
          <p:spPr>
            <a:xfrm>
              <a:off x="10001374" y="15669109"/>
              <a:ext cx="1419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Global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331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100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Ahsan, Hamza</dc:creator>
  <cp:lastModifiedBy>Ahsan, Hamza</cp:lastModifiedBy>
  <cp:revision>3</cp:revision>
  <dcterms:created xsi:type="dcterms:W3CDTF">2023-02-09T18:17:05Z</dcterms:created>
  <dcterms:modified xsi:type="dcterms:W3CDTF">2023-02-09T19:17:39Z</dcterms:modified>
</cp:coreProperties>
</file>