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2" autoAdjust="0"/>
  </p:normalViewPr>
  <p:slideViewPr>
    <p:cSldViewPr snapToGrid="0">
      <p:cViewPr varScale="1">
        <p:scale>
          <a:sx n="87" d="100"/>
          <a:sy n="87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hyperlink" Target="https://github.com/JGCRI/metis/blob/master/metisCheatsheet.pdf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hyperlink" Target="https://github.com/JGCRI/met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hyperlink" Target="https://jgcri.github.io/metis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Pre-loaded Maps (Automatically find maps for data if available)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2905724-2F9F-46B5-876C-0BE2153F9691}"/>
              </a:ext>
            </a:extLst>
          </p:cNvPr>
          <p:cNvSpPr/>
          <p:nvPr/>
        </p:nvSpPr>
        <p:spPr>
          <a:xfrm>
            <a:off x="3475760" y="673722"/>
            <a:ext cx="2203814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54), year=c(2010,2010))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986986"/>
            <a:ext cx="3035785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4B64F-2D75-47D5-A60B-FAD431E3231A}"/>
              </a:ext>
            </a:extLst>
          </p:cNvPr>
          <p:cNvSpPr/>
          <p:nvPr/>
        </p:nvSpPr>
        <p:spPr>
          <a:xfrm>
            <a:off x="230601" y="3019074"/>
            <a:ext cx="2799549" cy="558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library(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 (data)   # </a:t>
            </a:r>
            <a:r>
              <a:rPr lang="en-US" altLang="en-US" sz="800" b="1" dirty="0">
                <a:solidFill>
                  <a:schemeClr val="tx1"/>
                </a:solidFill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map("path/To/myFile.csv")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07C4702-B352-4907-9D73-83B8EBE3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3143"/>
              </p:ext>
            </p:extLst>
          </p:nvPr>
        </p:nvGraphicFramePr>
        <p:xfrm>
          <a:off x="206139" y="1798074"/>
          <a:ext cx="1283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8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4178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subRegion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TX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AZ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BCB6958-EB95-4277-87D4-6D3306C3ECE3}"/>
              </a:ext>
            </a:extLst>
          </p:cNvPr>
          <p:cNvSpPr txBox="1"/>
          <p:nvPr/>
        </p:nvSpPr>
        <p:spPr>
          <a:xfrm>
            <a:off x="151420" y="1510666"/>
            <a:ext cx="2999255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>
                <a:latin typeface="+mn-lt"/>
              </a:rPr>
              <a:t>               myFile.csv file            OR                   R Data Frame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F7DB64-6E40-4B1E-AF0F-D74C7976A15E}"/>
              </a:ext>
            </a:extLst>
          </p:cNvPr>
          <p:cNvSpPr/>
          <p:nvPr/>
        </p:nvSpPr>
        <p:spPr>
          <a:xfrm>
            <a:off x="1568790" y="1761139"/>
            <a:ext cx="1537892" cy="69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subRegion = c("TX","AZ"),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 value = c(32,54))</a:t>
            </a:r>
          </a:p>
          <a:p>
            <a:pPr>
              <a:lnSpc>
                <a:spcPct val="150000"/>
              </a:lnSpc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429D2B-368F-4253-9DFD-18E949B102D7}"/>
              </a:ext>
            </a:extLst>
          </p:cNvPr>
          <p:cNvSpPr txBox="1"/>
          <p:nvPr/>
        </p:nvSpPr>
        <p:spPr>
          <a:xfrm>
            <a:off x="142289" y="3912516"/>
            <a:ext cx="3008387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>
                <a:latin typeface="+mn-lt"/>
              </a:rPr>
              <a:t>Maps saved in the working directory as follows: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42B46B-259A-4CE1-9E31-BD991CA81AEB}"/>
              </a:ext>
            </a:extLst>
          </p:cNvPr>
          <p:cNvSpPr txBox="1"/>
          <p:nvPr/>
        </p:nvSpPr>
        <p:spPr>
          <a:xfrm>
            <a:off x="206139" y="1349179"/>
            <a:ext cx="7425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INPUTS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FF439F-6E10-4B9B-8E6C-01A03A84CF33}"/>
              </a:ext>
            </a:extLst>
          </p:cNvPr>
          <p:cNvSpPr txBox="1"/>
          <p:nvPr/>
        </p:nvSpPr>
        <p:spPr>
          <a:xfrm>
            <a:off x="206139" y="2702180"/>
            <a:ext cx="45236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9622E5-D1BC-4CEA-97AB-568863E53EBC}"/>
              </a:ext>
            </a:extLst>
          </p:cNvPr>
          <p:cNvSpPr txBox="1"/>
          <p:nvPr/>
        </p:nvSpPr>
        <p:spPr>
          <a:xfrm>
            <a:off x="206138" y="3699586"/>
            <a:ext cx="848309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OUTPUTS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B9356-D104-42C8-AF61-2B2FDA1FE052}"/>
              </a:ext>
            </a:extLst>
          </p:cNvPr>
          <p:cNvSpPr txBox="1"/>
          <p:nvPr/>
        </p:nvSpPr>
        <p:spPr>
          <a:xfrm>
            <a:off x="4337177" y="389773"/>
            <a:ext cx="42992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US49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62401E-8237-4ECB-8E42-42737DB7F795}"/>
              </a:ext>
            </a:extLst>
          </p:cNvPr>
          <p:cNvSpPr/>
          <p:nvPr/>
        </p:nvSpPr>
        <p:spPr>
          <a:xfrm>
            <a:off x="5798455" y="666748"/>
            <a:ext cx="3090199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India","China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cropToBoundary</a:t>
            </a:r>
            <a:r>
              <a:rPr lang="en-US" altLang="en-US" sz="800" dirty="0">
                <a:solidFill>
                  <a:srgbClr val="C00000"/>
                </a:solidFill>
              </a:rPr>
              <a:t>=T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5CAC-1AAC-4EA8-8CF2-8D917F740EBD}"/>
              </a:ext>
            </a:extLst>
          </p:cNvPr>
          <p:cNvSpPr txBox="1"/>
          <p:nvPr/>
        </p:nvSpPr>
        <p:spPr>
          <a:xfrm>
            <a:off x="6502618" y="390105"/>
            <a:ext cx="168187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Countries and cropToBoundary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33CFFE-D384-476D-9348-AD5BFAB2037F}"/>
              </a:ext>
            </a:extLst>
          </p:cNvPr>
          <p:cNvSpPr/>
          <p:nvPr/>
        </p:nvSpPr>
        <p:spPr>
          <a:xfrm>
            <a:off x="8998719" y="672211"/>
            <a:ext cx="3041861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La_Plata","Amazon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 , </a:t>
            </a:r>
            <a:r>
              <a:rPr lang="en-US" altLang="en-US" sz="800" dirty="0" err="1">
                <a:solidFill>
                  <a:schemeClr val="tx1"/>
                </a:solidFill>
              </a:rPr>
              <a:t>cropToBoundary</a:t>
            </a:r>
            <a:r>
              <a:rPr lang="en-US" altLang="en-US" sz="800" dirty="0">
                <a:solidFill>
                  <a:schemeClr val="tx1"/>
                </a:solidFill>
              </a:rPr>
              <a:t>=T)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B386-13A5-4D0D-8F33-A0CFD6B7AE5F}"/>
              </a:ext>
            </a:extLst>
          </p:cNvPr>
          <p:cNvSpPr txBox="1"/>
          <p:nvPr/>
        </p:nvSpPr>
        <p:spPr>
          <a:xfrm>
            <a:off x="10230055" y="393745"/>
            <a:ext cx="82266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GCAM Basins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E5C0DE-0122-4C56-90D4-168C31391E2F}"/>
              </a:ext>
            </a:extLst>
          </p:cNvPr>
          <p:cNvSpPr/>
          <p:nvPr/>
        </p:nvSpPr>
        <p:spPr>
          <a:xfrm>
            <a:off x="3306919" y="2089056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Multiple Scenarios, Years and Classes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B56992-1DA1-4BE6-A1D3-7F3AE44B2757}"/>
              </a:ext>
            </a:extLst>
          </p:cNvPr>
          <p:cNvSpPr/>
          <p:nvPr/>
        </p:nvSpPr>
        <p:spPr>
          <a:xfrm>
            <a:off x="3346068" y="2754373"/>
            <a:ext cx="3001321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</a:t>
            </a:r>
            <a:r>
              <a:rPr lang="en-US" altLang="en-US" sz="800" dirty="0">
                <a:solidFill>
                  <a:srgbClr val="C00000"/>
                </a:solidFill>
              </a:rPr>
              <a:t>"scen1","scen2","scen1","scen2"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="scen1"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8A647-06CC-4110-B8E6-90BFB43ABA60}"/>
              </a:ext>
            </a:extLst>
          </p:cNvPr>
          <p:cNvSpPr/>
          <p:nvPr/>
        </p:nvSpPr>
        <p:spPr>
          <a:xfrm>
            <a:off x="150643" y="2462763"/>
            <a:ext cx="2949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1">
                <a:solidFill>
                  <a:srgbClr val="29A33D"/>
                </a:solidFill>
              </a:rPr>
              <a:t>Optional Columns: </a:t>
            </a:r>
            <a:r>
              <a:rPr lang="en-US" altLang="en-US" sz="1000"/>
              <a:t>param, scenario, year, class, units</a:t>
            </a:r>
            <a:endParaRPr 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3199D-0E4D-460C-9181-EEA066B64959}"/>
              </a:ext>
            </a:extLst>
          </p:cNvPr>
          <p:cNvSpPr txBox="1"/>
          <p:nvPr/>
        </p:nvSpPr>
        <p:spPr>
          <a:xfrm>
            <a:off x="4170100" y="2430580"/>
            <a:ext cx="135325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Multi-scenario Diff plots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813ED9-5425-4EA6-8126-4B0895B08729}"/>
              </a:ext>
            </a:extLst>
          </p:cNvPr>
          <p:cNvSpPr/>
          <p:nvPr/>
        </p:nvSpPr>
        <p:spPr>
          <a:xfrm>
            <a:off x="6381252" y="2754372"/>
            <a:ext cx="2923664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year = c(</a:t>
            </a:r>
            <a:r>
              <a:rPr lang="en-US" altLang="en-US" sz="800" dirty="0">
                <a:solidFill>
                  <a:srgbClr val="C00000"/>
                </a:solidFill>
              </a:rPr>
              <a:t>"2050","2100","2050","2100"</a:t>
            </a:r>
            <a:r>
              <a:rPr lang="en-US" altLang="en-US" sz="800" dirty="0">
                <a:solidFill>
                  <a:schemeClr val="tx1"/>
                </a:solidFill>
              </a:rPr>
              <a:t>), 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folderName</a:t>
            </a:r>
            <a:r>
              <a:rPr lang="en-US" altLang="en-US" sz="800" dirty="0">
                <a:solidFill>
                  <a:schemeClr val="tx1"/>
                </a:solidFill>
              </a:rPr>
              <a:t>="multiyear")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FF4E5-E534-4161-8350-1ADCB29BFB71}"/>
              </a:ext>
            </a:extLst>
          </p:cNvPr>
          <p:cNvSpPr txBox="1"/>
          <p:nvPr/>
        </p:nvSpPr>
        <p:spPr>
          <a:xfrm>
            <a:off x="6963393" y="2436900"/>
            <a:ext cx="16225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Multi-Year Animantion/Mean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1816F6-7ED5-4CBA-A272-A04B45BCA14A}"/>
              </a:ext>
            </a:extLst>
          </p:cNvPr>
          <p:cNvSpPr/>
          <p:nvPr/>
        </p:nvSpPr>
        <p:spPr>
          <a:xfrm>
            <a:off x="9338779" y="2758229"/>
            <a:ext cx="2647083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class = c("class1","class2","class1","class2")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E4A571-DD15-483C-B77B-85C0B35F626B}"/>
              </a:ext>
            </a:extLst>
          </p:cNvPr>
          <p:cNvSpPr txBox="1"/>
          <p:nvPr/>
        </p:nvSpPr>
        <p:spPr>
          <a:xfrm>
            <a:off x="10288068" y="2440111"/>
            <a:ext cx="72167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Multi-Class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C35F4E9-2540-4E7F-83F7-7C7699F8C380}"/>
              </a:ext>
            </a:extLst>
          </p:cNvPr>
          <p:cNvSpPr/>
          <p:nvPr/>
        </p:nvSpPr>
        <p:spPr>
          <a:xfrm>
            <a:off x="3306919" y="4344715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Customize Scales, Colors, Background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3D19B6-D7AF-4BC5-8A76-AA56E9195E38}"/>
              </a:ext>
            </a:extLst>
          </p:cNvPr>
          <p:cNvSpPr/>
          <p:nvPr/>
        </p:nvSpPr>
        <p:spPr>
          <a:xfrm>
            <a:off x="3366174" y="4933265"/>
            <a:ext cx="2620241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rgbClr val="C00000"/>
                </a:solidFill>
              </a:rPr>
              <a:t>scaleRange</a:t>
            </a:r>
            <a:r>
              <a:rPr lang="en-US" altLang="en-US" sz="800" dirty="0">
                <a:solidFill>
                  <a:srgbClr val="C00000"/>
                </a:solidFill>
              </a:rPr>
              <a:t> = c(30,50), </a:t>
            </a:r>
            <a:r>
              <a:rPr lang="en-US" altLang="en-US" sz="800" dirty="0" err="1">
                <a:solidFill>
                  <a:srgbClr val="C00000"/>
                </a:solidFill>
              </a:rPr>
              <a:t>scaleRangeDiffPrcnt</a:t>
            </a:r>
            <a:r>
              <a:rPr lang="en-US" altLang="en-US" sz="800" dirty="0">
                <a:solidFill>
                  <a:srgbClr val="C00000"/>
                </a:solidFill>
              </a:rPr>
              <a:t> = c(10,30)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D2BD9C-C170-478A-BA61-5B90E65001F5}"/>
              </a:ext>
            </a:extLst>
          </p:cNvPr>
          <p:cNvSpPr txBox="1"/>
          <p:nvPr/>
        </p:nvSpPr>
        <p:spPr>
          <a:xfrm>
            <a:off x="3999666" y="4663647"/>
            <a:ext cx="947695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Set scale ranges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CCF3D7-1C50-4D1E-AD77-56AAEC4FED82}"/>
              </a:ext>
            </a:extLst>
          </p:cNvPr>
          <p:cNvSpPr txBox="1"/>
          <p:nvPr/>
        </p:nvSpPr>
        <p:spPr>
          <a:xfrm>
            <a:off x="7308483" y="4663647"/>
            <a:ext cx="9557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Change Palettes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F09511-9FD1-4C1B-81DB-2F8D200D7D60}"/>
              </a:ext>
            </a:extLst>
          </p:cNvPr>
          <p:cNvSpPr txBox="1"/>
          <p:nvPr/>
        </p:nvSpPr>
        <p:spPr>
          <a:xfrm>
            <a:off x="10310765" y="4666858"/>
            <a:ext cx="113043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Extended Boundary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8BF2C63-E573-4F30-932E-231E64EE5023}"/>
              </a:ext>
            </a:extLst>
          </p:cNvPr>
          <p:cNvSpPr/>
          <p:nvPr/>
        </p:nvSpPr>
        <p:spPr>
          <a:xfrm>
            <a:off x="6267762" y="4933265"/>
            <a:ext cx="3037154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scenRef</a:t>
            </a:r>
            <a:r>
              <a:rPr lang="en-US" altLang="en-US" sz="800" dirty="0">
                <a:solidFill>
                  <a:schemeClr val="tx1"/>
                </a:solidFill>
              </a:rPr>
              <a:t>=</a:t>
            </a:r>
            <a:r>
              <a:rPr lang="fr-FR" altLang="en-US" sz="800" dirty="0">
                <a:solidFill>
                  <a:srgbClr val="C00000"/>
                </a:solidFill>
              </a:rPr>
              <a:t> "scen1"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en-US" sz="800" dirty="0" err="1">
                <a:solidFill>
                  <a:srgbClr val="C00000"/>
                </a:solidFill>
              </a:rPr>
              <a:t>classPalette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pal_wet</a:t>
            </a:r>
            <a:r>
              <a:rPr lang="fr-FR" altLang="en-US" sz="800" dirty="0">
                <a:solidFill>
                  <a:srgbClr val="C00000"/>
                </a:solidFill>
              </a:rPr>
              <a:t>", </a:t>
            </a:r>
            <a:r>
              <a:rPr lang="fr-FR" altLang="en-US" sz="800" dirty="0" err="1">
                <a:solidFill>
                  <a:srgbClr val="C00000"/>
                </a:solidFill>
              </a:rPr>
              <a:t>classPaletteDiff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pal_green</a:t>
            </a:r>
            <a:r>
              <a:rPr lang="fr-FR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CC6468C-BB98-4757-B108-5723D780266E}"/>
              </a:ext>
            </a:extLst>
          </p:cNvPr>
          <p:cNvSpPr/>
          <p:nvPr/>
        </p:nvSpPr>
        <p:spPr>
          <a:xfrm>
            <a:off x="9707402" y="4942827"/>
            <a:ext cx="2286256" cy="962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</a:t>
            </a:r>
            <a:r>
              <a:rPr lang="en-US" altLang="en-US" sz="800" dirty="0" err="1">
                <a:solidFill>
                  <a:schemeClr val="tx1"/>
                </a:solidFill>
              </a:rPr>
              <a:t>India","China</a:t>
            </a:r>
            <a:r>
              <a:rPr lang="en-US" altLang="en-US" sz="800" dirty="0">
                <a:solidFill>
                  <a:schemeClr val="tx1"/>
                </a:solidFill>
              </a:rPr>
              <a:t>"),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background = 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6EF5F-BC0A-4A03-9BBB-DB59830B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33" y="5436212"/>
            <a:ext cx="2095913" cy="10893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8FF741-86C0-4E33-A6E4-B76E7D58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06" y="1296059"/>
            <a:ext cx="1391739" cy="6897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C1991D-2206-410C-B0DA-10D2C5B01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19" y="1293324"/>
            <a:ext cx="920282" cy="691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89189-12FF-4F0B-9AD2-5FFB4770B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4995" y="1290991"/>
            <a:ext cx="671737" cy="691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8A2B8E-D75E-46ED-AB4C-19158EEDE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299" y="3583201"/>
            <a:ext cx="1162301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7DC49-B811-4848-9E40-949524C30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427" y="3563553"/>
            <a:ext cx="1328148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8D77C-B3EB-446B-9AA2-1CF37BECA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01" y="4212451"/>
            <a:ext cx="2810162" cy="11511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B7C8E6-75E6-47DC-AD1B-6322BE2C93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1252" y="3544631"/>
            <a:ext cx="2762415" cy="726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419036-2DE8-4824-96F3-39409AE718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9281" y="3544631"/>
            <a:ext cx="2526077" cy="710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7C1C53-A6FA-4BEA-8A9A-D09A8339EE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0343" y="5977982"/>
            <a:ext cx="1242621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4AAD17-3CC5-4AE2-B439-8299998C67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19011" y="5976342"/>
            <a:ext cx="579508" cy="6796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976D05-94F9-4F60-93C3-424EC76264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0611" y="5985686"/>
            <a:ext cx="1251144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B80314-C6D9-43C5-A4C9-68AE0AFC83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1513" y="5984606"/>
            <a:ext cx="518427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554C39-3942-4F29-A810-E26C42C76A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89698" y="5969317"/>
            <a:ext cx="1271866" cy="6855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9E05D8-BE8E-4831-8CD6-804C6391D3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89711" y="5969317"/>
            <a:ext cx="648260" cy="687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2DC5BC-946B-492B-B136-0920170FDA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5561" y="5950751"/>
            <a:ext cx="1796716" cy="726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351995" y="-34836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341959" y="405791"/>
            <a:ext cx="2532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Webpage: </a:t>
            </a:r>
            <a:r>
              <a:rPr lang="en-US" sz="1000" u="sng" dirty="0">
                <a:hlinkClick r:id="rId19"/>
              </a:rPr>
              <a:t>https://jgcri.github.io/rmap</a:t>
            </a:r>
            <a:r>
              <a:rPr lang="en-US" sz="1000" dirty="0">
                <a:hlinkClick r:id="rId19"/>
              </a:rPr>
              <a:t>/</a:t>
            </a:r>
            <a:endParaRPr lang="en-US" sz="1000" dirty="0"/>
          </a:p>
          <a:p>
            <a:pPr algn="ctr"/>
            <a:r>
              <a:rPr lang="en-US" sz="1000" dirty="0" err="1"/>
              <a:t>Github</a:t>
            </a:r>
            <a:r>
              <a:rPr lang="en-US" sz="1000" dirty="0"/>
              <a:t>: </a:t>
            </a:r>
            <a:r>
              <a:rPr lang="en-US" sz="1000" dirty="0">
                <a:hlinkClick r:id="rId20"/>
              </a:rPr>
              <a:t>https://github.com/JGCRI/rmap</a:t>
            </a:r>
            <a:endParaRPr lang="en-US" sz="1000" dirty="0"/>
          </a:p>
          <a:p>
            <a:pPr algn="ctr"/>
            <a:r>
              <a:rPr lang="en-US" sz="1000" dirty="0">
                <a:hlinkClick r:id="rId21"/>
              </a:rPr>
              <a:t>Cheat sheet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14335</TotalTime>
  <Words>557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218</cp:revision>
  <dcterms:created xsi:type="dcterms:W3CDTF">2020-05-08T01:07:25Z</dcterms:created>
  <dcterms:modified xsi:type="dcterms:W3CDTF">2020-11-29T17:25:28Z</dcterms:modified>
</cp:coreProperties>
</file>