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60" r:id="rId2"/>
    <p:sldId id="288" r:id="rId3"/>
    <p:sldId id="290" r:id="rId4"/>
    <p:sldId id="289" r:id="rId5"/>
    <p:sldId id="262" r:id="rId6"/>
    <p:sldId id="264" r:id="rId7"/>
    <p:sldId id="263" r:id="rId8"/>
    <p:sldId id="261" r:id="rId9"/>
    <p:sldId id="265" r:id="rId10"/>
    <p:sldId id="268" r:id="rId11"/>
    <p:sldId id="266" r:id="rId12"/>
    <p:sldId id="277" r:id="rId13"/>
    <p:sldId id="278" r:id="rId14"/>
    <p:sldId id="276" r:id="rId15"/>
    <p:sldId id="305" r:id="rId16"/>
    <p:sldId id="304" r:id="rId17"/>
    <p:sldId id="306" r:id="rId18"/>
    <p:sldId id="271" r:id="rId19"/>
    <p:sldId id="272" r:id="rId20"/>
    <p:sldId id="273" r:id="rId21"/>
    <p:sldId id="274" r:id="rId22"/>
    <p:sldId id="294" r:id="rId23"/>
    <p:sldId id="279" r:id="rId24"/>
    <p:sldId id="295" r:id="rId25"/>
    <p:sldId id="280" r:id="rId26"/>
    <p:sldId id="281" r:id="rId27"/>
    <p:sldId id="285" r:id="rId28"/>
    <p:sldId id="287" r:id="rId29"/>
    <p:sldId id="282" r:id="rId30"/>
    <p:sldId id="286" r:id="rId31"/>
    <p:sldId id="308" r:id="rId32"/>
    <p:sldId id="307" r:id="rId33"/>
    <p:sldId id="283" r:id="rId34"/>
    <p:sldId id="284" r:id="rId35"/>
    <p:sldId id="309" r:id="rId36"/>
    <p:sldId id="291" r:id="rId37"/>
    <p:sldId id="292" r:id="rId38"/>
    <p:sldId id="293" r:id="rId39"/>
    <p:sldId id="297" r:id="rId40"/>
    <p:sldId id="301" r:id="rId41"/>
    <p:sldId id="300" r:id="rId42"/>
    <p:sldId id="298" r:id="rId43"/>
    <p:sldId id="302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7D5"/>
    <a:srgbClr val="CDF7FF"/>
    <a:srgbClr val="E9F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77" autoAdjust="0"/>
    <p:restoredTop sz="94660"/>
  </p:normalViewPr>
  <p:slideViewPr>
    <p:cSldViewPr snapToGrid="0">
      <p:cViewPr varScale="1">
        <p:scale>
          <a:sx n="95" d="100"/>
          <a:sy n="95" d="100"/>
        </p:scale>
        <p:origin x="63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607FB-4AF3-41D9-93C1-AF2B65302971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664A05-9D98-47C5-97FE-2EB410531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82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2" indent="0" algn="ctr">
              <a:buNone/>
              <a:defRPr sz="2000"/>
            </a:lvl2pPr>
            <a:lvl3pPr marL="914363" indent="0" algn="ctr">
              <a:buNone/>
              <a:defRPr sz="1800"/>
            </a:lvl3pPr>
            <a:lvl4pPr marL="1371545" indent="0" algn="ctr">
              <a:buNone/>
              <a:defRPr sz="1600"/>
            </a:lvl4pPr>
            <a:lvl5pPr marL="1828727" indent="0" algn="ctr">
              <a:buNone/>
              <a:defRPr sz="1600"/>
            </a:lvl5pPr>
            <a:lvl6pPr marL="2285909" indent="0" algn="ctr">
              <a:buNone/>
              <a:defRPr sz="1600"/>
            </a:lvl6pPr>
            <a:lvl7pPr marL="2743090" indent="0" algn="ctr">
              <a:buNone/>
              <a:defRPr sz="1600"/>
            </a:lvl7pPr>
            <a:lvl8pPr marL="3200272" indent="0" algn="ctr">
              <a:buNone/>
              <a:defRPr sz="1600"/>
            </a:lvl8pPr>
            <a:lvl9pPr marL="3657454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2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86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0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05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4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78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3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1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1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71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2" indent="0">
              <a:buNone/>
              <a:defRPr sz="1400"/>
            </a:lvl2pPr>
            <a:lvl3pPr marL="914363" indent="0">
              <a:buNone/>
              <a:defRPr sz="1200"/>
            </a:lvl3pPr>
            <a:lvl4pPr marL="1371545" indent="0">
              <a:buNone/>
              <a:defRPr sz="1000"/>
            </a:lvl4pPr>
            <a:lvl5pPr marL="1828727" indent="0">
              <a:buNone/>
              <a:defRPr sz="1000"/>
            </a:lvl5pPr>
            <a:lvl6pPr marL="2285909" indent="0">
              <a:buNone/>
              <a:defRPr sz="1000"/>
            </a:lvl6pPr>
            <a:lvl7pPr marL="2743090" indent="0">
              <a:buNone/>
              <a:defRPr sz="1000"/>
            </a:lvl7pPr>
            <a:lvl8pPr marL="3200272" indent="0">
              <a:buNone/>
              <a:defRPr sz="1000"/>
            </a:lvl8pPr>
            <a:lvl9pPr marL="365745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50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2" indent="0">
              <a:buNone/>
              <a:defRPr sz="2800"/>
            </a:lvl2pPr>
            <a:lvl3pPr marL="914363" indent="0">
              <a:buNone/>
              <a:defRPr sz="2400"/>
            </a:lvl3pPr>
            <a:lvl4pPr marL="1371545" indent="0">
              <a:buNone/>
              <a:defRPr sz="2000"/>
            </a:lvl4pPr>
            <a:lvl5pPr marL="1828727" indent="0">
              <a:buNone/>
              <a:defRPr sz="2000"/>
            </a:lvl5pPr>
            <a:lvl6pPr marL="2285909" indent="0">
              <a:buNone/>
              <a:defRPr sz="2000"/>
            </a:lvl6pPr>
            <a:lvl7pPr marL="2743090" indent="0">
              <a:buNone/>
              <a:defRPr sz="2000"/>
            </a:lvl7pPr>
            <a:lvl8pPr marL="3200272" indent="0">
              <a:buNone/>
              <a:defRPr sz="2000"/>
            </a:lvl8pPr>
            <a:lvl9pPr marL="3657454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2" indent="0">
              <a:buNone/>
              <a:defRPr sz="1400"/>
            </a:lvl2pPr>
            <a:lvl3pPr marL="914363" indent="0">
              <a:buNone/>
              <a:defRPr sz="1200"/>
            </a:lvl3pPr>
            <a:lvl4pPr marL="1371545" indent="0">
              <a:buNone/>
              <a:defRPr sz="1000"/>
            </a:lvl4pPr>
            <a:lvl5pPr marL="1828727" indent="0">
              <a:buNone/>
              <a:defRPr sz="1000"/>
            </a:lvl5pPr>
            <a:lvl6pPr marL="2285909" indent="0">
              <a:buNone/>
              <a:defRPr sz="1000"/>
            </a:lvl6pPr>
            <a:lvl7pPr marL="2743090" indent="0">
              <a:buNone/>
              <a:defRPr sz="1000"/>
            </a:lvl7pPr>
            <a:lvl8pPr marL="3200272" indent="0">
              <a:buNone/>
              <a:defRPr sz="1000"/>
            </a:lvl8pPr>
            <a:lvl9pPr marL="365745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75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67388-0790-496E-9A12-37055489AF4F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0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1" indent="-228591" algn="l" defTabSz="91436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3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4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6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8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Figures </a:t>
            </a:r>
            <a:r>
              <a:rPr lang="en-US"/>
              <a:t>for Vignettes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472" y="2637274"/>
            <a:ext cx="1248537" cy="9609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202" y="2667049"/>
            <a:ext cx="3168328" cy="901449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438180" y="5034814"/>
            <a:ext cx="11556793" cy="70339"/>
          </a:xfrm>
          <a:prstGeom prst="roundRect">
            <a:avLst/>
          </a:prstGeom>
          <a:gradFill flip="none" rotWithShape="1">
            <a:gsLst>
              <a:gs pos="0">
                <a:schemeClr val="tx1"/>
              </a:gs>
              <a:gs pos="60000">
                <a:schemeClr val="bg1">
                  <a:lumMod val="75000"/>
                </a:schemeClr>
              </a:gs>
              <a:gs pos="76000">
                <a:schemeClr val="bg1"/>
              </a:gs>
              <a:gs pos="90000">
                <a:schemeClr val="bg1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38182" y="2311122"/>
            <a:ext cx="115567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599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56AF61D5-94DA-49C0-BDCA-0D938B74A7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91" y="1891978"/>
            <a:ext cx="5213913" cy="280991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F52C2B9-B754-4875-8AAC-5AE6EE4C3AF7}"/>
              </a:ext>
            </a:extLst>
          </p:cNvPr>
          <p:cNvSpPr/>
          <p:nvPr/>
        </p:nvSpPr>
        <p:spPr>
          <a:xfrm>
            <a:off x="390525" y="676274"/>
            <a:ext cx="11353800" cy="423862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D1C063C-E0A9-46B6-A5A6-94255CE40474}"/>
              </a:ext>
            </a:extLst>
          </p:cNvPr>
          <p:cNvSpPr/>
          <p:nvPr/>
        </p:nvSpPr>
        <p:spPr>
          <a:xfrm>
            <a:off x="1143000" y="926766"/>
            <a:ext cx="3629025" cy="47017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de-DE" altLang="en-US" sz="1600">
                <a:solidFill>
                  <a:schemeClr val="tx1"/>
                </a:solidFill>
              </a:rPr>
              <a:t>metis::metis.map(mapUS49, labels=T)</a:t>
            </a: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F27177B-66DE-426A-9B5A-ED9581A1D62D}"/>
              </a:ext>
            </a:extLst>
          </p:cNvPr>
          <p:cNvSpPr/>
          <p:nvPr/>
        </p:nvSpPr>
        <p:spPr>
          <a:xfrm>
            <a:off x="7077075" y="926766"/>
            <a:ext cx="3629025" cy="47017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de-DE" altLang="en-US" sz="1600">
                <a:solidFill>
                  <a:schemeClr val="tx1"/>
                </a:solidFill>
              </a:rPr>
              <a:t>head(mapUS49@data)</a:t>
            </a:r>
            <a:endParaRPr lang="en-US" altLang="en-US" sz="1600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F539164-6E85-45BE-9F2B-F15453039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974" y="2357650"/>
            <a:ext cx="5213913" cy="139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141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C58F8E1E-8C63-4429-8479-25E00772295F}"/>
              </a:ext>
            </a:extLst>
          </p:cNvPr>
          <p:cNvGrpSpPr/>
          <p:nvPr/>
        </p:nvGrpSpPr>
        <p:grpSpPr>
          <a:xfrm>
            <a:off x="5674206" y="658374"/>
            <a:ext cx="2066223" cy="965296"/>
            <a:chOff x="1811039" y="1300849"/>
            <a:chExt cx="2066223" cy="965296"/>
          </a:xfrm>
        </p:grpSpPr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A06DD5BF-A739-44E1-90B2-9B05121801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81DA0B4-8762-42AF-820A-ECA752716621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param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0889A349-6C38-4A41-BCC2-850C09235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84" y="3792360"/>
            <a:ext cx="4022261" cy="154931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5D28B1FE-4871-463C-838B-5A81D7F868A4}"/>
              </a:ext>
            </a:extLst>
          </p:cNvPr>
          <p:cNvGrpSpPr/>
          <p:nvPr/>
        </p:nvGrpSpPr>
        <p:grpSpPr>
          <a:xfrm>
            <a:off x="1370993" y="658374"/>
            <a:ext cx="2066223" cy="965296"/>
            <a:chOff x="1811039" y="1300849"/>
            <a:chExt cx="2066223" cy="965296"/>
          </a:xfrm>
        </p:grpSpPr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B3FB0C7C-286F-4C0E-99A6-0A3BD6AF74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31E44F7-35FC-4258-8CD5-84DE1BD6A02C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outputs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8ABCB50-70E7-4DB2-B96A-6E8E77AF5983}"/>
              </a:ext>
            </a:extLst>
          </p:cNvPr>
          <p:cNvGrpSpPr/>
          <p:nvPr/>
        </p:nvGrpSpPr>
        <p:grpSpPr>
          <a:xfrm>
            <a:off x="4605664" y="658374"/>
            <a:ext cx="2066223" cy="965296"/>
            <a:chOff x="1811039" y="1300849"/>
            <a:chExt cx="2066223" cy="965296"/>
          </a:xfrm>
        </p:grpSpPr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5C62F180-7277-4194-9CED-7C99EAF3FC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0B8A10D-8661-4473-8903-FD2834B7AF77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US49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2A529F0-6FD0-4F2D-8C46-A913DB80535F}"/>
              </a:ext>
            </a:extLst>
          </p:cNvPr>
          <p:cNvGrpSpPr/>
          <p:nvPr/>
        </p:nvGrpSpPr>
        <p:grpSpPr>
          <a:xfrm>
            <a:off x="6709886" y="658374"/>
            <a:ext cx="2066223" cy="965296"/>
            <a:chOff x="1811039" y="1300849"/>
            <a:chExt cx="2066223" cy="965296"/>
          </a:xfrm>
        </p:grpSpPr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16FA810E-9547-4D97-A0F0-B8529A6707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3DCE663-1CD4-410B-8DF4-2CBBC1C350E0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scenario</a:t>
              </a:r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D1B5BD2-7017-4152-A7E4-CD00D8133DB3}"/>
              </a:ext>
            </a:extLst>
          </p:cNvPr>
          <p:cNvCxnSpPr>
            <a:cxnSpLocks/>
            <a:stCxn id="27" idx="3"/>
            <a:endCxn id="30" idx="1"/>
          </p:cNvCxnSpPr>
          <p:nvPr/>
        </p:nvCxnSpPr>
        <p:spPr>
          <a:xfrm>
            <a:off x="5970121" y="1292326"/>
            <a:ext cx="405853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490C1F6-7072-487F-A892-F7E1815611BA}"/>
              </a:ext>
            </a:extLst>
          </p:cNvPr>
          <p:cNvCxnSpPr>
            <a:cxnSpLocks/>
            <a:stCxn id="30" idx="3"/>
            <a:endCxn id="33" idx="1"/>
          </p:cNvCxnSpPr>
          <p:nvPr/>
        </p:nvCxnSpPr>
        <p:spPr>
          <a:xfrm>
            <a:off x="7038663" y="1292326"/>
            <a:ext cx="372991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33C2858-51DE-449E-A3F4-241A33285F8D}"/>
              </a:ext>
            </a:extLst>
          </p:cNvPr>
          <p:cNvCxnSpPr>
            <a:cxnSpLocks/>
            <a:stCxn id="33" idx="2"/>
            <a:endCxn id="46" idx="0"/>
          </p:cNvCxnSpPr>
          <p:nvPr/>
        </p:nvCxnSpPr>
        <p:spPr>
          <a:xfrm rot="5400000">
            <a:off x="5765532" y="138599"/>
            <a:ext cx="492396" cy="3462539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7BDF307-857D-411B-837F-F41F82978974}"/>
              </a:ext>
            </a:extLst>
          </p:cNvPr>
          <p:cNvGrpSpPr/>
          <p:nvPr/>
        </p:nvGrpSpPr>
        <p:grpSpPr>
          <a:xfrm>
            <a:off x="2525590" y="658374"/>
            <a:ext cx="2066223" cy="965296"/>
            <a:chOff x="1811039" y="1300849"/>
            <a:chExt cx="2066223" cy="965296"/>
          </a:xfrm>
        </p:grpSpPr>
        <p:pic>
          <p:nvPicPr>
            <p:cNvPr id="39" name="Picture 2">
              <a:extLst>
                <a:ext uri="{FF2B5EF4-FFF2-40B4-BE49-F238E27FC236}">
                  <a16:creationId xmlns:a16="http://schemas.microsoft.com/office/drawing/2014/main" id="{4846971D-A1F0-4414-918B-881899EFC8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06166BC-4175-42C8-9880-A6309BB2EE82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vignetteMaps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39D9C17-B8EC-4A42-96C6-DDC4A39CDF4B}"/>
              </a:ext>
            </a:extLst>
          </p:cNvPr>
          <p:cNvGrpSpPr/>
          <p:nvPr/>
        </p:nvGrpSpPr>
        <p:grpSpPr>
          <a:xfrm>
            <a:off x="3579661" y="658374"/>
            <a:ext cx="2066223" cy="965296"/>
            <a:chOff x="1811039" y="1300849"/>
            <a:chExt cx="2066223" cy="965296"/>
          </a:xfrm>
        </p:grpSpPr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id="{B10A292F-F2D2-4F8C-B6C8-26CB27C674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A136A0A-1C41-483B-BCE8-022C3600A6D3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Maps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D032C99-582A-4AA2-953C-8BBA7AB0E0FD}"/>
              </a:ext>
            </a:extLst>
          </p:cNvPr>
          <p:cNvGrpSpPr/>
          <p:nvPr/>
        </p:nvGrpSpPr>
        <p:grpSpPr>
          <a:xfrm>
            <a:off x="2590799" y="2116066"/>
            <a:ext cx="3379322" cy="915970"/>
            <a:chOff x="845844" y="5240779"/>
            <a:chExt cx="3379322" cy="915970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2E489255-62ED-4D07-B96F-F5F52E9A0A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5611" y="5240779"/>
              <a:ext cx="3305457" cy="915970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5C47865-993C-4360-B418-AC65E1C2BD8C}"/>
                </a:ext>
              </a:extLst>
            </p:cNvPr>
            <p:cNvSpPr/>
            <p:nvPr/>
          </p:nvSpPr>
          <p:spPr>
            <a:xfrm>
              <a:off x="845844" y="5240779"/>
              <a:ext cx="3379322" cy="91597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0E679EA-6F28-4D22-8980-8B71467381CD}"/>
              </a:ext>
            </a:extLst>
          </p:cNvPr>
          <p:cNvCxnSpPr>
            <a:cxnSpLocks/>
          </p:cNvCxnSpPr>
          <p:nvPr/>
        </p:nvCxnSpPr>
        <p:spPr>
          <a:xfrm>
            <a:off x="3828332" y="1292326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5F4F747-8F17-41A4-BCC2-9F18EAB58AFE}"/>
              </a:ext>
            </a:extLst>
          </p:cNvPr>
          <p:cNvCxnSpPr>
            <a:cxnSpLocks/>
          </p:cNvCxnSpPr>
          <p:nvPr/>
        </p:nvCxnSpPr>
        <p:spPr>
          <a:xfrm>
            <a:off x="4926575" y="1283537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6E2EC1C-12E5-4B65-8CA0-C584C78658DE}"/>
              </a:ext>
            </a:extLst>
          </p:cNvPr>
          <p:cNvCxnSpPr>
            <a:cxnSpLocks/>
          </p:cNvCxnSpPr>
          <p:nvPr/>
        </p:nvCxnSpPr>
        <p:spPr>
          <a:xfrm>
            <a:off x="2747233" y="1308936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16C33D0-7E74-44E4-A365-379762994A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1210" y="3841924"/>
            <a:ext cx="5130247" cy="1499751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</p:pic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55CB0F6D-FCBE-472D-A844-E8DAAE68B680}"/>
              </a:ext>
            </a:extLst>
          </p:cNvPr>
          <p:cNvCxnSpPr>
            <a:cxnSpLocks/>
            <a:stCxn id="63" idx="1"/>
            <a:endCxn id="10" idx="0"/>
          </p:cNvCxnSpPr>
          <p:nvPr/>
        </p:nvCxnSpPr>
        <p:spPr>
          <a:xfrm rot="10800000" flipV="1">
            <a:off x="2278516" y="2341500"/>
            <a:ext cx="463693" cy="1450859"/>
          </a:xfrm>
          <a:prstGeom prst="bentConnector2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41670ED7-D092-4BC3-8368-B7B8701E055E}"/>
              </a:ext>
            </a:extLst>
          </p:cNvPr>
          <p:cNvCxnSpPr>
            <a:cxnSpLocks/>
            <a:stCxn id="67" idx="2"/>
            <a:endCxn id="11" idx="0"/>
          </p:cNvCxnSpPr>
          <p:nvPr/>
        </p:nvCxnSpPr>
        <p:spPr>
          <a:xfrm rot="16200000" flipH="1">
            <a:off x="4763876" y="949465"/>
            <a:ext cx="1004443" cy="4780474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ED1AB39C-ABA6-48D7-A658-CB34A1979715}"/>
              </a:ext>
            </a:extLst>
          </p:cNvPr>
          <p:cNvSpPr/>
          <p:nvPr/>
        </p:nvSpPr>
        <p:spPr>
          <a:xfrm>
            <a:off x="2742208" y="2235593"/>
            <a:ext cx="319668" cy="211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AD011A5-C6B1-4E5C-B519-703514F72C6B}"/>
              </a:ext>
            </a:extLst>
          </p:cNvPr>
          <p:cNvSpPr/>
          <p:nvPr/>
        </p:nvSpPr>
        <p:spPr>
          <a:xfrm>
            <a:off x="2716026" y="2625665"/>
            <a:ext cx="319668" cy="211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3457808-A9BC-45D9-85EC-E21DC0652682}"/>
              </a:ext>
            </a:extLst>
          </p:cNvPr>
          <p:cNvSpPr txBox="1"/>
          <p:nvPr/>
        </p:nvSpPr>
        <p:spPr>
          <a:xfrm>
            <a:off x="357539" y="1036882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Working Dir: 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30E4700-1C44-4D30-BD57-623D230534D0}"/>
              </a:ext>
            </a:extLst>
          </p:cNvPr>
          <p:cNvSpPr/>
          <p:nvPr/>
        </p:nvSpPr>
        <p:spPr>
          <a:xfrm>
            <a:off x="139429" y="397311"/>
            <a:ext cx="10290446" cy="51683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391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579074"/>
            <a:ext cx="11807674" cy="51683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US 49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F0BE566E-E55C-43E6-BCAA-3FA9D0A651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776" y="789197"/>
            <a:ext cx="9704448" cy="473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732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579074"/>
            <a:ext cx="11807674" cy="51683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US 49 Counties</a:t>
            </a:r>
          </a:p>
        </p:txBody>
      </p:sp>
      <p:pic>
        <p:nvPicPr>
          <p:cNvPr id="4" name="Picture 3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B0863DB6-9151-47C5-9FEA-E0593352C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831" y="675324"/>
            <a:ext cx="10188338" cy="497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112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579074"/>
            <a:ext cx="11807674" cy="51683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US 52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1525D342-6CAB-4FAB-98E3-F3F23F09EC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726" y="675957"/>
            <a:ext cx="8458548" cy="497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249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579074"/>
            <a:ext cx="11807674" cy="51683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 52 Compact</a:t>
            </a:r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1A4DCBC2-8E70-41E2-ACE3-588CE5579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403" y="807674"/>
            <a:ext cx="8402276" cy="479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115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579074"/>
            <a:ext cx="11807674" cy="51683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 52 Counties</a:t>
            </a:r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2E2877E3-2801-425C-AFED-D8943425B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566" y="741352"/>
            <a:ext cx="8079793" cy="491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386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579074"/>
            <a:ext cx="11807674" cy="51683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89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 52 Counties Compact</a:t>
            </a:r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43183B76-980D-473D-97F1-7F92E048F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989" y="661203"/>
            <a:ext cx="8768032" cy="500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561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2F299C4D-8DB8-4491-8191-7839F08FA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52" y="1110563"/>
            <a:ext cx="11299673" cy="420650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579074"/>
            <a:ext cx="11807674" cy="51683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GCAM Reg 32</a:t>
            </a:r>
          </a:p>
        </p:txBody>
      </p:sp>
    </p:spTree>
    <p:extLst>
      <p:ext uri="{BB962C8B-B14F-4D97-AF65-F5344CB8AC3E}">
        <p14:creationId xmlns:p14="http://schemas.microsoft.com/office/powerpoint/2010/main" val="3180737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579074"/>
            <a:ext cx="11807674" cy="51683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GCAM Basin</a:t>
            </a:r>
          </a:p>
        </p:txBody>
      </p:sp>
      <p:pic>
        <p:nvPicPr>
          <p:cNvPr id="3" name="Picture 2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CB9DB4F5-D5A8-4DAD-8173-0963BBFED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49" y="1043599"/>
            <a:ext cx="11407701" cy="423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965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860" y="1721485"/>
            <a:ext cx="10515600" cy="1325563"/>
          </a:xfrm>
        </p:spPr>
        <p:txBody>
          <a:bodyPr/>
          <a:lstStyle/>
          <a:p>
            <a:r>
              <a:rPr lang="en-US"/>
              <a:t>Figures for colorsMapsParams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378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579074"/>
            <a:ext cx="11807674" cy="51683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World Countries</a:t>
            </a:r>
          </a:p>
        </p:txBody>
      </p:sp>
      <p:pic>
        <p:nvPicPr>
          <p:cNvPr id="8" name="Picture 7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ABCB02B0-FA9F-499F-AA93-F7A7EF740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59" y="1110563"/>
            <a:ext cx="11592394" cy="429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911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579074"/>
            <a:ext cx="11807674" cy="51683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World States</a:t>
            </a:r>
          </a:p>
        </p:txBody>
      </p:sp>
      <p:pic>
        <p:nvPicPr>
          <p:cNvPr id="8" name="Picture 7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60D54EB0-F183-4046-810A-E4EEAEBD2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76" y="1321899"/>
            <a:ext cx="11362047" cy="421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1328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1524000"/>
            <a:ext cx="11807674" cy="357894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selectMap</a:t>
            </a:r>
          </a:p>
        </p:txBody>
      </p:sp>
      <p:pic>
        <p:nvPicPr>
          <p:cNvPr id="10" name="Picture 9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775ABB51-7757-46AB-B475-C12C81A6D7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838" y="2517056"/>
            <a:ext cx="5736485" cy="2202907"/>
          </a:xfrm>
          <a:prstGeom prst="rect">
            <a:avLst/>
          </a:prstGeom>
        </p:spPr>
      </p:pic>
      <p:pic>
        <p:nvPicPr>
          <p:cNvPr id="12" name="Picture 11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CDCA9856-469E-411E-83EC-BCF528E527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39" y="2517056"/>
            <a:ext cx="5736485" cy="220290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C8C093D-2DB1-4221-BAEE-CF46598B6074}"/>
              </a:ext>
            </a:extLst>
          </p:cNvPr>
          <p:cNvSpPr/>
          <p:nvPr/>
        </p:nvSpPr>
        <p:spPr>
          <a:xfrm>
            <a:off x="7027205" y="1735388"/>
            <a:ext cx="3957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subRegShape = metis::mapGCAMReg32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814111-FBE8-4A7A-A869-B7599C55186F}"/>
              </a:ext>
            </a:extLst>
          </p:cNvPr>
          <p:cNvSpPr/>
          <p:nvPr/>
        </p:nvSpPr>
        <p:spPr>
          <a:xfrm>
            <a:off x="1759823" y="1735388"/>
            <a:ext cx="27156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subRegShape</a:t>
            </a:r>
            <a:r>
              <a:rPr lang="en-US" b="1" dirty="0"/>
              <a:t> not assigned</a:t>
            </a:r>
          </a:p>
          <a:p>
            <a:pPr algn="ctr"/>
            <a:r>
              <a:rPr lang="en-US" b="1" dirty="0"/>
              <a:t>auto selects a map</a:t>
            </a:r>
          </a:p>
        </p:txBody>
      </p:sp>
    </p:spTree>
    <p:extLst>
      <p:ext uri="{BB962C8B-B14F-4D97-AF65-F5344CB8AC3E}">
        <p14:creationId xmlns:p14="http://schemas.microsoft.com/office/powerpoint/2010/main" val="11223432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544053" y="579074"/>
            <a:ext cx="9669380" cy="485117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329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Custom Shape - </a:t>
            </a:r>
            <a:r>
              <a:rPr lang="en-US" b="1" dirty="0" err="1"/>
              <a:t>subSetShape</a:t>
            </a:r>
            <a:endParaRPr lang="en-US" b="1" dirty="0"/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30BE5EBB-7BBB-44AE-B31D-27B0755518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714" y="1419209"/>
            <a:ext cx="2758575" cy="3810166"/>
          </a:xfrm>
          <a:prstGeom prst="rect">
            <a:avLst/>
          </a:prstGeom>
        </p:spPr>
      </p:pic>
      <p:pic>
        <p:nvPicPr>
          <p:cNvPr id="8" name="Picture 7" descr="Map&#10;&#10;Description automatically generated">
            <a:extLst>
              <a:ext uri="{FF2B5EF4-FFF2-40B4-BE49-F238E27FC236}">
                <a16:creationId xmlns:a16="http://schemas.microsoft.com/office/drawing/2014/main" id="{428279EC-9579-457F-9159-D814AD4ACE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764" y="1302551"/>
            <a:ext cx="3181965" cy="392682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AB7F313-45DA-4714-9451-0C5E31B3BE25}"/>
              </a:ext>
            </a:extLst>
          </p:cNvPr>
          <p:cNvSpPr/>
          <p:nvPr/>
        </p:nvSpPr>
        <p:spPr>
          <a:xfrm>
            <a:off x="3062914" y="849000"/>
            <a:ext cx="1392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shapeSubset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79B96A-FB2B-4CFF-B618-4410BDE33DA2}"/>
              </a:ext>
            </a:extLst>
          </p:cNvPr>
          <p:cNvSpPr/>
          <p:nvPr/>
        </p:nvSpPr>
        <p:spPr>
          <a:xfrm>
            <a:off x="7843887" y="849000"/>
            <a:ext cx="2009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metis.mapsProcess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216912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544053" y="579074"/>
            <a:ext cx="9669380" cy="485117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329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Custom Shape - </a:t>
            </a:r>
            <a:r>
              <a:rPr lang="en-US" b="1" dirty="0" err="1"/>
              <a:t>cropShape</a:t>
            </a:r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B7F313-45DA-4714-9451-0C5E31B3BE25}"/>
              </a:ext>
            </a:extLst>
          </p:cNvPr>
          <p:cNvSpPr/>
          <p:nvPr/>
        </p:nvSpPr>
        <p:spPr>
          <a:xfrm>
            <a:off x="3062914" y="849000"/>
            <a:ext cx="11997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shapeCrop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79B96A-FB2B-4CFF-B618-4410BDE33DA2}"/>
              </a:ext>
            </a:extLst>
          </p:cNvPr>
          <p:cNvSpPr/>
          <p:nvPr/>
        </p:nvSpPr>
        <p:spPr>
          <a:xfrm>
            <a:off x="7843887" y="849000"/>
            <a:ext cx="2009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metis.mapsProcess</a:t>
            </a:r>
          </a:p>
        </p:txBody>
      </p:sp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22703104-0203-4F7B-BE55-2A0221E939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839" y="1576145"/>
            <a:ext cx="3605456" cy="3425683"/>
          </a:xfrm>
          <a:prstGeom prst="rect">
            <a:avLst/>
          </a:prstGeom>
        </p:spPr>
      </p:pic>
      <p:pic>
        <p:nvPicPr>
          <p:cNvPr id="11" name="Picture 10" descr="Map&#10;&#10;Description automatically generated">
            <a:extLst>
              <a:ext uri="{FF2B5EF4-FFF2-40B4-BE49-F238E27FC236}">
                <a16:creationId xmlns:a16="http://schemas.microsoft.com/office/drawing/2014/main" id="{9FA9517D-43C4-42A3-A4CF-13744C9DA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804" y="1431226"/>
            <a:ext cx="4309881" cy="371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0787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804333"/>
            <a:ext cx="11807674" cy="419946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Crop to Boundary</a:t>
            </a:r>
          </a:p>
        </p:txBody>
      </p:sp>
      <p:pic>
        <p:nvPicPr>
          <p:cNvPr id="14" name="Picture 13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D686780F-6A7B-41FB-9291-00D4EE707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59" y="1562265"/>
            <a:ext cx="6117791" cy="2349335"/>
          </a:xfrm>
          <a:prstGeom prst="rect">
            <a:avLst/>
          </a:prstGeom>
        </p:spPr>
      </p:pic>
      <p:pic>
        <p:nvPicPr>
          <p:cNvPr id="18" name="Picture 17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B96141BE-0261-47C1-899A-34B5E116A4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526" y="1457787"/>
            <a:ext cx="4309881" cy="319735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566FE89-D4ED-4B9D-BD15-A2BA05F6012D}"/>
              </a:ext>
            </a:extLst>
          </p:cNvPr>
          <p:cNvSpPr txBox="1"/>
          <p:nvPr/>
        </p:nvSpPr>
        <p:spPr>
          <a:xfrm>
            <a:off x="1903717" y="886004"/>
            <a:ext cx="2978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cropToBoundary=F (Default)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C0ADE2-A67A-46C8-8AEC-FDFF3C4FB197}"/>
              </a:ext>
            </a:extLst>
          </p:cNvPr>
          <p:cNvSpPr txBox="1"/>
          <p:nvPr/>
        </p:nvSpPr>
        <p:spPr>
          <a:xfrm>
            <a:off x="8371375" y="88600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cropToBoundary=T</a:t>
            </a:r>
          </a:p>
        </p:txBody>
      </p:sp>
    </p:spTree>
    <p:extLst>
      <p:ext uri="{BB962C8B-B14F-4D97-AF65-F5344CB8AC3E}">
        <p14:creationId xmlns:p14="http://schemas.microsoft.com/office/powerpoint/2010/main" val="36548049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1092200"/>
            <a:ext cx="11807674" cy="405553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Extended</a:t>
            </a:r>
          </a:p>
        </p:txBody>
      </p:sp>
      <p:pic>
        <p:nvPicPr>
          <p:cNvPr id="4" name="Picture 3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188FD09C-F27F-4D91-855C-796E7F1BC0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93" y="1937266"/>
            <a:ext cx="3795672" cy="2815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D1C313-7024-4B3B-9FA3-64F05FC3F9AB}"/>
              </a:ext>
            </a:extLst>
          </p:cNvPr>
          <p:cNvSpPr txBox="1"/>
          <p:nvPr/>
        </p:nvSpPr>
        <p:spPr>
          <a:xfrm>
            <a:off x="1139717" y="1296659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extension = 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D9B626-6414-4D12-B162-787F5C1D7C00}"/>
              </a:ext>
            </a:extLst>
          </p:cNvPr>
          <p:cNvSpPr txBox="1"/>
          <p:nvPr/>
        </p:nvSpPr>
        <p:spPr>
          <a:xfrm>
            <a:off x="5062888" y="1296659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extension = T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0AC82A6E-9ECD-4233-B7D6-E0651F46AB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616" y="1937266"/>
            <a:ext cx="3792721" cy="2867994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EF254A4F-AC22-4ABF-B7F3-DFB688D1AC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226" y="1911211"/>
            <a:ext cx="3792721" cy="28679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9AD5D9-2D14-4FE5-95BE-5BE80A869576}"/>
              </a:ext>
            </a:extLst>
          </p:cNvPr>
          <p:cNvSpPr txBox="1"/>
          <p:nvPr/>
        </p:nvSpPr>
        <p:spPr>
          <a:xfrm>
            <a:off x="8754354" y="1158159"/>
            <a:ext cx="2066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extension = T</a:t>
            </a:r>
          </a:p>
          <a:p>
            <a:pPr algn="ctr"/>
            <a:r>
              <a:rPr lang="en-US" b="1"/>
              <a:t>expandPercent = 50</a:t>
            </a:r>
          </a:p>
        </p:txBody>
      </p:sp>
    </p:spTree>
    <p:extLst>
      <p:ext uri="{BB962C8B-B14F-4D97-AF65-F5344CB8AC3E}">
        <p14:creationId xmlns:p14="http://schemas.microsoft.com/office/powerpoint/2010/main" val="15269220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905522"/>
            <a:ext cx="11807674" cy="449210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Scale Range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4DA1A181-2FB5-413B-9D3D-50BD24D044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25" y="2004546"/>
            <a:ext cx="3648767" cy="2805554"/>
          </a:xfrm>
          <a:prstGeom prst="rect">
            <a:avLst/>
          </a:prstGeom>
        </p:spPr>
      </p:pic>
      <p:pic>
        <p:nvPicPr>
          <p:cNvPr id="5" name="Picture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CE152858-5230-41BD-87F0-2BFC62712C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911" y="2026223"/>
            <a:ext cx="3744177" cy="2805554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85B3E8CB-3C1F-449D-AF29-914BB03BBA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235" y="2026223"/>
            <a:ext cx="3700340" cy="28055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231683-995D-4884-A3B8-220F6C3D95D6}"/>
              </a:ext>
            </a:extLst>
          </p:cNvPr>
          <p:cNvSpPr txBox="1"/>
          <p:nvPr/>
        </p:nvSpPr>
        <p:spPr>
          <a:xfrm>
            <a:off x="913225" y="1249063"/>
            <a:ext cx="2066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Scen1</a:t>
            </a:r>
          </a:p>
          <a:p>
            <a:pPr algn="ctr"/>
            <a:r>
              <a:rPr lang="en-US" b="1"/>
              <a:t>(uses scaleRange)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98A34B-06A3-4AC2-AD37-2FA999F7835C}"/>
              </a:ext>
            </a:extLst>
          </p:cNvPr>
          <p:cNvSpPr txBox="1"/>
          <p:nvPr/>
        </p:nvSpPr>
        <p:spPr>
          <a:xfrm>
            <a:off x="4404936" y="1046939"/>
            <a:ext cx="27565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Absolute Difference </a:t>
            </a:r>
          </a:p>
          <a:p>
            <a:pPr algn="ctr"/>
            <a:r>
              <a:rPr lang="en-US" b="1"/>
              <a:t>Scen2 – Scen1</a:t>
            </a:r>
          </a:p>
          <a:p>
            <a:pPr algn="ctr"/>
            <a:r>
              <a:rPr lang="en-US" b="1"/>
              <a:t>(using scaleRangeDiffAbs)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DD106D-DDD6-425D-9C63-8DB0E881F145}"/>
              </a:ext>
            </a:extLst>
          </p:cNvPr>
          <p:cNvSpPr txBox="1"/>
          <p:nvPr/>
        </p:nvSpPr>
        <p:spPr>
          <a:xfrm>
            <a:off x="8339542" y="1046939"/>
            <a:ext cx="2928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Absolute Difference </a:t>
            </a:r>
          </a:p>
          <a:p>
            <a:pPr algn="ctr"/>
            <a:r>
              <a:rPr lang="en-US" b="1"/>
              <a:t>Scen2 – Scen1</a:t>
            </a:r>
          </a:p>
          <a:p>
            <a:pPr algn="ctr"/>
            <a:r>
              <a:rPr lang="en-US" b="1"/>
              <a:t>(using scaleRangeDiffPrcnt)</a:t>
            </a:r>
          </a:p>
        </p:txBody>
      </p:sp>
    </p:spTree>
    <p:extLst>
      <p:ext uri="{BB962C8B-B14F-4D97-AF65-F5344CB8AC3E}">
        <p14:creationId xmlns:p14="http://schemas.microsoft.com/office/powerpoint/2010/main" val="25437554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905522"/>
            <a:ext cx="11807674" cy="521119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Color Palettes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231683-995D-4884-A3B8-220F6C3D95D6}"/>
              </a:ext>
            </a:extLst>
          </p:cNvPr>
          <p:cNvSpPr txBox="1"/>
          <p:nvPr/>
        </p:nvSpPr>
        <p:spPr>
          <a:xfrm>
            <a:off x="1756603" y="1144348"/>
            <a:ext cx="2066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Scen1</a:t>
            </a:r>
          </a:p>
          <a:p>
            <a:pPr algn="ctr"/>
            <a:r>
              <a:rPr lang="en-US" b="1"/>
              <a:t>(using classPalette)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CF6545-2338-40E2-BB92-6BA11A17C319}"/>
              </a:ext>
            </a:extLst>
          </p:cNvPr>
          <p:cNvSpPr txBox="1"/>
          <p:nvPr/>
        </p:nvSpPr>
        <p:spPr>
          <a:xfrm>
            <a:off x="7596622" y="1144347"/>
            <a:ext cx="2404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Diff Plots</a:t>
            </a:r>
          </a:p>
          <a:p>
            <a:pPr algn="ctr"/>
            <a:r>
              <a:rPr lang="en-US" b="1"/>
              <a:t>(using classPaletteDiff)</a:t>
            </a:r>
          </a:p>
        </p:txBody>
      </p:sp>
      <p:pic>
        <p:nvPicPr>
          <p:cNvPr id="4" name="Picture 3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26E04437-86B7-46D7-9F6A-DEAED9CBCB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35" y="1854548"/>
            <a:ext cx="5113692" cy="3931941"/>
          </a:xfrm>
          <a:prstGeom prst="rect">
            <a:avLst/>
          </a:prstGeom>
        </p:spPr>
      </p:pic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99911310-AEFA-4875-854F-F9E3500859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690" y="1756894"/>
            <a:ext cx="5247406" cy="393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8049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1260628"/>
            <a:ext cx="11807674" cy="366697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Multi-Scenario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506912A1-F038-4F1D-A9AE-AA77ADE353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90" y="2015067"/>
            <a:ext cx="3539627" cy="272163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7096BCA-B784-4F66-8101-8FBD88CCDF24}"/>
              </a:ext>
            </a:extLst>
          </p:cNvPr>
          <p:cNvSpPr txBox="1"/>
          <p:nvPr/>
        </p:nvSpPr>
        <p:spPr>
          <a:xfrm>
            <a:off x="886592" y="1470938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scen1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D64CD3-3451-4DBB-B63F-1B79EAEC9F2F}"/>
              </a:ext>
            </a:extLst>
          </p:cNvPr>
          <p:cNvSpPr txBox="1"/>
          <p:nvPr/>
        </p:nvSpPr>
        <p:spPr>
          <a:xfrm>
            <a:off x="4851608" y="1332438"/>
            <a:ext cx="2066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Absolute Difference Scen3 – Scen1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AAA9E1-273D-4B82-9CB8-E9390A866C43}"/>
              </a:ext>
            </a:extLst>
          </p:cNvPr>
          <p:cNvSpPr txBox="1"/>
          <p:nvPr/>
        </p:nvSpPr>
        <p:spPr>
          <a:xfrm>
            <a:off x="8866130" y="1332438"/>
            <a:ext cx="2066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% Difference </a:t>
            </a:r>
          </a:p>
          <a:p>
            <a:pPr algn="ctr"/>
            <a:r>
              <a:rPr lang="en-US" b="1" dirty="0"/>
              <a:t>Scen3 – Scen1</a:t>
            </a:r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A56805D6-E315-43CA-AA00-0E0E5EF882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097" y="2015068"/>
            <a:ext cx="3589658" cy="2721636"/>
          </a:xfrm>
          <a:prstGeom prst="rect">
            <a:avLst/>
          </a:prstGeom>
        </p:spPr>
      </p:pic>
      <p:pic>
        <p:nvPicPr>
          <p:cNvPr id="8" name="Picture 7" descr="Map&#10;&#10;Description automatically generated">
            <a:extLst>
              <a:ext uri="{FF2B5EF4-FFF2-40B4-BE49-F238E27FC236}">
                <a16:creationId xmlns:a16="http://schemas.microsoft.com/office/drawing/2014/main" id="{6AE5DD61-35D2-406E-BB5C-C6F821E381A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35" y="2015068"/>
            <a:ext cx="3624679" cy="272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751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7432040-3975-4A47-9851-71C7544179DB}"/>
              </a:ext>
            </a:extLst>
          </p:cNvPr>
          <p:cNvSpPr/>
          <p:nvPr/>
        </p:nvSpPr>
        <p:spPr>
          <a:xfrm>
            <a:off x="192163" y="887766"/>
            <a:ext cx="11766057" cy="37552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498920-CEE6-468A-B822-668FDD52D7A2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Color palette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ABC05A-2FD3-4203-A450-60C38E25E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80" y="1607458"/>
            <a:ext cx="3248025" cy="28479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A4089F7-BCF8-4D99-AC63-3CB6D5305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0322" y="1636032"/>
            <a:ext cx="2990850" cy="2790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0EF384-94F9-4C94-A097-A863BFCAE7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9689" y="1878920"/>
            <a:ext cx="4791075" cy="23050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3376CD1-55E5-4230-8E2D-4AF59126C8F3}"/>
              </a:ext>
            </a:extLst>
          </p:cNvPr>
          <p:cNvSpPr txBox="1"/>
          <p:nvPr/>
        </p:nvSpPr>
        <p:spPr>
          <a:xfrm>
            <a:off x="681915" y="1041170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pal_hot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292EEC-53CC-478E-B425-1C3BE965FA07}"/>
              </a:ext>
            </a:extLst>
          </p:cNvPr>
          <p:cNvSpPr txBox="1"/>
          <p:nvPr/>
        </p:nvSpPr>
        <p:spPr>
          <a:xfrm>
            <a:off x="4092420" y="1041170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pal_div_BrGn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0D6538-67C6-4DF8-907C-160512B9AC13}"/>
              </a:ext>
            </a:extLst>
          </p:cNvPr>
          <p:cNvSpPr txBox="1"/>
          <p:nvPr/>
        </p:nvSpPr>
        <p:spPr>
          <a:xfrm>
            <a:off x="8710288" y="1041170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pal_ScarcityCat</a:t>
            </a:r>
          </a:p>
        </p:txBody>
      </p:sp>
    </p:spTree>
    <p:extLst>
      <p:ext uri="{BB962C8B-B14F-4D97-AF65-F5344CB8AC3E}">
        <p14:creationId xmlns:p14="http://schemas.microsoft.com/office/powerpoint/2010/main" val="486813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C85C54E1-D638-49FA-939A-C756C2653C40}"/>
              </a:ext>
            </a:extLst>
          </p:cNvPr>
          <p:cNvGrpSpPr/>
          <p:nvPr/>
        </p:nvGrpSpPr>
        <p:grpSpPr>
          <a:xfrm>
            <a:off x="2866427" y="1513323"/>
            <a:ext cx="2066223" cy="965296"/>
            <a:chOff x="1811039" y="1300849"/>
            <a:chExt cx="2066223" cy="965296"/>
          </a:xfrm>
        </p:grpSpPr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B99CD118-BE2B-4974-A63A-05D086E8EA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C13B33-EEF3-454C-8140-6B229FA6718A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Maps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770467" y="863600"/>
            <a:ext cx="9254066" cy="25654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96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Multi-Scenario Folders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0A850C7-4B80-4BAB-A523-65D6F4D7C933}"/>
              </a:ext>
            </a:extLst>
          </p:cNvPr>
          <p:cNvGrpSpPr/>
          <p:nvPr/>
        </p:nvGrpSpPr>
        <p:grpSpPr>
          <a:xfrm>
            <a:off x="519116" y="1513323"/>
            <a:ext cx="2066223" cy="965296"/>
            <a:chOff x="1811039" y="1300849"/>
            <a:chExt cx="2066223" cy="965296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A7001D7F-24F0-4FEE-95BB-03DED3337E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3A5B316-F714-4ACE-B558-9180BA3CAD86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dirOutputs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59BFAA9-2EB9-46A1-94B8-F10C4594B349}"/>
              </a:ext>
            </a:extLst>
          </p:cNvPr>
          <p:cNvGrpSpPr/>
          <p:nvPr/>
        </p:nvGrpSpPr>
        <p:grpSpPr>
          <a:xfrm>
            <a:off x="3892430" y="1513323"/>
            <a:ext cx="2066223" cy="965296"/>
            <a:chOff x="1811039" y="1300849"/>
            <a:chExt cx="2066223" cy="965296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E2D5D6E7-7032-41E5-9345-84AD730066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45F5119-2944-4FB2-8E63-4E67D12F789F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country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26254B8-527B-41B2-B3AF-59B598D123FE}"/>
              </a:ext>
            </a:extLst>
          </p:cNvPr>
          <p:cNvGrpSpPr/>
          <p:nvPr/>
        </p:nvGrpSpPr>
        <p:grpSpPr>
          <a:xfrm>
            <a:off x="4960972" y="1513323"/>
            <a:ext cx="2066223" cy="965296"/>
            <a:chOff x="1811039" y="1300849"/>
            <a:chExt cx="2066223" cy="965296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4346C5A5-8702-4741-9B50-3A1C53907B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033DA20-5A0F-402A-A702-929C0431DD7D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param</a:t>
              </a: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B83AEA6-6BBC-4499-95B1-ABA66209BB19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5256887" y="2147275"/>
            <a:ext cx="405853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A72FBC7-925F-4EB2-8261-C53753104406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>
            <a:off x="6325429" y="2147275"/>
            <a:ext cx="372991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80F8231-71DA-4A2E-9369-FF392C1C2316}"/>
              </a:ext>
            </a:extLst>
          </p:cNvPr>
          <p:cNvGrpSpPr/>
          <p:nvPr/>
        </p:nvGrpSpPr>
        <p:grpSpPr>
          <a:xfrm>
            <a:off x="1783781" y="1513323"/>
            <a:ext cx="2066223" cy="965296"/>
            <a:chOff x="1811039" y="1300849"/>
            <a:chExt cx="2066223" cy="965296"/>
          </a:xfrm>
        </p:grpSpPr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3BA1AD54-6D02-4F5A-ABA0-E37CFE9DFC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4FED3D5-1F5B-4584-A8FC-EF2F8200CB77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multiScenario</a:t>
              </a: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859E3F0-3588-4B88-A3B8-3FC4B9064A83}"/>
              </a:ext>
            </a:extLst>
          </p:cNvPr>
          <p:cNvCxnSpPr>
            <a:cxnSpLocks/>
          </p:cNvCxnSpPr>
          <p:nvPr/>
        </p:nvCxnSpPr>
        <p:spPr>
          <a:xfrm>
            <a:off x="3238923" y="2147275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71752A6-51C3-407D-B323-312B43068FD7}"/>
              </a:ext>
            </a:extLst>
          </p:cNvPr>
          <p:cNvCxnSpPr>
            <a:cxnSpLocks/>
          </p:cNvCxnSpPr>
          <p:nvPr/>
        </p:nvCxnSpPr>
        <p:spPr>
          <a:xfrm>
            <a:off x="4213341" y="2138486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3735FD4-1B27-4B7C-855D-84EF75E589A4}"/>
              </a:ext>
            </a:extLst>
          </p:cNvPr>
          <p:cNvCxnSpPr>
            <a:cxnSpLocks/>
          </p:cNvCxnSpPr>
          <p:nvPr/>
        </p:nvCxnSpPr>
        <p:spPr>
          <a:xfrm>
            <a:off x="1895356" y="2163885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4025136-9BC2-4684-A72F-B20C52E68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982" y="1047850"/>
            <a:ext cx="2694230" cy="212052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886757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1260628"/>
            <a:ext cx="11807674" cy="366697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Multi-Year Diff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096BCA-B784-4F66-8101-8FBD88CCDF24}"/>
              </a:ext>
            </a:extLst>
          </p:cNvPr>
          <p:cNvSpPr txBox="1"/>
          <p:nvPr/>
        </p:nvSpPr>
        <p:spPr>
          <a:xfrm>
            <a:off x="886592" y="1470938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2010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D64CD3-3451-4DBB-B63F-1B79EAEC9F2F}"/>
              </a:ext>
            </a:extLst>
          </p:cNvPr>
          <p:cNvSpPr txBox="1"/>
          <p:nvPr/>
        </p:nvSpPr>
        <p:spPr>
          <a:xfrm>
            <a:off x="4851608" y="1332438"/>
            <a:ext cx="2066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Absolute Difference 2020 - 2010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AAA9E1-273D-4B82-9CB8-E9390A866C43}"/>
              </a:ext>
            </a:extLst>
          </p:cNvPr>
          <p:cNvSpPr txBox="1"/>
          <p:nvPr/>
        </p:nvSpPr>
        <p:spPr>
          <a:xfrm>
            <a:off x="8866130" y="1332438"/>
            <a:ext cx="2066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% Difference </a:t>
            </a:r>
          </a:p>
          <a:p>
            <a:pPr algn="ctr"/>
            <a:r>
              <a:rPr lang="en-US" b="1" dirty="0"/>
              <a:t>2020 – 2010</a:t>
            </a:r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51C9B150-CB1F-46B2-9B33-5FE9B3252B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905" y="2015065"/>
            <a:ext cx="3589658" cy="2721636"/>
          </a:xfrm>
          <a:prstGeom prst="rect">
            <a:avLst/>
          </a:prstGeom>
        </p:spPr>
      </p:pic>
      <p:pic>
        <p:nvPicPr>
          <p:cNvPr id="10" name="Picture 9" descr="Map&#10;&#10;Description automatically generated">
            <a:extLst>
              <a:ext uri="{FF2B5EF4-FFF2-40B4-BE49-F238E27FC236}">
                <a16:creationId xmlns:a16="http://schemas.microsoft.com/office/drawing/2014/main" id="{8EF4338E-CA13-4B4A-89F9-517F569B08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494" y="2015064"/>
            <a:ext cx="3679559" cy="2725229"/>
          </a:xfrm>
          <a:prstGeom prst="rect">
            <a:avLst/>
          </a:prstGeom>
        </p:spPr>
      </p:pic>
      <p:pic>
        <p:nvPicPr>
          <p:cNvPr id="12" name="Picture 11" descr="Map&#10;&#10;Description automatically generated">
            <a:extLst>
              <a:ext uri="{FF2B5EF4-FFF2-40B4-BE49-F238E27FC236}">
                <a16:creationId xmlns:a16="http://schemas.microsoft.com/office/drawing/2014/main" id="{AC0BB8A3-416C-434C-B443-7F1272B5C3D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95" y="1978769"/>
            <a:ext cx="3539629" cy="272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5666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C85C54E1-D638-49FA-939A-C756C2653C40}"/>
              </a:ext>
            </a:extLst>
          </p:cNvPr>
          <p:cNvGrpSpPr/>
          <p:nvPr/>
        </p:nvGrpSpPr>
        <p:grpSpPr>
          <a:xfrm>
            <a:off x="2866427" y="1513323"/>
            <a:ext cx="2066223" cy="965296"/>
            <a:chOff x="1811039" y="1300849"/>
            <a:chExt cx="2066223" cy="965296"/>
          </a:xfrm>
        </p:grpSpPr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B99CD118-BE2B-4974-A63A-05D086E8EA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C13B33-EEF3-454C-8140-6B229FA6718A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Maps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770467" y="863600"/>
            <a:ext cx="9254066" cy="25654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96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Multi-Year Folders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0A850C7-4B80-4BAB-A523-65D6F4D7C933}"/>
              </a:ext>
            </a:extLst>
          </p:cNvPr>
          <p:cNvGrpSpPr/>
          <p:nvPr/>
        </p:nvGrpSpPr>
        <p:grpSpPr>
          <a:xfrm>
            <a:off x="519116" y="1513323"/>
            <a:ext cx="2066223" cy="965296"/>
            <a:chOff x="1811039" y="1300849"/>
            <a:chExt cx="2066223" cy="965296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A7001D7F-24F0-4FEE-95BB-03DED3337E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3A5B316-F714-4ACE-B558-9180BA3CAD86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dirOutputs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59BFAA9-2EB9-46A1-94B8-F10C4594B349}"/>
              </a:ext>
            </a:extLst>
          </p:cNvPr>
          <p:cNvGrpSpPr/>
          <p:nvPr/>
        </p:nvGrpSpPr>
        <p:grpSpPr>
          <a:xfrm>
            <a:off x="3892430" y="1513323"/>
            <a:ext cx="2066223" cy="965296"/>
            <a:chOff x="1811039" y="1300849"/>
            <a:chExt cx="2066223" cy="965296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E2D5D6E7-7032-41E5-9345-84AD730066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45F5119-2944-4FB2-8E63-4E67D12F789F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country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26254B8-527B-41B2-B3AF-59B598D123FE}"/>
              </a:ext>
            </a:extLst>
          </p:cNvPr>
          <p:cNvGrpSpPr/>
          <p:nvPr/>
        </p:nvGrpSpPr>
        <p:grpSpPr>
          <a:xfrm>
            <a:off x="4960972" y="1513323"/>
            <a:ext cx="2066223" cy="965296"/>
            <a:chOff x="1811039" y="1300849"/>
            <a:chExt cx="2066223" cy="965296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4346C5A5-8702-4741-9B50-3A1C53907B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033DA20-5A0F-402A-A702-929C0431DD7D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param</a:t>
              </a: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B83AEA6-6BBC-4499-95B1-ABA66209BB19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5256887" y="2147275"/>
            <a:ext cx="405853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A72FBC7-925F-4EB2-8261-C53753104406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>
            <a:off x="6325429" y="2147275"/>
            <a:ext cx="372991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80F8231-71DA-4A2E-9369-FF392C1C2316}"/>
              </a:ext>
            </a:extLst>
          </p:cNvPr>
          <p:cNvGrpSpPr/>
          <p:nvPr/>
        </p:nvGrpSpPr>
        <p:grpSpPr>
          <a:xfrm>
            <a:off x="1783781" y="1513323"/>
            <a:ext cx="2066223" cy="965296"/>
            <a:chOff x="1811039" y="1300849"/>
            <a:chExt cx="2066223" cy="965296"/>
          </a:xfrm>
        </p:grpSpPr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3BA1AD54-6D02-4F5A-ABA0-E37CFE9DFC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4FED3D5-1F5B-4584-A8FC-EF2F8200CB77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multiScenario</a:t>
              </a: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859E3F0-3588-4B88-A3B8-3FC4B9064A83}"/>
              </a:ext>
            </a:extLst>
          </p:cNvPr>
          <p:cNvCxnSpPr>
            <a:cxnSpLocks/>
          </p:cNvCxnSpPr>
          <p:nvPr/>
        </p:nvCxnSpPr>
        <p:spPr>
          <a:xfrm>
            <a:off x="3238923" y="2147275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71752A6-51C3-407D-B323-312B43068FD7}"/>
              </a:ext>
            </a:extLst>
          </p:cNvPr>
          <p:cNvCxnSpPr>
            <a:cxnSpLocks/>
          </p:cNvCxnSpPr>
          <p:nvPr/>
        </p:nvCxnSpPr>
        <p:spPr>
          <a:xfrm>
            <a:off x="4213341" y="2138486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3735FD4-1B27-4B7C-855D-84EF75E589A4}"/>
              </a:ext>
            </a:extLst>
          </p:cNvPr>
          <p:cNvCxnSpPr>
            <a:cxnSpLocks/>
          </p:cNvCxnSpPr>
          <p:nvPr/>
        </p:nvCxnSpPr>
        <p:spPr>
          <a:xfrm>
            <a:off x="1895356" y="2163885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53109DB7-8ACF-402D-88D5-2DDD13B8C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375" y="1556461"/>
            <a:ext cx="2796076" cy="121484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447265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887767"/>
            <a:ext cx="11807674" cy="442995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Multi-Year</a:t>
            </a:r>
          </a:p>
        </p:txBody>
      </p:sp>
      <p:pic>
        <p:nvPicPr>
          <p:cNvPr id="9" name="Picture 8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7075CCF6-2D36-4F07-9303-645D61153C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56" y="2435263"/>
            <a:ext cx="6823625" cy="1455983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7C7BA25C-FFF3-4AD7-A697-2F888925A9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712" y="1636016"/>
            <a:ext cx="4488332" cy="34510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5148CF5-C0BA-4F2A-A7AC-ACDAD907493F}"/>
              </a:ext>
            </a:extLst>
          </p:cNvPr>
          <p:cNvSpPr txBox="1"/>
          <p:nvPr/>
        </p:nvSpPr>
        <p:spPr>
          <a:xfrm>
            <a:off x="2004687" y="1840726"/>
            <a:ext cx="269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Combined Year Plots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F4C991-5D6E-43DB-8801-5B2C47F2ECAB}"/>
              </a:ext>
            </a:extLst>
          </p:cNvPr>
          <p:cNvSpPr txBox="1"/>
          <p:nvPr/>
        </p:nvSpPr>
        <p:spPr>
          <a:xfrm>
            <a:off x="8042982" y="1005119"/>
            <a:ext cx="269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Mean Plot</a:t>
            </a:r>
          </a:p>
        </p:txBody>
      </p:sp>
    </p:spTree>
    <p:extLst>
      <p:ext uri="{BB962C8B-B14F-4D97-AF65-F5344CB8AC3E}">
        <p14:creationId xmlns:p14="http://schemas.microsoft.com/office/powerpoint/2010/main" val="16428965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1393794"/>
            <a:ext cx="11807674" cy="288524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Multi-Class</a:t>
            </a:r>
          </a:p>
        </p:txBody>
      </p:sp>
      <p:pic>
        <p:nvPicPr>
          <p:cNvPr id="5" name="Picture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3D27A65B-4BEA-43AE-AC77-2C948A38F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26" y="1571302"/>
            <a:ext cx="11419072" cy="246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5317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Numeric2Cat</a:t>
            </a:r>
          </a:p>
        </p:txBody>
      </p:sp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3B6F4D65-C9E5-4E0B-BB5A-0DF8509A29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58" y="1884222"/>
            <a:ext cx="4661997" cy="2479231"/>
          </a:xfrm>
          <a:prstGeom prst="rect">
            <a:avLst/>
          </a:prstGeom>
        </p:spPr>
      </p:pic>
      <p:pic>
        <p:nvPicPr>
          <p:cNvPr id="8" name="Picture 7" descr="Map&#10;&#10;Description automatically generated">
            <a:extLst>
              <a:ext uri="{FF2B5EF4-FFF2-40B4-BE49-F238E27FC236}">
                <a16:creationId xmlns:a16="http://schemas.microsoft.com/office/drawing/2014/main" id="{7215B5F1-79F3-42C3-B624-349FA1CA48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833" y="1884222"/>
            <a:ext cx="5522072" cy="247923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9B28590-6D43-4968-A021-CF2493679ADD}"/>
              </a:ext>
            </a:extLst>
          </p:cNvPr>
          <p:cNvSpPr/>
          <p:nvPr/>
        </p:nvSpPr>
        <p:spPr>
          <a:xfrm>
            <a:off x="409073" y="1608221"/>
            <a:ext cx="11285621" cy="310414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171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3101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GCAM Results Folder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AB3D5B8-F101-4F2A-BB68-D105EE67A66B}"/>
              </a:ext>
            </a:extLst>
          </p:cNvPr>
          <p:cNvGrpSpPr/>
          <p:nvPr/>
        </p:nvGrpSpPr>
        <p:grpSpPr>
          <a:xfrm>
            <a:off x="1707202" y="1558164"/>
            <a:ext cx="2066223" cy="965296"/>
            <a:chOff x="1811039" y="1300849"/>
            <a:chExt cx="2066223" cy="965296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6A6B1FFF-5D22-44C4-B7E8-B969938A31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E03BC9B-F13A-4CF5-B65E-F5BB04F3FFC3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outputs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021E8F4-2180-4BA0-B64B-B4A111C6FDBA}"/>
              </a:ext>
            </a:extLst>
          </p:cNvPr>
          <p:cNvGrpSpPr/>
          <p:nvPr/>
        </p:nvGrpSpPr>
        <p:grpSpPr>
          <a:xfrm>
            <a:off x="4904956" y="1563134"/>
            <a:ext cx="2066223" cy="965296"/>
            <a:chOff x="1811039" y="1300849"/>
            <a:chExt cx="2066223" cy="965296"/>
          </a:xfrm>
        </p:grpSpPr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2FB42ADA-F0B4-4C57-823E-A9385F11E6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3FAE1FE-8437-4630-8945-A21EA82C2AD8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Maps</a:t>
              </a:r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2F8E274-F940-47BB-A66B-BFC930922115}"/>
              </a:ext>
            </a:extLst>
          </p:cNvPr>
          <p:cNvCxnSpPr>
            <a:cxnSpLocks/>
          </p:cNvCxnSpPr>
          <p:nvPr/>
        </p:nvCxnSpPr>
        <p:spPr>
          <a:xfrm>
            <a:off x="6332043" y="2183327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D1AD679-BAA7-43F2-BBF0-AEC4E9355207}"/>
              </a:ext>
            </a:extLst>
          </p:cNvPr>
          <p:cNvCxnSpPr>
            <a:cxnSpLocks/>
          </p:cNvCxnSpPr>
          <p:nvPr/>
        </p:nvCxnSpPr>
        <p:spPr>
          <a:xfrm>
            <a:off x="3114302" y="2208726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1FEBA126-27DE-47AE-968F-0A03BC9B58B9}"/>
              </a:ext>
            </a:extLst>
          </p:cNvPr>
          <p:cNvSpPr/>
          <p:nvPr/>
        </p:nvSpPr>
        <p:spPr>
          <a:xfrm>
            <a:off x="4147676" y="2771590"/>
            <a:ext cx="319668" cy="211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8B99608-FE84-4406-99AA-EAF2D7969384}"/>
              </a:ext>
            </a:extLst>
          </p:cNvPr>
          <p:cNvSpPr/>
          <p:nvPr/>
        </p:nvSpPr>
        <p:spPr>
          <a:xfrm>
            <a:off x="4121494" y="3024011"/>
            <a:ext cx="319668" cy="211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79615A-615E-4B19-919C-26C953E6E68C}"/>
              </a:ext>
            </a:extLst>
          </p:cNvPr>
          <p:cNvSpPr txBox="1"/>
          <p:nvPr/>
        </p:nvSpPr>
        <p:spPr>
          <a:xfrm>
            <a:off x="674620" y="1977441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Working Dir: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CF596FB-C3D1-4A12-97A0-6930D20FD8C7}"/>
              </a:ext>
            </a:extLst>
          </p:cNvPr>
          <p:cNvSpPr/>
          <p:nvPr/>
        </p:nvSpPr>
        <p:spPr>
          <a:xfrm>
            <a:off x="873016" y="609600"/>
            <a:ext cx="11014183" cy="575983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C23FD75-E3CD-476E-90A9-5E46DB529E60}"/>
              </a:ext>
            </a:extLst>
          </p:cNvPr>
          <p:cNvGrpSpPr/>
          <p:nvPr/>
        </p:nvGrpSpPr>
        <p:grpSpPr>
          <a:xfrm>
            <a:off x="9066957" y="1632743"/>
            <a:ext cx="2190959" cy="1192711"/>
            <a:chOff x="7654084" y="1134688"/>
            <a:chExt cx="2190959" cy="119271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5E334A7-89BE-4361-A189-A761FBDB5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54085" y="1134688"/>
              <a:ext cx="2190958" cy="1192711"/>
            </a:xfrm>
            <a:prstGeom prst="rect">
              <a:avLst/>
            </a:prstGeom>
          </p:spPr>
        </p:pic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D8BAA3A-4632-4772-9C3C-C37B50C98DC0}"/>
                </a:ext>
              </a:extLst>
            </p:cNvPr>
            <p:cNvSpPr/>
            <p:nvPr/>
          </p:nvSpPr>
          <p:spPr>
            <a:xfrm>
              <a:off x="7654084" y="1135413"/>
              <a:ext cx="1881747" cy="1108253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E0961D01-4B41-4085-A98E-30C59C8E00BE}"/>
              </a:ext>
            </a:extLst>
          </p:cNvPr>
          <p:cNvSpPr txBox="1"/>
          <p:nvPr/>
        </p:nvSpPr>
        <p:spPr>
          <a:xfrm>
            <a:off x="8899033" y="1275572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C00000"/>
                </a:solidFill>
              </a:rPr>
              <a:t>params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E7EB3C8-874D-4E66-9700-B3AB1E71B526}"/>
              </a:ext>
            </a:extLst>
          </p:cNvPr>
          <p:cNvGrpSpPr/>
          <p:nvPr/>
        </p:nvGrpSpPr>
        <p:grpSpPr>
          <a:xfrm>
            <a:off x="5938067" y="3122478"/>
            <a:ext cx="3954072" cy="3143174"/>
            <a:chOff x="4441162" y="2732004"/>
            <a:chExt cx="3954072" cy="314317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4EFBEFC-ECE1-4D56-A393-99B7D0603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67344" y="3131752"/>
              <a:ext cx="3927890" cy="2743426"/>
            </a:xfrm>
            <a:prstGeom prst="rect">
              <a:avLst/>
            </a:prstGeom>
          </p:spPr>
        </p:pic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40D5D0A-B1DA-4172-9B75-AEBC33C51687}"/>
                </a:ext>
              </a:extLst>
            </p:cNvPr>
            <p:cNvSpPr/>
            <p:nvPr/>
          </p:nvSpPr>
          <p:spPr>
            <a:xfrm>
              <a:off x="4441162" y="3064705"/>
              <a:ext cx="3927890" cy="27434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9340060-A35D-4ACF-ACA4-D5DD7267A633}"/>
                </a:ext>
              </a:extLst>
            </p:cNvPr>
            <p:cNvSpPr txBox="1"/>
            <p:nvPr/>
          </p:nvSpPr>
          <p:spPr>
            <a:xfrm>
              <a:off x="4835612" y="2732004"/>
              <a:ext cx="31876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rgbClr val="C00000"/>
                  </a:solidFill>
                </a:rPr>
                <a:t>Animation, Mean and by Year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0A6B757-DE8E-45DA-B8B2-2044B06A306E}"/>
              </a:ext>
            </a:extLst>
          </p:cNvPr>
          <p:cNvGrpSpPr/>
          <p:nvPr/>
        </p:nvGrpSpPr>
        <p:grpSpPr>
          <a:xfrm>
            <a:off x="2103063" y="3815567"/>
            <a:ext cx="2204447" cy="1799201"/>
            <a:chOff x="1555904" y="3302331"/>
            <a:chExt cx="2204447" cy="1799201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175DCC27-09C9-4911-89D5-5D6E61FEE6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98083" y="3643823"/>
              <a:ext cx="2162268" cy="1457709"/>
            </a:xfrm>
            <a:prstGeom prst="rect">
              <a:avLst/>
            </a:prstGeom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CE5152F-C392-4081-B31E-646BCF77F85B}"/>
                </a:ext>
              </a:extLst>
            </p:cNvPr>
            <p:cNvSpPr/>
            <p:nvPr/>
          </p:nvSpPr>
          <p:spPr>
            <a:xfrm>
              <a:off x="1555904" y="3643822"/>
              <a:ext cx="2162268" cy="145771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3C6CADE-0C94-455F-8D95-D49EA5D79CAB}"/>
                </a:ext>
              </a:extLst>
            </p:cNvPr>
            <p:cNvSpPr txBox="1"/>
            <p:nvPr/>
          </p:nvSpPr>
          <p:spPr>
            <a:xfrm>
              <a:off x="1571901" y="3302331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rgbClr val="C00000"/>
                  </a:solidFill>
                </a:rPr>
                <a:t>Scenarios</a:t>
              </a:r>
            </a:p>
          </p:txBody>
        </p:sp>
      </p:grp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AE3C862C-39AE-49EC-9182-6FC1210D812C}"/>
              </a:ext>
            </a:extLst>
          </p:cNvPr>
          <p:cNvCxnSpPr>
            <a:cxnSpLocks/>
            <a:stCxn id="2" idx="2"/>
            <a:endCxn id="49" idx="0"/>
          </p:cNvCxnSpPr>
          <p:nvPr/>
        </p:nvCxnSpPr>
        <p:spPr>
          <a:xfrm rot="5400000">
            <a:off x="6162249" y="-184622"/>
            <a:ext cx="990113" cy="7010265"/>
          </a:xfrm>
          <a:prstGeom prst="bentConnector3">
            <a:avLst>
              <a:gd name="adj1" fmla="val 17230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3C9FE4D-4D72-4CE7-9AAD-67C5D147C575}"/>
              </a:ext>
            </a:extLst>
          </p:cNvPr>
          <p:cNvCxnSpPr>
            <a:cxnSpLocks/>
            <a:stCxn id="47" idx="3"/>
            <a:endCxn id="3" idx="1"/>
          </p:cNvCxnSpPr>
          <p:nvPr/>
        </p:nvCxnSpPr>
        <p:spPr>
          <a:xfrm>
            <a:off x="4307510" y="4885914"/>
            <a:ext cx="1656739" cy="8025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CF3F9385-005B-463F-A553-3023EA895F3C}"/>
              </a:ext>
            </a:extLst>
          </p:cNvPr>
          <p:cNvGrpSpPr/>
          <p:nvPr/>
        </p:nvGrpSpPr>
        <p:grpSpPr>
          <a:xfrm>
            <a:off x="6598670" y="1428901"/>
            <a:ext cx="2066223" cy="1224361"/>
            <a:chOff x="6598670" y="1428901"/>
            <a:chExt cx="2066223" cy="122436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2581B72-2F69-45F8-8953-C82F782E9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59711" y="1881966"/>
              <a:ext cx="1601517" cy="740095"/>
            </a:xfrm>
            <a:prstGeom prst="rect">
              <a:avLst/>
            </a:prstGeom>
          </p:spPr>
        </p:pic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C6293DD-4921-436F-B347-57A1BD241D4F}"/>
                </a:ext>
              </a:extLst>
            </p:cNvPr>
            <p:cNvSpPr/>
            <p:nvPr/>
          </p:nvSpPr>
          <p:spPr>
            <a:xfrm>
              <a:off x="6813940" y="1808787"/>
              <a:ext cx="1635681" cy="844475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717E439-AE87-400F-A3B2-2B2F8B3EE115}"/>
                </a:ext>
              </a:extLst>
            </p:cNvPr>
            <p:cNvSpPr txBox="1"/>
            <p:nvPr/>
          </p:nvSpPr>
          <p:spPr>
            <a:xfrm>
              <a:off x="6598670" y="1428901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rgbClr val="C00000"/>
                  </a:solidFill>
                </a:rPr>
                <a:t>subRegType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60EF237-31C2-427F-A5EA-98A6DB95781B}"/>
              </a:ext>
            </a:extLst>
          </p:cNvPr>
          <p:cNvGrpSpPr/>
          <p:nvPr/>
        </p:nvGrpSpPr>
        <p:grpSpPr>
          <a:xfrm>
            <a:off x="3527112" y="1733645"/>
            <a:ext cx="1789880" cy="856923"/>
            <a:chOff x="3840043" y="914304"/>
            <a:chExt cx="1789880" cy="856923"/>
          </a:xfrm>
        </p:grpSpPr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7A67591-E3A2-487E-87A7-6C5269EFE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75890" y="914304"/>
              <a:ext cx="1754033" cy="762097"/>
            </a:xfrm>
            <a:prstGeom prst="rect">
              <a:avLst/>
            </a:prstGeom>
          </p:spPr>
        </p:pic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8A89826-8D49-4D1C-9FDC-93E626B53D30}"/>
                </a:ext>
              </a:extLst>
            </p:cNvPr>
            <p:cNvSpPr/>
            <p:nvPr/>
          </p:nvSpPr>
          <p:spPr>
            <a:xfrm>
              <a:off x="3840043" y="926752"/>
              <a:ext cx="1635681" cy="844475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5B54B477-7F5C-4DE5-BAFF-A473BEBCD651}"/>
              </a:ext>
            </a:extLst>
          </p:cNvPr>
          <p:cNvSpPr txBox="1"/>
          <p:nvPr/>
        </p:nvSpPr>
        <p:spPr>
          <a:xfrm>
            <a:off x="3278938" y="1412147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C00000"/>
                </a:solidFill>
              </a:rPr>
              <a:t>folderName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602651A-7B76-4745-8B1F-59A7486B9C69}"/>
              </a:ext>
            </a:extLst>
          </p:cNvPr>
          <p:cNvCxnSpPr>
            <a:cxnSpLocks/>
          </p:cNvCxnSpPr>
          <p:nvPr/>
        </p:nvCxnSpPr>
        <p:spPr>
          <a:xfrm>
            <a:off x="5273048" y="2197085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F682D75-FDC6-4E20-9F8B-ADFA453DC08E}"/>
              </a:ext>
            </a:extLst>
          </p:cNvPr>
          <p:cNvCxnSpPr>
            <a:cxnSpLocks/>
          </p:cNvCxnSpPr>
          <p:nvPr/>
        </p:nvCxnSpPr>
        <p:spPr>
          <a:xfrm>
            <a:off x="8569761" y="2192115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58DD7A67-DA53-4E27-850B-8B1000104609}"/>
              </a:ext>
            </a:extLst>
          </p:cNvPr>
          <p:cNvSpPr txBox="1"/>
          <p:nvPr/>
        </p:nvSpPr>
        <p:spPr>
          <a:xfrm>
            <a:off x="2657321" y="716818"/>
            <a:ext cx="829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Note: Folders created automatically for each unique </a:t>
            </a:r>
            <a:r>
              <a:rPr lang="en-US">
                <a:solidFill>
                  <a:srgbClr val="C00000"/>
                </a:solidFill>
              </a:rPr>
              <a:t>subRegType, param, scenario</a:t>
            </a:r>
          </a:p>
        </p:txBody>
      </p:sp>
    </p:spTree>
    <p:extLst>
      <p:ext uri="{BB962C8B-B14F-4D97-AF65-F5344CB8AC3E}">
        <p14:creationId xmlns:p14="http://schemas.microsoft.com/office/powerpoint/2010/main" val="10483774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2" y="-345805"/>
            <a:ext cx="3101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GCAM by Param Figs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4BF3CB-7E52-4F13-8449-FE231ADB4921}"/>
              </a:ext>
            </a:extLst>
          </p:cNvPr>
          <p:cNvSpPr/>
          <p:nvPr/>
        </p:nvSpPr>
        <p:spPr>
          <a:xfrm>
            <a:off x="442452" y="117988"/>
            <a:ext cx="11444747" cy="654828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628F066-CA00-4417-A6D9-707233D718F1}"/>
              </a:ext>
            </a:extLst>
          </p:cNvPr>
          <p:cNvSpPr txBox="1"/>
          <p:nvPr/>
        </p:nvSpPr>
        <p:spPr>
          <a:xfrm>
            <a:off x="1084319" y="741040"/>
            <a:ext cx="248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Population by Year SSP3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00C1B6A-B22A-4D19-91EF-C8BA151777A4}"/>
              </a:ext>
            </a:extLst>
          </p:cNvPr>
          <p:cNvSpPr txBox="1"/>
          <p:nvPr/>
        </p:nvSpPr>
        <p:spPr>
          <a:xfrm>
            <a:off x="807994" y="3486630"/>
            <a:ext cx="2485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Land Allocation SSP5</a:t>
            </a:r>
          </a:p>
          <a:p>
            <a:pPr algn="ctr"/>
            <a:r>
              <a:rPr lang="en-US" b="1"/>
              <a:t>(Mean 2010 to 2050)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23BD46B-EFD3-48A8-A749-606D7DA6C469}"/>
              </a:ext>
            </a:extLst>
          </p:cNvPr>
          <p:cNvSpPr txBox="1"/>
          <p:nvPr/>
        </p:nvSpPr>
        <p:spPr>
          <a:xfrm>
            <a:off x="4853231" y="3552051"/>
            <a:ext cx="248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Runoff by Basin 2050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0439EAE-3020-4A30-8A0D-8343E7A17CD8}"/>
              </a:ext>
            </a:extLst>
          </p:cNvPr>
          <p:cNvSpPr txBox="1"/>
          <p:nvPr/>
        </p:nvSpPr>
        <p:spPr>
          <a:xfrm>
            <a:off x="8412211" y="3447289"/>
            <a:ext cx="2950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Percentage Diff Elec Gen</a:t>
            </a:r>
          </a:p>
          <a:p>
            <a:pPr algn="ctr"/>
            <a:r>
              <a:rPr lang="en-US" b="1"/>
              <a:t>(SSP5 – SSP3)</a:t>
            </a:r>
          </a:p>
        </p:txBody>
      </p:sp>
      <p:pic>
        <p:nvPicPr>
          <p:cNvPr id="6" name="Picture 5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5246A03D-8991-4794-AFC7-9553B33AAC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054" y="4106049"/>
            <a:ext cx="3655891" cy="2472811"/>
          </a:xfrm>
          <a:prstGeom prst="rect">
            <a:avLst/>
          </a:prstGeom>
        </p:spPr>
      </p:pic>
      <p:pic>
        <p:nvPicPr>
          <p:cNvPr id="17" name="Picture 16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1CF5B8F5-FA65-42EB-B3F1-1C84214218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42" y="4106049"/>
            <a:ext cx="3717897" cy="2472811"/>
          </a:xfrm>
          <a:prstGeom prst="rect">
            <a:avLst/>
          </a:prstGeom>
        </p:spPr>
      </p:pic>
      <p:pic>
        <p:nvPicPr>
          <p:cNvPr id="19" name="Picture 18" descr="A close up of a map&#10;&#10;Description automatically generated">
            <a:extLst>
              <a:ext uri="{FF2B5EF4-FFF2-40B4-BE49-F238E27FC236}">
                <a16:creationId xmlns:a16="http://schemas.microsoft.com/office/drawing/2014/main" id="{0D9FB249-DA1F-47EC-A0F5-53F1A17048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490" y="221175"/>
            <a:ext cx="7428020" cy="1409063"/>
          </a:xfrm>
          <a:prstGeom prst="rect">
            <a:avLst/>
          </a:prstGeom>
        </p:spPr>
      </p:pic>
      <p:pic>
        <p:nvPicPr>
          <p:cNvPr id="21" name="Picture 20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46679271-34BC-46F3-A89F-3DD2AA7423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490" y="1828225"/>
            <a:ext cx="7223619" cy="140906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DFD97C6-B7A5-4D16-B656-84935B142B4C}"/>
              </a:ext>
            </a:extLst>
          </p:cNvPr>
          <p:cNvSpPr txBox="1"/>
          <p:nvPr/>
        </p:nvSpPr>
        <p:spPr>
          <a:xfrm>
            <a:off x="1084319" y="1981564"/>
            <a:ext cx="24855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Absolute Difference in Population by Year</a:t>
            </a:r>
          </a:p>
          <a:p>
            <a:pPr algn="ctr"/>
            <a:r>
              <a:rPr lang="en-US" b="1"/>
              <a:t>(SSP5 – SSP3)</a:t>
            </a:r>
          </a:p>
        </p:txBody>
      </p:sp>
      <p:pic>
        <p:nvPicPr>
          <p:cNvPr id="25" name="Picture 2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1F8DE4E6-08A9-4594-88BA-0F93AA1C048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945" y="4135943"/>
            <a:ext cx="3424701" cy="241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5696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201996" y="-369332"/>
            <a:ext cx="3101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GCAM by Class Figs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047060-3AA7-4699-9EAE-4E3F4573EEA2}"/>
              </a:ext>
            </a:extLst>
          </p:cNvPr>
          <p:cNvSpPr/>
          <p:nvPr/>
        </p:nvSpPr>
        <p:spPr>
          <a:xfrm>
            <a:off x="442452" y="117988"/>
            <a:ext cx="11444747" cy="654828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54953583-8DC0-4DC1-9C80-59364DCE9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5" y="545082"/>
            <a:ext cx="7331022" cy="3993389"/>
          </a:xfrm>
          <a:prstGeom prst="rect">
            <a:avLst/>
          </a:prstGeom>
        </p:spPr>
      </p:pic>
      <p:pic>
        <p:nvPicPr>
          <p:cNvPr id="6" name="Picture 5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949EBDC5-4E80-425B-84EA-DDBD3A9647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686" y="3783081"/>
            <a:ext cx="7525130" cy="27485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A82A39-C97E-4486-BF84-AD752A7FF992}"/>
              </a:ext>
            </a:extLst>
          </p:cNvPr>
          <p:cNvSpPr txBox="1"/>
          <p:nvPr/>
        </p:nvSpPr>
        <p:spPr>
          <a:xfrm>
            <a:off x="1556139" y="175750"/>
            <a:ext cx="4210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Electricity Generation SSP5 by Class 2040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335815-A0C2-4151-96C4-FDD5E5395A04}"/>
              </a:ext>
            </a:extLst>
          </p:cNvPr>
          <p:cNvSpPr txBox="1"/>
          <p:nvPr/>
        </p:nvSpPr>
        <p:spPr>
          <a:xfrm>
            <a:off x="5929124" y="3429000"/>
            <a:ext cx="3976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Land Allocation SSP5 by Class 2040</a:t>
            </a:r>
          </a:p>
        </p:txBody>
      </p:sp>
    </p:spTree>
    <p:extLst>
      <p:ext uri="{BB962C8B-B14F-4D97-AF65-F5344CB8AC3E}">
        <p14:creationId xmlns:p14="http://schemas.microsoft.com/office/powerpoint/2010/main" val="12989610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860" y="1721485"/>
            <a:ext cx="10515600" cy="1325563"/>
          </a:xfrm>
        </p:spPr>
        <p:txBody>
          <a:bodyPr/>
          <a:lstStyle/>
          <a:p>
            <a:r>
              <a:rPr lang="en-US" dirty="0"/>
              <a:t>Figures for grid2poly</a:t>
            </a:r>
          </a:p>
        </p:txBody>
      </p:sp>
    </p:spTree>
    <p:extLst>
      <p:ext uri="{BB962C8B-B14F-4D97-AF65-F5344CB8AC3E}">
        <p14:creationId xmlns:p14="http://schemas.microsoft.com/office/powerpoint/2010/main" val="2851378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70E9E06-5F46-4A20-920E-2473B2FB3AF0}"/>
              </a:ext>
            </a:extLst>
          </p:cNvPr>
          <p:cNvSpPr txBox="1"/>
          <p:nvPr/>
        </p:nvSpPr>
        <p:spPr>
          <a:xfrm>
            <a:off x="677207" y="522579"/>
            <a:ext cx="2216370" cy="4429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1050" b="1" u="sng">
                <a:latin typeface="+mn-lt"/>
              </a:rPr>
              <a:t>electricity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elecByTechTWh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elecCapByFuel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elecFinalBySecTWh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elecFinalByFuelTWh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elecNewCapCost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elecNewCapGW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elecAnnualRetPrematureCost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elecAnnualRetPrematureGW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elecCumCapCost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elecCumCapGW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elecCumRetPrematureCost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elecCumRetPrematureGW</a:t>
            </a:r>
          </a:p>
          <a:p>
            <a:pPr algn="ctr"/>
            <a:r>
              <a:rPr lang="en-US" altLang="en-US" sz="1050" b="1" u="sng">
                <a:latin typeface="+mn-lt"/>
              </a:rPr>
              <a:t>transport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transportPassengerVMTByMode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transportFreightVMTByMode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transportPassengerVMTByFuel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transportFreightVMTByFuel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849C20-7534-4CC1-AE72-789DE7D498D4}"/>
              </a:ext>
            </a:extLst>
          </p:cNvPr>
          <p:cNvSpPr txBox="1"/>
          <p:nvPr/>
        </p:nvSpPr>
        <p:spPr>
          <a:xfrm>
            <a:off x="3772467" y="522579"/>
            <a:ext cx="2216370" cy="5884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1050" b="1" u="sng">
                <a:latin typeface="+mn-lt"/>
              </a:rPr>
              <a:t>socioecon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gdpPerCapita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gdp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gdpGrowthRate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pop</a:t>
            </a:r>
          </a:p>
          <a:p>
            <a:pPr algn="ctr"/>
            <a:r>
              <a:rPr lang="en-US" altLang="en-US" sz="1050" b="1" u="sng">
                <a:latin typeface="+mn-lt"/>
              </a:rPr>
              <a:t>ag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agProdbyIrrRfd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agProdBiomass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agProdForest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agProdByCrop</a:t>
            </a:r>
          </a:p>
          <a:p>
            <a:pPr algn="ctr"/>
            <a:r>
              <a:rPr lang="en-US" altLang="en-US" sz="1050" b="1" u="sng">
                <a:latin typeface="+mn-lt"/>
              </a:rPr>
              <a:t>livestock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livestock_MeatDairybyTechMixed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livestock_MeatDairybyTechPastoral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livestock_MeatDairybyTechImports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livestock_MeatDairybySubsector</a:t>
            </a:r>
          </a:p>
          <a:p>
            <a:pPr algn="ctr"/>
            <a:r>
              <a:rPr lang="en-US" altLang="en-US" sz="1050" b="1" u="sng">
                <a:latin typeface="+mn-lt"/>
              </a:rPr>
              <a:t>land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landIrrRfd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landIrrCrop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landRfdCrop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landAlloc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landAllocByCrop</a:t>
            </a:r>
          </a:p>
          <a:p>
            <a:pPr algn="ctr"/>
            <a:endParaRPr lang="en-US" altLang="en-US" sz="105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85856F-0683-439B-927B-E2E8AD4AA13F}"/>
              </a:ext>
            </a:extLst>
          </p:cNvPr>
          <p:cNvSpPr txBox="1"/>
          <p:nvPr/>
        </p:nvSpPr>
        <p:spPr>
          <a:xfrm>
            <a:off x="6867727" y="522579"/>
            <a:ext cx="2216370" cy="4429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1050" b="1" u="sng">
                <a:latin typeface="+mn-lt"/>
              </a:rPr>
              <a:t>emissions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emissNonCO2BySectorGWPAR5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emissNonCO2BySectorGTPAR5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emissNonCO2BySectorOrigUnits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emissLUC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emissCO2BySectorNoBio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emissNonCO2ByResProdGWPAR5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emissMethaneBySourceGWPAR5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emissByGasGWPAR5FFI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emissByGasGWPAR5LUC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emissBySectorGWPAR5FFI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emissBySectorGWPAR5LUC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emissNonCO2ByResProdGTPAR5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emissMethaneBySourceGTPAR5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emissByGasGTPAR5FFI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emissByGasGTPAR5LUC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emissBySectorGTPAR5FFI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emissBySectorGTPAR5LUC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BBF495-EC10-4E41-938D-C41D6846FC07}"/>
              </a:ext>
            </a:extLst>
          </p:cNvPr>
          <p:cNvSpPr txBox="1"/>
          <p:nvPr/>
        </p:nvSpPr>
        <p:spPr>
          <a:xfrm>
            <a:off x="9270444" y="522578"/>
            <a:ext cx="2216370" cy="2006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1050" b="1" u="sng">
                <a:latin typeface="+mn-lt"/>
              </a:rPr>
              <a:t>water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watConsumBySec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watWithdrawBySec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watWithdrawByCrop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watBioPhysCons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watIrrWithdrawBasin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watIrrConsBasin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watSupRunoffBasin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432040-3975-4A47-9851-71C7544179DB}"/>
              </a:ext>
            </a:extLst>
          </p:cNvPr>
          <p:cNvSpPr/>
          <p:nvPr/>
        </p:nvSpPr>
        <p:spPr>
          <a:xfrm>
            <a:off x="497520" y="522577"/>
            <a:ext cx="10466402" cy="569179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498920-CEE6-468A-B822-668FDD52D7A2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Param List</a:t>
            </a:r>
          </a:p>
        </p:txBody>
      </p:sp>
    </p:spTree>
    <p:extLst>
      <p:ext uri="{BB962C8B-B14F-4D97-AF65-F5344CB8AC3E}">
        <p14:creationId xmlns:p14="http://schemas.microsoft.com/office/powerpoint/2010/main" val="33457949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1">
            <a:extLst>
              <a:ext uri="{FF2B5EF4-FFF2-40B4-BE49-F238E27FC236}">
                <a16:creationId xmlns:a16="http://schemas.microsoft.com/office/drawing/2014/main" id="{F09DE04F-DF30-4A3E-B00F-1D451F7A2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81574"/>
              </p:ext>
            </p:extLst>
          </p:nvPr>
        </p:nvGraphicFramePr>
        <p:xfrm>
          <a:off x="1986644" y="821515"/>
          <a:ext cx="2761920" cy="26428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0640">
                  <a:extLst>
                    <a:ext uri="{9D8B030D-6E8A-4147-A177-3AD203B41FA5}">
                      <a16:colId xmlns:a16="http://schemas.microsoft.com/office/drawing/2014/main" val="749713345"/>
                    </a:ext>
                  </a:extLst>
                </a:gridCol>
                <a:gridCol w="920640">
                  <a:extLst>
                    <a:ext uri="{9D8B030D-6E8A-4147-A177-3AD203B41FA5}">
                      <a16:colId xmlns:a16="http://schemas.microsoft.com/office/drawing/2014/main" val="272323165"/>
                    </a:ext>
                  </a:extLst>
                </a:gridCol>
                <a:gridCol w="920640">
                  <a:extLst>
                    <a:ext uri="{9D8B030D-6E8A-4147-A177-3AD203B41FA5}">
                      <a16:colId xmlns:a16="http://schemas.microsoft.com/office/drawing/2014/main" val="857475453"/>
                    </a:ext>
                  </a:extLst>
                </a:gridCol>
              </a:tblGrid>
              <a:tr h="44826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lat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lon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value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014827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-18.25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-81.25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607564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-17.75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-80.75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747718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-17.25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-80.25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952475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-16.75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-79.75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37016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-16.25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-79.25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154961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02771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93B86D8-3F23-4837-A2DF-9D3A467B3481}"/>
              </a:ext>
            </a:extLst>
          </p:cNvPr>
          <p:cNvSpPr txBox="1"/>
          <p:nvPr/>
        </p:nvSpPr>
        <p:spPr>
          <a:xfrm>
            <a:off x="1607055" y="149662"/>
            <a:ext cx="2985479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2400" b="1">
                <a:latin typeface="+mn-lt"/>
              </a:rPr>
              <a:t>fileName.csv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B34EED9-945B-4098-ABEB-DC50F8724DB6}"/>
              </a:ext>
            </a:extLst>
          </p:cNvPr>
          <p:cNvSpPr/>
          <p:nvPr/>
        </p:nvSpPr>
        <p:spPr>
          <a:xfrm>
            <a:off x="5941530" y="872096"/>
            <a:ext cx="5430540" cy="21759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en-US" sz="1600" dirty="0">
                <a:solidFill>
                  <a:schemeClr val="tx1"/>
                </a:solidFill>
              </a:rPr>
              <a:t>lat = seq(from=-18.25,to=-0.25,by=0.5); lat</a:t>
            </a:r>
          </a:p>
          <a:p>
            <a:pPr>
              <a:lnSpc>
                <a:spcPct val="150000"/>
              </a:lnSpc>
            </a:pPr>
            <a:r>
              <a:rPr lang="en-US" altLang="en-US" sz="1600" dirty="0">
                <a:solidFill>
                  <a:schemeClr val="tx1"/>
                </a:solidFill>
              </a:rPr>
              <a:t>lon = seq(from=-81.25,to=-68.75,by=0.5); lon</a:t>
            </a:r>
          </a:p>
          <a:p>
            <a:pPr>
              <a:lnSpc>
                <a:spcPct val="150000"/>
              </a:lnSpc>
            </a:pPr>
            <a:r>
              <a:rPr lang="en-US" altLang="en-US" sz="1600" dirty="0">
                <a:solidFill>
                  <a:schemeClr val="tx1"/>
                </a:solidFill>
              </a:rPr>
              <a:t>gridx &lt;- expand.grid ( lat, lon ) %&gt;%</a:t>
            </a:r>
          </a:p>
          <a:p>
            <a:pPr>
              <a:lnSpc>
                <a:spcPct val="150000"/>
              </a:lnSpc>
            </a:pPr>
            <a:r>
              <a:rPr lang="en-US" altLang="en-US" sz="1600" dirty="0">
                <a:solidFill>
                  <a:schemeClr val="tx1"/>
                </a:solidFill>
              </a:rPr>
              <a:t>  dplyr::mutate(value = runif( length(lat) * length(lon))) %&gt;%</a:t>
            </a:r>
          </a:p>
          <a:p>
            <a:pPr>
              <a:lnSpc>
                <a:spcPct val="150000"/>
              </a:lnSpc>
            </a:pPr>
            <a:r>
              <a:rPr lang="en-US" altLang="en-US" sz="1600" dirty="0">
                <a:solidFill>
                  <a:schemeClr val="tx1"/>
                </a:solidFill>
              </a:rPr>
              <a:t>  dplyr::rename(lat=Var1,lon=Var2)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98E387-EA63-49E6-9EDD-32B5F9D3E0CE}"/>
              </a:ext>
            </a:extLst>
          </p:cNvPr>
          <p:cNvSpPr txBox="1"/>
          <p:nvPr/>
        </p:nvSpPr>
        <p:spPr>
          <a:xfrm>
            <a:off x="7523288" y="149660"/>
            <a:ext cx="2985479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2400" b="1" dirty="0">
                <a:latin typeface="+mn-lt"/>
              </a:rPr>
              <a:t>R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709863-D5DF-430A-95DB-92047CC2C9A0}"/>
              </a:ext>
            </a:extLst>
          </p:cNvPr>
          <p:cNvSpPr txBox="1"/>
          <p:nvPr/>
        </p:nvSpPr>
        <p:spPr>
          <a:xfrm>
            <a:off x="4748563" y="149662"/>
            <a:ext cx="1913590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2400" b="1">
                <a:solidFill>
                  <a:srgbClr val="C00000"/>
                </a:solidFill>
                <a:latin typeface="+mn-lt"/>
              </a:rPr>
              <a:t>OR</a:t>
            </a:r>
          </a:p>
        </p:txBody>
      </p:sp>
      <p:graphicFrame>
        <p:nvGraphicFramePr>
          <p:cNvPr id="9" name="Table 31">
            <a:extLst>
              <a:ext uri="{FF2B5EF4-FFF2-40B4-BE49-F238E27FC236}">
                <a16:creationId xmlns:a16="http://schemas.microsoft.com/office/drawing/2014/main" id="{4991A4B6-9077-4D0E-8DFB-6093AE335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030743"/>
              </p:ext>
            </p:extLst>
          </p:nvPr>
        </p:nvGraphicFramePr>
        <p:xfrm>
          <a:off x="1986643" y="3945647"/>
          <a:ext cx="8629648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8706">
                  <a:extLst>
                    <a:ext uri="{9D8B030D-6E8A-4147-A177-3AD203B41FA5}">
                      <a16:colId xmlns:a16="http://schemas.microsoft.com/office/drawing/2014/main" val="749713345"/>
                    </a:ext>
                  </a:extLst>
                </a:gridCol>
                <a:gridCol w="1078706">
                  <a:extLst>
                    <a:ext uri="{9D8B030D-6E8A-4147-A177-3AD203B41FA5}">
                      <a16:colId xmlns:a16="http://schemas.microsoft.com/office/drawing/2014/main" val="2036755501"/>
                    </a:ext>
                  </a:extLst>
                </a:gridCol>
                <a:gridCol w="1078706">
                  <a:extLst>
                    <a:ext uri="{9D8B030D-6E8A-4147-A177-3AD203B41FA5}">
                      <a16:colId xmlns:a16="http://schemas.microsoft.com/office/drawing/2014/main" val="857475453"/>
                    </a:ext>
                  </a:extLst>
                </a:gridCol>
                <a:gridCol w="1078706">
                  <a:extLst>
                    <a:ext uri="{9D8B030D-6E8A-4147-A177-3AD203B41FA5}">
                      <a16:colId xmlns:a16="http://schemas.microsoft.com/office/drawing/2014/main" val="1845919864"/>
                    </a:ext>
                  </a:extLst>
                </a:gridCol>
                <a:gridCol w="1078706">
                  <a:extLst>
                    <a:ext uri="{9D8B030D-6E8A-4147-A177-3AD203B41FA5}">
                      <a16:colId xmlns:a16="http://schemas.microsoft.com/office/drawing/2014/main" val="2157160131"/>
                    </a:ext>
                  </a:extLst>
                </a:gridCol>
                <a:gridCol w="1078706">
                  <a:extLst>
                    <a:ext uri="{9D8B030D-6E8A-4147-A177-3AD203B41FA5}">
                      <a16:colId xmlns:a16="http://schemas.microsoft.com/office/drawing/2014/main" val="3887167917"/>
                    </a:ext>
                  </a:extLst>
                </a:gridCol>
                <a:gridCol w="1078706">
                  <a:extLst>
                    <a:ext uri="{9D8B030D-6E8A-4147-A177-3AD203B41FA5}">
                      <a16:colId xmlns:a16="http://schemas.microsoft.com/office/drawing/2014/main" val="3399061920"/>
                    </a:ext>
                  </a:extLst>
                </a:gridCol>
                <a:gridCol w="1078706">
                  <a:extLst>
                    <a:ext uri="{9D8B030D-6E8A-4147-A177-3AD203B41FA5}">
                      <a16:colId xmlns:a16="http://schemas.microsoft.com/office/drawing/2014/main" val="1686871750"/>
                    </a:ext>
                  </a:extLst>
                </a:gridCol>
              </a:tblGrid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lat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lon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value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>
                          <a:solidFill>
                            <a:srgbClr val="29A33D"/>
                          </a:solidFill>
                          <a:latin typeface="+mn-lt"/>
                          <a:ea typeface="+mn-ea"/>
                          <a:cs typeface="+mn-cs"/>
                        </a:rPr>
                        <a:t>param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63" rtl="0" eaLnBrk="1" latinLnBrk="0" hangingPunct="1"/>
                      <a:r>
                        <a:rPr lang="en-US" sz="1800" b="1" kern="1200">
                          <a:solidFill>
                            <a:srgbClr val="29A33D"/>
                          </a:solidFill>
                          <a:latin typeface="+mn-lt"/>
                          <a:ea typeface="+mn-ea"/>
                          <a:cs typeface="+mn-cs"/>
                        </a:rPr>
                        <a:t>scenario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63" rtl="0" eaLnBrk="1" latinLnBrk="0" hangingPunct="1"/>
                      <a:r>
                        <a:rPr lang="en-US" sz="1800" b="1" kern="1200">
                          <a:solidFill>
                            <a:srgbClr val="29A33D"/>
                          </a:solidFill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63" rtl="0" eaLnBrk="1" latinLnBrk="0" hangingPunct="1"/>
                      <a:r>
                        <a:rPr lang="en-US" sz="1800" b="1" kern="1200">
                          <a:solidFill>
                            <a:srgbClr val="29A33D"/>
                          </a:solidFill>
                          <a:latin typeface="+mn-lt"/>
                          <a:ea typeface="+mn-ea"/>
                          <a:cs typeface="+mn-cs"/>
                        </a:rPr>
                        <a:t>year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63" rtl="0" eaLnBrk="1" latinLnBrk="0" hangingPunct="1"/>
                      <a:r>
                        <a:rPr lang="en-US" sz="1800" b="1" kern="1200">
                          <a:solidFill>
                            <a:srgbClr val="29A33D"/>
                          </a:solidFill>
                          <a:latin typeface="+mn-lt"/>
                          <a:ea typeface="+mn-ea"/>
                          <a:cs typeface="+mn-cs"/>
                        </a:rPr>
                        <a:t>units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014827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-18.25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-81.25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607564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-17.75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-80.75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747718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-17.25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-80.25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952475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-16.75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-79.75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34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37016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-16.25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-79.25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154961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02771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345E757-05A4-4FC3-82A7-5E7483FEA6A3}"/>
              </a:ext>
            </a:extLst>
          </p:cNvPr>
          <p:cNvSpPr txBox="1"/>
          <p:nvPr/>
        </p:nvSpPr>
        <p:spPr>
          <a:xfrm rot="16200000">
            <a:off x="-237819" y="1755225"/>
            <a:ext cx="2985479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2400" b="1">
                <a:latin typeface="+mn-lt"/>
              </a:rPr>
              <a:t>Minimum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C05EE7-2B20-47AF-9DB2-7E55EABE29A0}"/>
              </a:ext>
            </a:extLst>
          </p:cNvPr>
          <p:cNvSpPr txBox="1"/>
          <p:nvPr/>
        </p:nvSpPr>
        <p:spPr>
          <a:xfrm rot="16200000">
            <a:off x="-237818" y="4886774"/>
            <a:ext cx="2985479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 defTabSz="914363"/>
            <a:r>
              <a:rPr lang="en-US" altLang="en-US" sz="2400" b="1">
                <a:solidFill>
                  <a:srgbClr val="29A33D"/>
                </a:solidFill>
                <a:latin typeface="+mn-lt"/>
              </a:rPr>
              <a:t>Optional Columns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42D9AA-E7E9-4421-9C45-432DCDC980A8}"/>
              </a:ext>
            </a:extLst>
          </p:cNvPr>
          <p:cNvSpPr/>
          <p:nvPr/>
        </p:nvSpPr>
        <p:spPr>
          <a:xfrm>
            <a:off x="960383" y="149661"/>
            <a:ext cx="10628237" cy="655437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451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905EBC-B917-4CFA-BACA-482DB87A7820}"/>
              </a:ext>
            </a:extLst>
          </p:cNvPr>
          <p:cNvGrpSpPr/>
          <p:nvPr/>
        </p:nvGrpSpPr>
        <p:grpSpPr>
          <a:xfrm>
            <a:off x="150309" y="585984"/>
            <a:ext cx="2066223" cy="965296"/>
            <a:chOff x="1811039" y="1300849"/>
            <a:chExt cx="2066223" cy="965296"/>
          </a:xfrm>
        </p:grpSpPr>
        <p:pic>
          <p:nvPicPr>
            <p:cNvPr id="40" name="Picture 2">
              <a:extLst>
                <a:ext uri="{FF2B5EF4-FFF2-40B4-BE49-F238E27FC236}">
                  <a16:creationId xmlns:a16="http://schemas.microsoft.com/office/drawing/2014/main" id="{4F33735E-5188-4915-8530-5C34C4B23E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605E60D-B32F-4878-9BAF-668D2E0E3FC9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dirOutputs</a:t>
              </a:r>
            </a:p>
          </p:txBody>
        </p:sp>
      </p:grp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68BA0E79-FE80-4586-8AB1-A60C8258DE02}"/>
              </a:ext>
            </a:extLst>
          </p:cNvPr>
          <p:cNvCxnSpPr>
            <a:cxnSpLocks/>
            <a:stCxn id="20" idx="2"/>
            <a:endCxn id="24" idx="0"/>
          </p:cNvCxnSpPr>
          <p:nvPr/>
        </p:nvCxnSpPr>
        <p:spPr>
          <a:xfrm rot="16200000" flipH="1">
            <a:off x="3511661" y="1522489"/>
            <a:ext cx="590098" cy="647680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429A49D-133D-4730-8617-72B595AE24F2}"/>
              </a:ext>
            </a:extLst>
          </p:cNvPr>
          <p:cNvGrpSpPr/>
          <p:nvPr/>
        </p:nvGrpSpPr>
        <p:grpSpPr>
          <a:xfrm>
            <a:off x="1304906" y="585984"/>
            <a:ext cx="2066223" cy="965296"/>
            <a:chOff x="1811039" y="1300849"/>
            <a:chExt cx="2066223" cy="965296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110714E7-449E-4A40-9658-C4BD8B8E96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0628948-BB5C-4336-8DFE-A5B1CC01715D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folderName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079EBC8-DF3A-46D1-B3E3-4208EBFCF8B7}"/>
              </a:ext>
            </a:extLst>
          </p:cNvPr>
          <p:cNvGrpSpPr/>
          <p:nvPr/>
        </p:nvGrpSpPr>
        <p:grpSpPr>
          <a:xfrm>
            <a:off x="2449757" y="585984"/>
            <a:ext cx="2066223" cy="965296"/>
            <a:chOff x="2025644" y="1300849"/>
            <a:chExt cx="2066223" cy="965296"/>
          </a:xfrm>
        </p:grpSpPr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84C701EF-79AE-4F24-A774-142227DF3B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7412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8AA026A-3E1D-42D1-A6B4-845980666B12}"/>
                </a:ext>
              </a:extLst>
            </p:cNvPr>
            <p:cNvSpPr txBox="1"/>
            <p:nvPr/>
          </p:nvSpPr>
          <p:spPr>
            <a:xfrm>
              <a:off x="2025644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Grid2Poly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71323FDE-2CF3-4B9D-BAC8-A8176E1D3427}"/>
              </a:ext>
            </a:extLst>
          </p:cNvPr>
          <p:cNvSpPr/>
          <p:nvPr/>
        </p:nvSpPr>
        <p:spPr>
          <a:xfrm>
            <a:off x="1526549" y="2141378"/>
            <a:ext cx="5208001" cy="1232479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99D778B-C2CA-45B5-BF65-29422E24BBCB}"/>
              </a:ext>
            </a:extLst>
          </p:cNvPr>
          <p:cNvCxnSpPr>
            <a:cxnSpLocks/>
          </p:cNvCxnSpPr>
          <p:nvPr/>
        </p:nvCxnSpPr>
        <p:spPr>
          <a:xfrm>
            <a:off x="2607648" y="1219936"/>
            <a:ext cx="548640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74B77A9-0200-40A3-8C0C-7461CEBF0F87}"/>
              </a:ext>
            </a:extLst>
          </p:cNvPr>
          <p:cNvCxnSpPr>
            <a:cxnSpLocks/>
          </p:cNvCxnSpPr>
          <p:nvPr/>
        </p:nvCxnSpPr>
        <p:spPr>
          <a:xfrm>
            <a:off x="1526549" y="1236546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DF5DD0C-A29F-4840-9126-4B1767F29029}"/>
              </a:ext>
            </a:extLst>
          </p:cNvPr>
          <p:cNvSpPr/>
          <p:nvPr/>
        </p:nvSpPr>
        <p:spPr>
          <a:xfrm>
            <a:off x="1717367" y="1343001"/>
            <a:ext cx="1159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29A33D"/>
                </a:solidFill>
              </a:rPr>
              <a:t>(Optional)</a:t>
            </a:r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FC66F45-5E31-434E-BF41-BC8C842FEC8A}"/>
              </a:ext>
            </a:extLst>
          </p:cNvPr>
          <p:cNvSpPr/>
          <p:nvPr/>
        </p:nvSpPr>
        <p:spPr>
          <a:xfrm>
            <a:off x="431292" y="359227"/>
            <a:ext cx="10284916" cy="339634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2B01F8F-C641-4B73-9227-04C3323D8223}"/>
              </a:ext>
            </a:extLst>
          </p:cNvPr>
          <p:cNvSpPr/>
          <p:nvPr/>
        </p:nvSpPr>
        <p:spPr>
          <a:xfrm>
            <a:off x="589949" y="1343001"/>
            <a:ext cx="1159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29A33D"/>
                </a:solidFill>
              </a:rPr>
              <a:t>(Optional)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69030E-00E6-4F05-9E7E-5A1C8F48B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549" y="2259504"/>
            <a:ext cx="5066362" cy="101213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713937D-FBA0-472D-92AA-BE4BCBE8ECC4}"/>
              </a:ext>
            </a:extLst>
          </p:cNvPr>
          <p:cNvSpPr txBox="1"/>
          <p:nvPr/>
        </p:nvSpPr>
        <p:spPr>
          <a:xfrm>
            <a:off x="7242082" y="2244251"/>
            <a:ext cx="286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list of grid cells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B866C98-017C-40DD-B123-6E5EE23A3BB4}"/>
              </a:ext>
            </a:extLst>
          </p:cNvPr>
          <p:cNvSpPr txBox="1"/>
          <p:nvPr/>
        </p:nvSpPr>
        <p:spPr>
          <a:xfrm>
            <a:off x="7242082" y="2613583"/>
            <a:ext cx="3208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Aggregated data by polygons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942862D-F370-4F9C-AA60-1E0F39075D92}"/>
              </a:ext>
            </a:extLst>
          </p:cNvPr>
          <p:cNvCxnSpPr>
            <a:cxnSpLocks/>
            <a:stCxn id="51" idx="1"/>
          </p:cNvCxnSpPr>
          <p:nvPr/>
        </p:nvCxnSpPr>
        <p:spPr>
          <a:xfrm flipH="1">
            <a:off x="6634065" y="2428917"/>
            <a:ext cx="608017" cy="34274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A16D2C5-B9AF-4123-AAA9-732FB15F9307}"/>
              </a:ext>
            </a:extLst>
          </p:cNvPr>
          <p:cNvCxnSpPr>
            <a:cxnSpLocks/>
            <a:stCxn id="52" idx="1"/>
          </p:cNvCxnSpPr>
          <p:nvPr/>
        </p:nvCxnSpPr>
        <p:spPr>
          <a:xfrm flipH="1">
            <a:off x="6004249" y="2798249"/>
            <a:ext cx="1237833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F1B2B26-B9E6-4D5E-9847-2C3B454C3B71}"/>
              </a:ext>
            </a:extLst>
          </p:cNvPr>
          <p:cNvSpPr txBox="1"/>
          <p:nvPr/>
        </p:nvSpPr>
        <p:spPr>
          <a:xfrm>
            <a:off x="7301175" y="3016581"/>
            <a:ext cx="3208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of params and classes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94F07F6-476C-48D3-ACAA-29DD221098F3}"/>
              </a:ext>
            </a:extLst>
          </p:cNvPr>
          <p:cNvCxnSpPr>
            <a:cxnSpLocks/>
            <a:stCxn id="58" idx="1"/>
          </p:cNvCxnSpPr>
          <p:nvPr/>
        </p:nvCxnSpPr>
        <p:spPr>
          <a:xfrm flipH="1" flipV="1">
            <a:off x="4362061" y="3089960"/>
            <a:ext cx="2939114" cy="111287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492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92F4E7-2F8B-40BA-9D74-5970B0B8EA2B}"/>
              </a:ext>
            </a:extLst>
          </p:cNvPr>
          <p:cNvSpPr/>
          <p:nvPr/>
        </p:nvSpPr>
        <p:spPr>
          <a:xfrm>
            <a:off x="2261855" y="251927"/>
            <a:ext cx="7475621" cy="614633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F0F8D9A-3E62-49DB-B948-7CA2A566FED1}"/>
              </a:ext>
            </a:extLst>
          </p:cNvPr>
          <p:cNvGrpSpPr>
            <a:grpSpLocks noChangeAspect="1"/>
          </p:cNvGrpSpPr>
          <p:nvPr/>
        </p:nvGrpSpPr>
        <p:grpSpPr>
          <a:xfrm>
            <a:off x="5882866" y="884466"/>
            <a:ext cx="2016422" cy="2124496"/>
            <a:chOff x="710655" y="1101915"/>
            <a:chExt cx="2633818" cy="2774983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385FA399-12FA-4AEB-BD44-317944D4518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37410" y="1101915"/>
              <a:ext cx="1140970" cy="2774983"/>
              <a:chOff x="1337410" y="1101915"/>
              <a:chExt cx="1140970" cy="2774983"/>
            </a:xfrm>
          </p:grpSpPr>
          <p:sp>
            <p:nvSpPr>
              <p:cNvPr id="61" name="Freeform 9">
                <a:extLst>
                  <a:ext uri="{FF2B5EF4-FFF2-40B4-BE49-F238E27FC236}">
                    <a16:creationId xmlns:a16="http://schemas.microsoft.com/office/drawing/2014/main" id="{9EACF23E-34C6-4600-A153-E98D2F94D367}"/>
                  </a:ext>
                </a:extLst>
              </p:cNvPr>
              <p:cNvSpPr/>
              <p:nvPr/>
            </p:nvSpPr>
            <p:spPr>
              <a:xfrm>
                <a:off x="1391920" y="1219200"/>
                <a:ext cx="1020874" cy="2570480"/>
              </a:xfrm>
              <a:custGeom>
                <a:avLst/>
                <a:gdLst>
                  <a:gd name="connsiteX0" fmla="*/ 193040 w 1020874"/>
                  <a:gd name="connsiteY0" fmla="*/ 30480 h 2398630"/>
                  <a:gd name="connsiteX1" fmla="*/ 193040 w 1020874"/>
                  <a:gd name="connsiteY1" fmla="*/ 30480 h 2398630"/>
                  <a:gd name="connsiteX2" fmla="*/ 386080 w 1020874"/>
                  <a:gd name="connsiteY2" fmla="*/ 20320 h 2398630"/>
                  <a:gd name="connsiteX3" fmla="*/ 416560 w 1020874"/>
                  <a:gd name="connsiteY3" fmla="*/ 10160 h 2398630"/>
                  <a:gd name="connsiteX4" fmla="*/ 467360 w 1020874"/>
                  <a:gd name="connsiteY4" fmla="*/ 0 h 2398630"/>
                  <a:gd name="connsiteX5" fmla="*/ 589280 w 1020874"/>
                  <a:gd name="connsiteY5" fmla="*/ 10160 h 2398630"/>
                  <a:gd name="connsiteX6" fmla="*/ 629920 w 1020874"/>
                  <a:gd name="connsiteY6" fmla="*/ 20320 h 2398630"/>
                  <a:gd name="connsiteX7" fmla="*/ 924560 w 1020874"/>
                  <a:gd name="connsiteY7" fmla="*/ 10160 h 2398630"/>
                  <a:gd name="connsiteX8" fmla="*/ 995680 w 1020874"/>
                  <a:gd name="connsiteY8" fmla="*/ 20320 h 2398630"/>
                  <a:gd name="connsiteX9" fmla="*/ 965200 w 1020874"/>
                  <a:gd name="connsiteY9" fmla="*/ 325120 h 2398630"/>
                  <a:gd name="connsiteX10" fmla="*/ 975360 w 1020874"/>
                  <a:gd name="connsiteY10" fmla="*/ 528320 h 2398630"/>
                  <a:gd name="connsiteX11" fmla="*/ 955040 w 1020874"/>
                  <a:gd name="connsiteY11" fmla="*/ 721360 h 2398630"/>
                  <a:gd name="connsiteX12" fmla="*/ 873760 w 1020874"/>
                  <a:gd name="connsiteY12" fmla="*/ 782320 h 2398630"/>
                  <a:gd name="connsiteX13" fmla="*/ 822960 w 1020874"/>
                  <a:gd name="connsiteY13" fmla="*/ 812800 h 2398630"/>
                  <a:gd name="connsiteX14" fmla="*/ 792480 w 1020874"/>
                  <a:gd name="connsiteY14" fmla="*/ 833120 h 2398630"/>
                  <a:gd name="connsiteX15" fmla="*/ 711200 w 1020874"/>
                  <a:gd name="connsiteY15" fmla="*/ 843280 h 2398630"/>
                  <a:gd name="connsiteX16" fmla="*/ 701040 w 1020874"/>
                  <a:gd name="connsiteY16" fmla="*/ 873760 h 2398630"/>
                  <a:gd name="connsiteX17" fmla="*/ 721360 w 1020874"/>
                  <a:gd name="connsiteY17" fmla="*/ 1005840 h 2398630"/>
                  <a:gd name="connsiteX18" fmla="*/ 731520 w 1020874"/>
                  <a:gd name="connsiteY18" fmla="*/ 1239520 h 2398630"/>
                  <a:gd name="connsiteX19" fmla="*/ 741680 w 1020874"/>
                  <a:gd name="connsiteY19" fmla="*/ 1290320 h 2398630"/>
                  <a:gd name="connsiteX20" fmla="*/ 772160 w 1020874"/>
                  <a:gd name="connsiteY20" fmla="*/ 1402080 h 2398630"/>
                  <a:gd name="connsiteX21" fmla="*/ 751840 w 1020874"/>
                  <a:gd name="connsiteY21" fmla="*/ 1483360 h 2398630"/>
                  <a:gd name="connsiteX22" fmla="*/ 721360 w 1020874"/>
                  <a:gd name="connsiteY22" fmla="*/ 1615440 h 2398630"/>
                  <a:gd name="connsiteX23" fmla="*/ 690880 w 1020874"/>
                  <a:gd name="connsiteY23" fmla="*/ 1645920 h 2398630"/>
                  <a:gd name="connsiteX24" fmla="*/ 660400 w 1020874"/>
                  <a:gd name="connsiteY24" fmla="*/ 1666240 h 2398630"/>
                  <a:gd name="connsiteX25" fmla="*/ 538480 w 1020874"/>
                  <a:gd name="connsiteY25" fmla="*/ 1686560 h 2398630"/>
                  <a:gd name="connsiteX26" fmla="*/ 518160 w 1020874"/>
                  <a:gd name="connsiteY26" fmla="*/ 1767840 h 2398630"/>
                  <a:gd name="connsiteX27" fmla="*/ 477520 w 1020874"/>
                  <a:gd name="connsiteY27" fmla="*/ 1889760 h 2398630"/>
                  <a:gd name="connsiteX28" fmla="*/ 467360 w 1020874"/>
                  <a:gd name="connsiteY28" fmla="*/ 1960880 h 2398630"/>
                  <a:gd name="connsiteX29" fmla="*/ 447040 w 1020874"/>
                  <a:gd name="connsiteY29" fmla="*/ 2001520 h 2398630"/>
                  <a:gd name="connsiteX30" fmla="*/ 436880 w 1020874"/>
                  <a:gd name="connsiteY30" fmla="*/ 2235200 h 2398630"/>
                  <a:gd name="connsiteX31" fmla="*/ 426720 w 1020874"/>
                  <a:gd name="connsiteY31" fmla="*/ 2387600 h 2398630"/>
                  <a:gd name="connsiteX32" fmla="*/ 375920 w 1020874"/>
                  <a:gd name="connsiteY32" fmla="*/ 2377440 h 2398630"/>
                  <a:gd name="connsiteX33" fmla="*/ 345440 w 1020874"/>
                  <a:gd name="connsiteY33" fmla="*/ 2367280 h 2398630"/>
                  <a:gd name="connsiteX34" fmla="*/ 162560 w 1020874"/>
                  <a:gd name="connsiteY34" fmla="*/ 2387600 h 2398630"/>
                  <a:gd name="connsiteX35" fmla="*/ 132080 w 1020874"/>
                  <a:gd name="connsiteY35" fmla="*/ 2397760 h 2398630"/>
                  <a:gd name="connsiteX36" fmla="*/ 111760 w 1020874"/>
                  <a:gd name="connsiteY36" fmla="*/ 2367280 h 2398630"/>
                  <a:gd name="connsiteX37" fmla="*/ 81280 w 1020874"/>
                  <a:gd name="connsiteY37" fmla="*/ 2306320 h 2398630"/>
                  <a:gd name="connsiteX38" fmla="*/ 60960 w 1020874"/>
                  <a:gd name="connsiteY38" fmla="*/ 1524000 h 2398630"/>
                  <a:gd name="connsiteX39" fmla="*/ 50800 w 1020874"/>
                  <a:gd name="connsiteY39" fmla="*/ 1442720 h 2398630"/>
                  <a:gd name="connsiteX40" fmla="*/ 30480 w 1020874"/>
                  <a:gd name="connsiteY40" fmla="*/ 1351280 h 2398630"/>
                  <a:gd name="connsiteX41" fmla="*/ 20320 w 1020874"/>
                  <a:gd name="connsiteY41" fmla="*/ 1320800 h 2398630"/>
                  <a:gd name="connsiteX42" fmla="*/ 0 w 1020874"/>
                  <a:gd name="connsiteY42" fmla="*/ 1290320 h 2398630"/>
                  <a:gd name="connsiteX43" fmla="*/ 10160 w 1020874"/>
                  <a:gd name="connsiteY43" fmla="*/ 1026160 h 2398630"/>
                  <a:gd name="connsiteX44" fmla="*/ 20320 w 1020874"/>
                  <a:gd name="connsiteY44" fmla="*/ 985520 h 2398630"/>
                  <a:gd name="connsiteX45" fmla="*/ 40640 w 1020874"/>
                  <a:gd name="connsiteY45" fmla="*/ 873760 h 2398630"/>
                  <a:gd name="connsiteX46" fmla="*/ 60960 w 1020874"/>
                  <a:gd name="connsiteY46" fmla="*/ 538480 h 2398630"/>
                  <a:gd name="connsiteX47" fmla="*/ 81280 w 1020874"/>
                  <a:gd name="connsiteY47" fmla="*/ 335280 h 2398630"/>
                  <a:gd name="connsiteX48" fmla="*/ 101600 w 1020874"/>
                  <a:gd name="connsiteY48" fmla="*/ 203200 h 2398630"/>
                  <a:gd name="connsiteX49" fmla="*/ 132080 w 1020874"/>
                  <a:gd name="connsiteY49" fmla="*/ 132080 h 2398630"/>
                  <a:gd name="connsiteX50" fmla="*/ 182880 w 1020874"/>
                  <a:gd name="connsiteY50" fmla="*/ 91440 h 2398630"/>
                  <a:gd name="connsiteX51" fmla="*/ 203200 w 1020874"/>
                  <a:gd name="connsiteY51" fmla="*/ 60960 h 2398630"/>
                  <a:gd name="connsiteX52" fmla="*/ 193040 w 1020874"/>
                  <a:gd name="connsiteY52" fmla="*/ 30480 h 239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1020874" h="2398630">
                    <a:moveTo>
                      <a:pt x="193040" y="30480"/>
                    </a:moveTo>
                    <a:lnTo>
                      <a:pt x="193040" y="30480"/>
                    </a:lnTo>
                    <a:cubicBezTo>
                      <a:pt x="257387" y="27093"/>
                      <a:pt x="321909" y="26154"/>
                      <a:pt x="386080" y="20320"/>
                    </a:cubicBezTo>
                    <a:cubicBezTo>
                      <a:pt x="396746" y="19350"/>
                      <a:pt x="406170" y="12757"/>
                      <a:pt x="416560" y="10160"/>
                    </a:cubicBezTo>
                    <a:cubicBezTo>
                      <a:pt x="433313" y="5972"/>
                      <a:pt x="450427" y="3387"/>
                      <a:pt x="467360" y="0"/>
                    </a:cubicBezTo>
                    <a:cubicBezTo>
                      <a:pt x="508000" y="3387"/>
                      <a:pt x="548814" y="5102"/>
                      <a:pt x="589280" y="10160"/>
                    </a:cubicBezTo>
                    <a:cubicBezTo>
                      <a:pt x="603136" y="11892"/>
                      <a:pt x="615956" y="20320"/>
                      <a:pt x="629920" y="20320"/>
                    </a:cubicBezTo>
                    <a:cubicBezTo>
                      <a:pt x="728192" y="20320"/>
                      <a:pt x="826347" y="13547"/>
                      <a:pt x="924560" y="10160"/>
                    </a:cubicBezTo>
                    <a:cubicBezTo>
                      <a:pt x="948267" y="13547"/>
                      <a:pt x="990485" y="-3057"/>
                      <a:pt x="995680" y="20320"/>
                    </a:cubicBezTo>
                    <a:cubicBezTo>
                      <a:pt x="1035343" y="198804"/>
                      <a:pt x="1016264" y="222992"/>
                      <a:pt x="965200" y="325120"/>
                    </a:cubicBezTo>
                    <a:cubicBezTo>
                      <a:pt x="968587" y="392853"/>
                      <a:pt x="969485" y="460757"/>
                      <a:pt x="975360" y="528320"/>
                    </a:cubicBezTo>
                    <a:cubicBezTo>
                      <a:pt x="984023" y="627948"/>
                      <a:pt x="1084945" y="461550"/>
                      <a:pt x="955040" y="721360"/>
                    </a:cubicBezTo>
                    <a:cubicBezTo>
                      <a:pt x="939894" y="751651"/>
                      <a:pt x="901605" y="763043"/>
                      <a:pt x="873760" y="782320"/>
                    </a:cubicBezTo>
                    <a:cubicBezTo>
                      <a:pt x="857524" y="793560"/>
                      <a:pt x="839706" y="802334"/>
                      <a:pt x="822960" y="812800"/>
                    </a:cubicBezTo>
                    <a:cubicBezTo>
                      <a:pt x="812605" y="819272"/>
                      <a:pt x="804261" y="829907"/>
                      <a:pt x="792480" y="833120"/>
                    </a:cubicBezTo>
                    <a:cubicBezTo>
                      <a:pt x="766138" y="840304"/>
                      <a:pt x="738293" y="839893"/>
                      <a:pt x="711200" y="843280"/>
                    </a:cubicBezTo>
                    <a:cubicBezTo>
                      <a:pt x="707813" y="853440"/>
                      <a:pt x="701040" y="863050"/>
                      <a:pt x="701040" y="873760"/>
                    </a:cubicBezTo>
                    <a:cubicBezTo>
                      <a:pt x="701040" y="932270"/>
                      <a:pt x="709090" y="956761"/>
                      <a:pt x="721360" y="1005840"/>
                    </a:cubicBezTo>
                    <a:cubicBezTo>
                      <a:pt x="724747" y="1083733"/>
                      <a:pt x="725965" y="1161751"/>
                      <a:pt x="731520" y="1239520"/>
                    </a:cubicBezTo>
                    <a:cubicBezTo>
                      <a:pt x="732750" y="1256745"/>
                      <a:pt x="737797" y="1273494"/>
                      <a:pt x="741680" y="1290320"/>
                    </a:cubicBezTo>
                    <a:cubicBezTo>
                      <a:pt x="758868" y="1364802"/>
                      <a:pt x="755366" y="1351697"/>
                      <a:pt x="772160" y="1402080"/>
                    </a:cubicBezTo>
                    <a:cubicBezTo>
                      <a:pt x="765387" y="1429173"/>
                      <a:pt x="758120" y="1456148"/>
                      <a:pt x="751840" y="1483360"/>
                    </a:cubicBezTo>
                    <a:cubicBezTo>
                      <a:pt x="744103" y="1516886"/>
                      <a:pt x="733092" y="1589630"/>
                      <a:pt x="721360" y="1615440"/>
                    </a:cubicBezTo>
                    <a:cubicBezTo>
                      <a:pt x="715414" y="1628521"/>
                      <a:pt x="701918" y="1636722"/>
                      <a:pt x="690880" y="1645920"/>
                    </a:cubicBezTo>
                    <a:cubicBezTo>
                      <a:pt x="681499" y="1653737"/>
                      <a:pt x="672199" y="1663094"/>
                      <a:pt x="660400" y="1666240"/>
                    </a:cubicBezTo>
                    <a:cubicBezTo>
                      <a:pt x="620591" y="1676856"/>
                      <a:pt x="579120" y="1679787"/>
                      <a:pt x="538480" y="1686560"/>
                    </a:cubicBezTo>
                    <a:cubicBezTo>
                      <a:pt x="531707" y="1713653"/>
                      <a:pt x="526185" y="1741091"/>
                      <a:pt x="518160" y="1767840"/>
                    </a:cubicBezTo>
                    <a:cubicBezTo>
                      <a:pt x="505850" y="1808872"/>
                      <a:pt x="477520" y="1889760"/>
                      <a:pt x="477520" y="1889760"/>
                    </a:cubicBezTo>
                    <a:cubicBezTo>
                      <a:pt x="474133" y="1913467"/>
                      <a:pt x="473661" y="1937776"/>
                      <a:pt x="467360" y="1960880"/>
                    </a:cubicBezTo>
                    <a:cubicBezTo>
                      <a:pt x="463375" y="1975492"/>
                      <a:pt x="448713" y="1986467"/>
                      <a:pt x="447040" y="2001520"/>
                    </a:cubicBezTo>
                    <a:cubicBezTo>
                      <a:pt x="438430" y="2079010"/>
                      <a:pt x="440978" y="2157341"/>
                      <a:pt x="436880" y="2235200"/>
                    </a:cubicBezTo>
                    <a:cubicBezTo>
                      <a:pt x="434204" y="2286042"/>
                      <a:pt x="430107" y="2336800"/>
                      <a:pt x="426720" y="2387600"/>
                    </a:cubicBezTo>
                    <a:cubicBezTo>
                      <a:pt x="409787" y="2384213"/>
                      <a:pt x="392673" y="2381628"/>
                      <a:pt x="375920" y="2377440"/>
                    </a:cubicBezTo>
                    <a:cubicBezTo>
                      <a:pt x="365530" y="2374843"/>
                      <a:pt x="356150" y="2367280"/>
                      <a:pt x="345440" y="2367280"/>
                    </a:cubicBezTo>
                    <a:cubicBezTo>
                      <a:pt x="319686" y="2367280"/>
                      <a:pt x="194972" y="2383549"/>
                      <a:pt x="162560" y="2387600"/>
                    </a:cubicBezTo>
                    <a:cubicBezTo>
                      <a:pt x="152400" y="2390987"/>
                      <a:pt x="142024" y="2401737"/>
                      <a:pt x="132080" y="2397760"/>
                    </a:cubicBezTo>
                    <a:cubicBezTo>
                      <a:pt x="120743" y="2393225"/>
                      <a:pt x="117221" y="2378202"/>
                      <a:pt x="111760" y="2367280"/>
                    </a:cubicBezTo>
                    <a:cubicBezTo>
                      <a:pt x="69696" y="2283152"/>
                      <a:pt x="139514" y="2393671"/>
                      <a:pt x="81280" y="2306320"/>
                    </a:cubicBezTo>
                    <a:cubicBezTo>
                      <a:pt x="22621" y="2013026"/>
                      <a:pt x="80868" y="2320329"/>
                      <a:pt x="60960" y="1524000"/>
                    </a:cubicBezTo>
                    <a:cubicBezTo>
                      <a:pt x="60278" y="1496704"/>
                      <a:pt x="54952" y="1469707"/>
                      <a:pt x="50800" y="1442720"/>
                    </a:cubicBezTo>
                    <a:cubicBezTo>
                      <a:pt x="47308" y="1420023"/>
                      <a:pt x="37222" y="1374877"/>
                      <a:pt x="30480" y="1351280"/>
                    </a:cubicBezTo>
                    <a:cubicBezTo>
                      <a:pt x="27538" y="1340982"/>
                      <a:pt x="25109" y="1330379"/>
                      <a:pt x="20320" y="1320800"/>
                    </a:cubicBezTo>
                    <a:cubicBezTo>
                      <a:pt x="14859" y="1309878"/>
                      <a:pt x="6773" y="1300480"/>
                      <a:pt x="0" y="1290320"/>
                    </a:cubicBezTo>
                    <a:cubicBezTo>
                      <a:pt x="3387" y="1202267"/>
                      <a:pt x="4298" y="1114083"/>
                      <a:pt x="10160" y="1026160"/>
                    </a:cubicBezTo>
                    <a:cubicBezTo>
                      <a:pt x="11089" y="1012227"/>
                      <a:pt x="18024" y="999294"/>
                      <a:pt x="20320" y="985520"/>
                    </a:cubicBezTo>
                    <a:cubicBezTo>
                      <a:pt x="39467" y="870636"/>
                      <a:pt x="18842" y="939155"/>
                      <a:pt x="40640" y="873760"/>
                    </a:cubicBezTo>
                    <a:cubicBezTo>
                      <a:pt x="44648" y="801609"/>
                      <a:pt x="54224" y="617071"/>
                      <a:pt x="60960" y="538480"/>
                    </a:cubicBezTo>
                    <a:cubicBezTo>
                      <a:pt x="66773" y="470658"/>
                      <a:pt x="74507" y="403013"/>
                      <a:pt x="81280" y="335280"/>
                    </a:cubicBezTo>
                    <a:cubicBezTo>
                      <a:pt x="88073" y="267353"/>
                      <a:pt x="82072" y="252020"/>
                      <a:pt x="101600" y="203200"/>
                    </a:cubicBezTo>
                    <a:cubicBezTo>
                      <a:pt x="111179" y="179253"/>
                      <a:pt x="116910" y="152939"/>
                      <a:pt x="132080" y="132080"/>
                    </a:cubicBezTo>
                    <a:cubicBezTo>
                      <a:pt x="144835" y="114542"/>
                      <a:pt x="167546" y="106774"/>
                      <a:pt x="182880" y="91440"/>
                    </a:cubicBezTo>
                    <a:cubicBezTo>
                      <a:pt x="191514" y="82806"/>
                      <a:pt x="196427" y="71120"/>
                      <a:pt x="203200" y="60960"/>
                    </a:cubicBezTo>
                    <a:lnTo>
                      <a:pt x="193040" y="30480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  <a:alpha val="58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0F11C30B-3AFC-4B67-A4D1-D055214E3989}"/>
                  </a:ext>
                </a:extLst>
              </p:cNvPr>
              <p:cNvSpPr/>
              <p:nvPr/>
            </p:nvSpPr>
            <p:spPr>
              <a:xfrm>
                <a:off x="1337410" y="1306418"/>
                <a:ext cx="237040" cy="23869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2F55C4C6-13AF-4C09-AF07-2EB183237FE2}"/>
                  </a:ext>
                </a:extLst>
              </p:cNvPr>
              <p:cNvSpPr/>
              <p:nvPr/>
            </p:nvSpPr>
            <p:spPr>
              <a:xfrm>
                <a:off x="1531022" y="1101915"/>
                <a:ext cx="947354" cy="2045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6C4E77A9-77F3-4628-90D5-7FEA0DABC3F3}"/>
                  </a:ext>
                </a:extLst>
              </p:cNvPr>
              <p:cNvSpPr/>
              <p:nvPr/>
            </p:nvSpPr>
            <p:spPr>
              <a:xfrm>
                <a:off x="1337411" y="3693357"/>
                <a:ext cx="1140966" cy="1835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34B14D3D-D6F1-4B4D-80FB-75AE6BF58201}"/>
                  </a:ext>
                </a:extLst>
              </p:cNvPr>
              <p:cNvSpPr/>
              <p:nvPr/>
            </p:nvSpPr>
            <p:spPr>
              <a:xfrm>
                <a:off x="1574452" y="1306418"/>
                <a:ext cx="903928" cy="7956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6AF94639-30A9-4A0F-B01E-112E88336BED}"/>
                  </a:ext>
                </a:extLst>
              </p:cNvPr>
              <p:cNvSpPr/>
              <p:nvPr/>
            </p:nvSpPr>
            <p:spPr>
              <a:xfrm>
                <a:off x="1574451" y="2102064"/>
                <a:ext cx="903928" cy="7956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0DC37C1-BABA-434B-A1E9-FB2AC63F322E}"/>
                  </a:ext>
                </a:extLst>
              </p:cNvPr>
              <p:cNvSpPr/>
              <p:nvPr/>
            </p:nvSpPr>
            <p:spPr>
              <a:xfrm>
                <a:off x="1574450" y="2897710"/>
                <a:ext cx="903928" cy="7956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09BC03DD-F6A7-4EA7-818E-996205B03736}"/>
                </a:ext>
              </a:extLst>
            </p:cNvPr>
            <p:cNvCxnSpPr/>
            <p:nvPr/>
          </p:nvCxnSpPr>
          <p:spPr>
            <a:xfrm flipV="1">
              <a:off x="1320146" y="1706434"/>
              <a:ext cx="471343" cy="658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E9FCD7F-5AC1-4ADD-A61A-43D710FCEFF9}"/>
                </a:ext>
              </a:extLst>
            </p:cNvPr>
            <p:cNvCxnSpPr/>
            <p:nvPr/>
          </p:nvCxnSpPr>
          <p:spPr>
            <a:xfrm flipH="1" flipV="1">
              <a:off x="2417972" y="1704242"/>
              <a:ext cx="451062" cy="548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BB37A2D-B1CB-4F02-8F84-B5CFE1F0A237}"/>
                </a:ext>
              </a:extLst>
            </p:cNvPr>
            <p:cNvCxnSpPr/>
            <p:nvPr/>
          </p:nvCxnSpPr>
          <p:spPr>
            <a:xfrm flipV="1">
              <a:off x="1295350" y="2441061"/>
              <a:ext cx="471343" cy="658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2BEB7EF-8B9A-4BF9-AAAF-797F7A64909A}"/>
                </a:ext>
              </a:extLst>
            </p:cNvPr>
            <p:cNvCxnSpPr/>
            <p:nvPr/>
          </p:nvCxnSpPr>
          <p:spPr>
            <a:xfrm flipH="1" flipV="1">
              <a:off x="2393176" y="2438869"/>
              <a:ext cx="451062" cy="548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6C80F00-88B6-45C9-B363-16FBF682FD9A}"/>
                </a:ext>
              </a:extLst>
            </p:cNvPr>
            <p:cNvCxnSpPr/>
            <p:nvPr/>
          </p:nvCxnSpPr>
          <p:spPr>
            <a:xfrm flipV="1">
              <a:off x="1295000" y="3286760"/>
              <a:ext cx="471343" cy="658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1A833910-A261-42F4-B2EE-62DE9E08172E}"/>
                </a:ext>
              </a:extLst>
            </p:cNvPr>
            <p:cNvCxnSpPr/>
            <p:nvPr/>
          </p:nvCxnSpPr>
          <p:spPr>
            <a:xfrm flipH="1" flipV="1">
              <a:off x="2392826" y="3284568"/>
              <a:ext cx="451062" cy="548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436D25F-C56C-439D-9D18-6902214CFFA4}"/>
                </a:ext>
              </a:extLst>
            </p:cNvPr>
            <p:cNvSpPr txBox="1"/>
            <p:nvPr/>
          </p:nvSpPr>
          <p:spPr>
            <a:xfrm>
              <a:off x="710655" y="1528348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90%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0767A51-DF97-4B03-A6C4-8389E1482033}"/>
                </a:ext>
              </a:extLst>
            </p:cNvPr>
            <p:cNvSpPr txBox="1"/>
            <p:nvPr/>
          </p:nvSpPr>
          <p:spPr>
            <a:xfrm>
              <a:off x="2848824" y="1528348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10%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47412BC-B86B-4CCD-820C-36C0BEE0748D}"/>
                </a:ext>
              </a:extLst>
            </p:cNvPr>
            <p:cNvSpPr txBox="1"/>
            <p:nvPr/>
          </p:nvSpPr>
          <p:spPr>
            <a:xfrm>
              <a:off x="710655" y="2275156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50%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B6C3E6E-D39D-4C8B-8577-74563AF5F060}"/>
                </a:ext>
              </a:extLst>
            </p:cNvPr>
            <p:cNvSpPr txBox="1"/>
            <p:nvPr/>
          </p:nvSpPr>
          <p:spPr>
            <a:xfrm>
              <a:off x="2848824" y="2275156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50%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5C15710-FE90-42F7-99A6-36B53C02DF48}"/>
                </a:ext>
              </a:extLst>
            </p:cNvPr>
            <p:cNvSpPr txBox="1"/>
            <p:nvPr/>
          </p:nvSpPr>
          <p:spPr>
            <a:xfrm>
              <a:off x="710655" y="3110867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20%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7CCABED-3524-4AF0-9388-05DD7764B393}"/>
                </a:ext>
              </a:extLst>
            </p:cNvPr>
            <p:cNvSpPr txBox="1"/>
            <p:nvPr/>
          </p:nvSpPr>
          <p:spPr>
            <a:xfrm>
              <a:off x="2848824" y="3110867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80%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487801D-D5D8-4C69-B77F-529BF4A0CC3C}"/>
              </a:ext>
            </a:extLst>
          </p:cNvPr>
          <p:cNvGrpSpPr>
            <a:grpSpLocks noChangeAspect="1"/>
          </p:cNvGrpSpPr>
          <p:nvPr/>
        </p:nvGrpSpPr>
        <p:grpSpPr>
          <a:xfrm>
            <a:off x="8066110" y="849320"/>
            <a:ext cx="1247494" cy="2159642"/>
            <a:chOff x="4141570" y="1056008"/>
            <a:chExt cx="1629457" cy="282089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27D5C7E-C3DA-4798-815B-7A8ABFF471E9}"/>
                </a:ext>
              </a:extLst>
            </p:cNvPr>
            <p:cNvGrpSpPr/>
            <p:nvPr/>
          </p:nvGrpSpPr>
          <p:grpSpPr>
            <a:xfrm>
              <a:off x="4141570" y="1056008"/>
              <a:ext cx="1140967" cy="2820890"/>
              <a:chOff x="3318610" y="1056008"/>
              <a:chExt cx="1140967" cy="2820890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EC0E1DEF-F9A6-4AF2-9629-88D18DF1E7E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318610" y="1056008"/>
                <a:ext cx="1140967" cy="2820890"/>
                <a:chOff x="1337410" y="1056008"/>
                <a:chExt cx="1140967" cy="2820890"/>
              </a:xfrm>
            </p:grpSpPr>
            <p:sp>
              <p:nvSpPr>
                <p:cNvPr id="40" name="Freeform 27">
                  <a:extLst>
                    <a:ext uri="{FF2B5EF4-FFF2-40B4-BE49-F238E27FC236}">
                      <a16:creationId xmlns:a16="http://schemas.microsoft.com/office/drawing/2014/main" id="{C3EE924C-A11A-479D-984B-E07752C3A933}"/>
                    </a:ext>
                  </a:extLst>
                </p:cNvPr>
                <p:cNvSpPr/>
                <p:nvPr/>
              </p:nvSpPr>
              <p:spPr>
                <a:xfrm>
                  <a:off x="1391920" y="1219200"/>
                  <a:ext cx="1020874" cy="2570480"/>
                </a:xfrm>
                <a:custGeom>
                  <a:avLst/>
                  <a:gdLst>
                    <a:gd name="connsiteX0" fmla="*/ 193040 w 1020874"/>
                    <a:gd name="connsiteY0" fmla="*/ 30480 h 2398630"/>
                    <a:gd name="connsiteX1" fmla="*/ 193040 w 1020874"/>
                    <a:gd name="connsiteY1" fmla="*/ 30480 h 2398630"/>
                    <a:gd name="connsiteX2" fmla="*/ 386080 w 1020874"/>
                    <a:gd name="connsiteY2" fmla="*/ 20320 h 2398630"/>
                    <a:gd name="connsiteX3" fmla="*/ 416560 w 1020874"/>
                    <a:gd name="connsiteY3" fmla="*/ 10160 h 2398630"/>
                    <a:gd name="connsiteX4" fmla="*/ 467360 w 1020874"/>
                    <a:gd name="connsiteY4" fmla="*/ 0 h 2398630"/>
                    <a:gd name="connsiteX5" fmla="*/ 589280 w 1020874"/>
                    <a:gd name="connsiteY5" fmla="*/ 10160 h 2398630"/>
                    <a:gd name="connsiteX6" fmla="*/ 629920 w 1020874"/>
                    <a:gd name="connsiteY6" fmla="*/ 20320 h 2398630"/>
                    <a:gd name="connsiteX7" fmla="*/ 924560 w 1020874"/>
                    <a:gd name="connsiteY7" fmla="*/ 10160 h 2398630"/>
                    <a:gd name="connsiteX8" fmla="*/ 995680 w 1020874"/>
                    <a:gd name="connsiteY8" fmla="*/ 20320 h 2398630"/>
                    <a:gd name="connsiteX9" fmla="*/ 965200 w 1020874"/>
                    <a:gd name="connsiteY9" fmla="*/ 325120 h 2398630"/>
                    <a:gd name="connsiteX10" fmla="*/ 975360 w 1020874"/>
                    <a:gd name="connsiteY10" fmla="*/ 528320 h 2398630"/>
                    <a:gd name="connsiteX11" fmla="*/ 955040 w 1020874"/>
                    <a:gd name="connsiteY11" fmla="*/ 721360 h 2398630"/>
                    <a:gd name="connsiteX12" fmla="*/ 873760 w 1020874"/>
                    <a:gd name="connsiteY12" fmla="*/ 782320 h 2398630"/>
                    <a:gd name="connsiteX13" fmla="*/ 822960 w 1020874"/>
                    <a:gd name="connsiteY13" fmla="*/ 812800 h 2398630"/>
                    <a:gd name="connsiteX14" fmla="*/ 792480 w 1020874"/>
                    <a:gd name="connsiteY14" fmla="*/ 833120 h 2398630"/>
                    <a:gd name="connsiteX15" fmla="*/ 711200 w 1020874"/>
                    <a:gd name="connsiteY15" fmla="*/ 843280 h 2398630"/>
                    <a:gd name="connsiteX16" fmla="*/ 701040 w 1020874"/>
                    <a:gd name="connsiteY16" fmla="*/ 873760 h 2398630"/>
                    <a:gd name="connsiteX17" fmla="*/ 721360 w 1020874"/>
                    <a:gd name="connsiteY17" fmla="*/ 1005840 h 2398630"/>
                    <a:gd name="connsiteX18" fmla="*/ 731520 w 1020874"/>
                    <a:gd name="connsiteY18" fmla="*/ 1239520 h 2398630"/>
                    <a:gd name="connsiteX19" fmla="*/ 741680 w 1020874"/>
                    <a:gd name="connsiteY19" fmla="*/ 1290320 h 2398630"/>
                    <a:gd name="connsiteX20" fmla="*/ 772160 w 1020874"/>
                    <a:gd name="connsiteY20" fmla="*/ 1402080 h 2398630"/>
                    <a:gd name="connsiteX21" fmla="*/ 751840 w 1020874"/>
                    <a:gd name="connsiteY21" fmla="*/ 1483360 h 2398630"/>
                    <a:gd name="connsiteX22" fmla="*/ 721360 w 1020874"/>
                    <a:gd name="connsiteY22" fmla="*/ 1615440 h 2398630"/>
                    <a:gd name="connsiteX23" fmla="*/ 690880 w 1020874"/>
                    <a:gd name="connsiteY23" fmla="*/ 1645920 h 2398630"/>
                    <a:gd name="connsiteX24" fmla="*/ 660400 w 1020874"/>
                    <a:gd name="connsiteY24" fmla="*/ 1666240 h 2398630"/>
                    <a:gd name="connsiteX25" fmla="*/ 538480 w 1020874"/>
                    <a:gd name="connsiteY25" fmla="*/ 1686560 h 2398630"/>
                    <a:gd name="connsiteX26" fmla="*/ 518160 w 1020874"/>
                    <a:gd name="connsiteY26" fmla="*/ 1767840 h 2398630"/>
                    <a:gd name="connsiteX27" fmla="*/ 477520 w 1020874"/>
                    <a:gd name="connsiteY27" fmla="*/ 1889760 h 2398630"/>
                    <a:gd name="connsiteX28" fmla="*/ 467360 w 1020874"/>
                    <a:gd name="connsiteY28" fmla="*/ 1960880 h 2398630"/>
                    <a:gd name="connsiteX29" fmla="*/ 447040 w 1020874"/>
                    <a:gd name="connsiteY29" fmla="*/ 2001520 h 2398630"/>
                    <a:gd name="connsiteX30" fmla="*/ 436880 w 1020874"/>
                    <a:gd name="connsiteY30" fmla="*/ 2235200 h 2398630"/>
                    <a:gd name="connsiteX31" fmla="*/ 426720 w 1020874"/>
                    <a:gd name="connsiteY31" fmla="*/ 2387600 h 2398630"/>
                    <a:gd name="connsiteX32" fmla="*/ 375920 w 1020874"/>
                    <a:gd name="connsiteY32" fmla="*/ 2377440 h 2398630"/>
                    <a:gd name="connsiteX33" fmla="*/ 345440 w 1020874"/>
                    <a:gd name="connsiteY33" fmla="*/ 2367280 h 2398630"/>
                    <a:gd name="connsiteX34" fmla="*/ 162560 w 1020874"/>
                    <a:gd name="connsiteY34" fmla="*/ 2387600 h 2398630"/>
                    <a:gd name="connsiteX35" fmla="*/ 132080 w 1020874"/>
                    <a:gd name="connsiteY35" fmla="*/ 2397760 h 2398630"/>
                    <a:gd name="connsiteX36" fmla="*/ 111760 w 1020874"/>
                    <a:gd name="connsiteY36" fmla="*/ 2367280 h 2398630"/>
                    <a:gd name="connsiteX37" fmla="*/ 81280 w 1020874"/>
                    <a:gd name="connsiteY37" fmla="*/ 2306320 h 2398630"/>
                    <a:gd name="connsiteX38" fmla="*/ 60960 w 1020874"/>
                    <a:gd name="connsiteY38" fmla="*/ 1524000 h 2398630"/>
                    <a:gd name="connsiteX39" fmla="*/ 50800 w 1020874"/>
                    <a:gd name="connsiteY39" fmla="*/ 1442720 h 2398630"/>
                    <a:gd name="connsiteX40" fmla="*/ 30480 w 1020874"/>
                    <a:gd name="connsiteY40" fmla="*/ 1351280 h 2398630"/>
                    <a:gd name="connsiteX41" fmla="*/ 20320 w 1020874"/>
                    <a:gd name="connsiteY41" fmla="*/ 1320800 h 2398630"/>
                    <a:gd name="connsiteX42" fmla="*/ 0 w 1020874"/>
                    <a:gd name="connsiteY42" fmla="*/ 1290320 h 2398630"/>
                    <a:gd name="connsiteX43" fmla="*/ 10160 w 1020874"/>
                    <a:gd name="connsiteY43" fmla="*/ 1026160 h 2398630"/>
                    <a:gd name="connsiteX44" fmla="*/ 20320 w 1020874"/>
                    <a:gd name="connsiteY44" fmla="*/ 985520 h 2398630"/>
                    <a:gd name="connsiteX45" fmla="*/ 40640 w 1020874"/>
                    <a:gd name="connsiteY45" fmla="*/ 873760 h 2398630"/>
                    <a:gd name="connsiteX46" fmla="*/ 60960 w 1020874"/>
                    <a:gd name="connsiteY46" fmla="*/ 538480 h 2398630"/>
                    <a:gd name="connsiteX47" fmla="*/ 81280 w 1020874"/>
                    <a:gd name="connsiteY47" fmla="*/ 335280 h 2398630"/>
                    <a:gd name="connsiteX48" fmla="*/ 101600 w 1020874"/>
                    <a:gd name="connsiteY48" fmla="*/ 203200 h 2398630"/>
                    <a:gd name="connsiteX49" fmla="*/ 132080 w 1020874"/>
                    <a:gd name="connsiteY49" fmla="*/ 132080 h 2398630"/>
                    <a:gd name="connsiteX50" fmla="*/ 182880 w 1020874"/>
                    <a:gd name="connsiteY50" fmla="*/ 91440 h 2398630"/>
                    <a:gd name="connsiteX51" fmla="*/ 203200 w 1020874"/>
                    <a:gd name="connsiteY51" fmla="*/ 60960 h 2398630"/>
                    <a:gd name="connsiteX52" fmla="*/ 193040 w 1020874"/>
                    <a:gd name="connsiteY52" fmla="*/ 30480 h 2398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</a:cxnLst>
                  <a:rect l="l" t="t" r="r" b="b"/>
                  <a:pathLst>
                    <a:path w="1020874" h="2398630">
                      <a:moveTo>
                        <a:pt x="193040" y="30480"/>
                      </a:moveTo>
                      <a:lnTo>
                        <a:pt x="193040" y="30480"/>
                      </a:lnTo>
                      <a:cubicBezTo>
                        <a:pt x="257387" y="27093"/>
                        <a:pt x="321909" y="26154"/>
                        <a:pt x="386080" y="20320"/>
                      </a:cubicBezTo>
                      <a:cubicBezTo>
                        <a:pt x="396746" y="19350"/>
                        <a:pt x="406170" y="12757"/>
                        <a:pt x="416560" y="10160"/>
                      </a:cubicBezTo>
                      <a:cubicBezTo>
                        <a:pt x="433313" y="5972"/>
                        <a:pt x="450427" y="3387"/>
                        <a:pt x="467360" y="0"/>
                      </a:cubicBezTo>
                      <a:cubicBezTo>
                        <a:pt x="508000" y="3387"/>
                        <a:pt x="548814" y="5102"/>
                        <a:pt x="589280" y="10160"/>
                      </a:cubicBezTo>
                      <a:cubicBezTo>
                        <a:pt x="603136" y="11892"/>
                        <a:pt x="615956" y="20320"/>
                        <a:pt x="629920" y="20320"/>
                      </a:cubicBezTo>
                      <a:cubicBezTo>
                        <a:pt x="728192" y="20320"/>
                        <a:pt x="826347" y="13547"/>
                        <a:pt x="924560" y="10160"/>
                      </a:cubicBezTo>
                      <a:cubicBezTo>
                        <a:pt x="948267" y="13547"/>
                        <a:pt x="990485" y="-3057"/>
                        <a:pt x="995680" y="20320"/>
                      </a:cubicBezTo>
                      <a:cubicBezTo>
                        <a:pt x="1035343" y="198804"/>
                        <a:pt x="1016264" y="222992"/>
                        <a:pt x="965200" y="325120"/>
                      </a:cubicBezTo>
                      <a:cubicBezTo>
                        <a:pt x="968587" y="392853"/>
                        <a:pt x="969485" y="460757"/>
                        <a:pt x="975360" y="528320"/>
                      </a:cubicBezTo>
                      <a:cubicBezTo>
                        <a:pt x="984023" y="627948"/>
                        <a:pt x="1084945" y="461550"/>
                        <a:pt x="955040" y="721360"/>
                      </a:cubicBezTo>
                      <a:cubicBezTo>
                        <a:pt x="939894" y="751651"/>
                        <a:pt x="901605" y="763043"/>
                        <a:pt x="873760" y="782320"/>
                      </a:cubicBezTo>
                      <a:cubicBezTo>
                        <a:pt x="857524" y="793560"/>
                        <a:pt x="839706" y="802334"/>
                        <a:pt x="822960" y="812800"/>
                      </a:cubicBezTo>
                      <a:cubicBezTo>
                        <a:pt x="812605" y="819272"/>
                        <a:pt x="804261" y="829907"/>
                        <a:pt x="792480" y="833120"/>
                      </a:cubicBezTo>
                      <a:cubicBezTo>
                        <a:pt x="766138" y="840304"/>
                        <a:pt x="738293" y="839893"/>
                        <a:pt x="711200" y="843280"/>
                      </a:cubicBezTo>
                      <a:cubicBezTo>
                        <a:pt x="707813" y="853440"/>
                        <a:pt x="701040" y="863050"/>
                        <a:pt x="701040" y="873760"/>
                      </a:cubicBezTo>
                      <a:cubicBezTo>
                        <a:pt x="701040" y="932270"/>
                        <a:pt x="709090" y="956761"/>
                        <a:pt x="721360" y="1005840"/>
                      </a:cubicBezTo>
                      <a:cubicBezTo>
                        <a:pt x="724747" y="1083733"/>
                        <a:pt x="725965" y="1161751"/>
                        <a:pt x="731520" y="1239520"/>
                      </a:cubicBezTo>
                      <a:cubicBezTo>
                        <a:pt x="732750" y="1256745"/>
                        <a:pt x="737797" y="1273494"/>
                        <a:pt x="741680" y="1290320"/>
                      </a:cubicBezTo>
                      <a:cubicBezTo>
                        <a:pt x="758868" y="1364802"/>
                        <a:pt x="755366" y="1351697"/>
                        <a:pt x="772160" y="1402080"/>
                      </a:cubicBezTo>
                      <a:cubicBezTo>
                        <a:pt x="765387" y="1429173"/>
                        <a:pt x="758120" y="1456148"/>
                        <a:pt x="751840" y="1483360"/>
                      </a:cubicBezTo>
                      <a:cubicBezTo>
                        <a:pt x="744103" y="1516886"/>
                        <a:pt x="733092" y="1589630"/>
                        <a:pt x="721360" y="1615440"/>
                      </a:cubicBezTo>
                      <a:cubicBezTo>
                        <a:pt x="715414" y="1628521"/>
                        <a:pt x="701918" y="1636722"/>
                        <a:pt x="690880" y="1645920"/>
                      </a:cubicBezTo>
                      <a:cubicBezTo>
                        <a:pt x="681499" y="1653737"/>
                        <a:pt x="672199" y="1663094"/>
                        <a:pt x="660400" y="1666240"/>
                      </a:cubicBezTo>
                      <a:cubicBezTo>
                        <a:pt x="620591" y="1676856"/>
                        <a:pt x="579120" y="1679787"/>
                        <a:pt x="538480" y="1686560"/>
                      </a:cubicBezTo>
                      <a:cubicBezTo>
                        <a:pt x="531707" y="1713653"/>
                        <a:pt x="526185" y="1741091"/>
                        <a:pt x="518160" y="1767840"/>
                      </a:cubicBezTo>
                      <a:cubicBezTo>
                        <a:pt x="505850" y="1808872"/>
                        <a:pt x="477520" y="1889760"/>
                        <a:pt x="477520" y="1889760"/>
                      </a:cubicBezTo>
                      <a:cubicBezTo>
                        <a:pt x="474133" y="1913467"/>
                        <a:pt x="473661" y="1937776"/>
                        <a:pt x="467360" y="1960880"/>
                      </a:cubicBezTo>
                      <a:cubicBezTo>
                        <a:pt x="463375" y="1975492"/>
                        <a:pt x="448713" y="1986467"/>
                        <a:pt x="447040" y="2001520"/>
                      </a:cubicBezTo>
                      <a:cubicBezTo>
                        <a:pt x="438430" y="2079010"/>
                        <a:pt x="440978" y="2157341"/>
                        <a:pt x="436880" y="2235200"/>
                      </a:cubicBezTo>
                      <a:cubicBezTo>
                        <a:pt x="434204" y="2286042"/>
                        <a:pt x="430107" y="2336800"/>
                        <a:pt x="426720" y="2387600"/>
                      </a:cubicBezTo>
                      <a:cubicBezTo>
                        <a:pt x="409787" y="2384213"/>
                        <a:pt x="392673" y="2381628"/>
                        <a:pt x="375920" y="2377440"/>
                      </a:cubicBezTo>
                      <a:cubicBezTo>
                        <a:pt x="365530" y="2374843"/>
                        <a:pt x="356150" y="2367280"/>
                        <a:pt x="345440" y="2367280"/>
                      </a:cubicBezTo>
                      <a:cubicBezTo>
                        <a:pt x="319686" y="2367280"/>
                        <a:pt x="194972" y="2383549"/>
                        <a:pt x="162560" y="2387600"/>
                      </a:cubicBezTo>
                      <a:cubicBezTo>
                        <a:pt x="152400" y="2390987"/>
                        <a:pt x="142024" y="2401737"/>
                        <a:pt x="132080" y="2397760"/>
                      </a:cubicBezTo>
                      <a:cubicBezTo>
                        <a:pt x="120743" y="2393225"/>
                        <a:pt x="117221" y="2378202"/>
                        <a:pt x="111760" y="2367280"/>
                      </a:cubicBezTo>
                      <a:cubicBezTo>
                        <a:pt x="69696" y="2283152"/>
                        <a:pt x="139514" y="2393671"/>
                        <a:pt x="81280" y="2306320"/>
                      </a:cubicBezTo>
                      <a:cubicBezTo>
                        <a:pt x="22621" y="2013026"/>
                        <a:pt x="80868" y="2320329"/>
                        <a:pt x="60960" y="1524000"/>
                      </a:cubicBezTo>
                      <a:cubicBezTo>
                        <a:pt x="60278" y="1496704"/>
                        <a:pt x="54952" y="1469707"/>
                        <a:pt x="50800" y="1442720"/>
                      </a:cubicBezTo>
                      <a:cubicBezTo>
                        <a:pt x="47308" y="1420023"/>
                        <a:pt x="37222" y="1374877"/>
                        <a:pt x="30480" y="1351280"/>
                      </a:cubicBezTo>
                      <a:cubicBezTo>
                        <a:pt x="27538" y="1340982"/>
                        <a:pt x="25109" y="1330379"/>
                        <a:pt x="20320" y="1320800"/>
                      </a:cubicBezTo>
                      <a:cubicBezTo>
                        <a:pt x="14859" y="1309878"/>
                        <a:pt x="6773" y="1300480"/>
                        <a:pt x="0" y="1290320"/>
                      </a:cubicBezTo>
                      <a:cubicBezTo>
                        <a:pt x="3387" y="1202267"/>
                        <a:pt x="4298" y="1114083"/>
                        <a:pt x="10160" y="1026160"/>
                      </a:cubicBezTo>
                      <a:cubicBezTo>
                        <a:pt x="11089" y="1012227"/>
                        <a:pt x="18024" y="999294"/>
                        <a:pt x="20320" y="985520"/>
                      </a:cubicBezTo>
                      <a:cubicBezTo>
                        <a:pt x="39467" y="870636"/>
                        <a:pt x="18842" y="939155"/>
                        <a:pt x="40640" y="873760"/>
                      </a:cubicBezTo>
                      <a:cubicBezTo>
                        <a:pt x="44648" y="801609"/>
                        <a:pt x="54224" y="617071"/>
                        <a:pt x="60960" y="538480"/>
                      </a:cubicBezTo>
                      <a:cubicBezTo>
                        <a:pt x="66773" y="470658"/>
                        <a:pt x="74507" y="403013"/>
                        <a:pt x="81280" y="335280"/>
                      </a:cubicBezTo>
                      <a:cubicBezTo>
                        <a:pt x="88073" y="267353"/>
                        <a:pt x="82072" y="252020"/>
                        <a:pt x="101600" y="203200"/>
                      </a:cubicBezTo>
                      <a:cubicBezTo>
                        <a:pt x="111179" y="179253"/>
                        <a:pt x="116910" y="152939"/>
                        <a:pt x="132080" y="132080"/>
                      </a:cubicBezTo>
                      <a:cubicBezTo>
                        <a:pt x="144835" y="114542"/>
                        <a:pt x="167546" y="106774"/>
                        <a:pt x="182880" y="91440"/>
                      </a:cubicBezTo>
                      <a:cubicBezTo>
                        <a:pt x="191514" y="82806"/>
                        <a:pt x="196427" y="71120"/>
                        <a:pt x="203200" y="60960"/>
                      </a:cubicBezTo>
                      <a:lnTo>
                        <a:pt x="193040" y="30480"/>
                      </a:lnTo>
                      <a:close/>
                    </a:path>
                  </a:pathLst>
                </a:custGeom>
                <a:solidFill>
                  <a:schemeClr val="accent2">
                    <a:lumMod val="20000"/>
                    <a:lumOff val="80000"/>
                    <a:alpha val="58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16929164-98DA-4E6C-8DF1-A68B0B5A0CA9}"/>
                    </a:ext>
                  </a:extLst>
                </p:cNvPr>
                <p:cNvSpPr/>
                <p:nvPr/>
              </p:nvSpPr>
              <p:spPr>
                <a:xfrm>
                  <a:off x="1337410" y="1306418"/>
                  <a:ext cx="237040" cy="23869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0937B468-EDE7-425D-B318-DFD5381AA1B8}"/>
                    </a:ext>
                  </a:extLst>
                </p:cNvPr>
                <p:cNvSpPr/>
                <p:nvPr/>
              </p:nvSpPr>
              <p:spPr>
                <a:xfrm>
                  <a:off x="1531022" y="1056008"/>
                  <a:ext cx="947355" cy="25041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FE788DA1-0655-4CB0-84AF-2A94A9158551}"/>
                    </a:ext>
                  </a:extLst>
                </p:cNvPr>
                <p:cNvSpPr/>
                <p:nvPr/>
              </p:nvSpPr>
              <p:spPr>
                <a:xfrm>
                  <a:off x="1337411" y="3693357"/>
                  <a:ext cx="1140966" cy="1835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283A1D6D-A233-4997-A10F-06E9D659AFCA}"/>
                  </a:ext>
                </a:extLst>
              </p:cNvPr>
              <p:cNvCxnSpPr/>
              <p:nvPr/>
            </p:nvCxnSpPr>
            <p:spPr>
              <a:xfrm>
                <a:off x="3555650" y="1306418"/>
                <a:ext cx="83834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2702E4B2-0F47-443A-AA40-9375876A8048}"/>
                  </a:ext>
                </a:extLst>
              </p:cNvPr>
              <p:cNvCxnSpPr>
                <a:endCxn id="40" idx="50"/>
              </p:cNvCxnSpPr>
              <p:nvPr/>
            </p:nvCxnSpPr>
            <p:spPr>
              <a:xfrm flipV="1">
                <a:off x="3555650" y="1317191"/>
                <a:ext cx="350" cy="237616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D3F5F767-3B29-4DB1-8813-334EF33FED01}"/>
                  </a:ext>
                </a:extLst>
              </p:cNvPr>
              <p:cNvCxnSpPr/>
              <p:nvPr/>
            </p:nvCxnSpPr>
            <p:spPr>
              <a:xfrm>
                <a:off x="3555649" y="2102064"/>
                <a:ext cx="5760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D497603F-240B-4C83-AAB7-05FFE6EB157D}"/>
                  </a:ext>
                </a:extLst>
              </p:cNvPr>
              <p:cNvCxnSpPr/>
              <p:nvPr/>
            </p:nvCxnSpPr>
            <p:spPr>
              <a:xfrm>
                <a:off x="3555650" y="2897710"/>
                <a:ext cx="56692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0C9F7518-FBF8-4957-8BF0-038BEA201038}"/>
                  </a:ext>
                </a:extLst>
              </p:cNvPr>
              <p:cNvCxnSpPr/>
              <p:nvPr/>
            </p:nvCxnSpPr>
            <p:spPr>
              <a:xfrm>
                <a:off x="3555650" y="3705625"/>
                <a:ext cx="2743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1F466A2-2755-4978-B571-646C2F0C33CD}"/>
                </a:ext>
              </a:extLst>
            </p:cNvPr>
            <p:cNvCxnSpPr/>
            <p:nvPr/>
          </p:nvCxnSpPr>
          <p:spPr>
            <a:xfrm flipH="1">
              <a:off x="4891534" y="1901900"/>
              <a:ext cx="438755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0613F40-4BD3-4BE4-9790-B711E55F0FDA}"/>
                </a:ext>
              </a:extLst>
            </p:cNvPr>
            <p:cNvCxnSpPr/>
            <p:nvPr/>
          </p:nvCxnSpPr>
          <p:spPr>
            <a:xfrm flipH="1">
              <a:off x="4652930" y="2636526"/>
              <a:ext cx="658132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7973368-B366-4D79-86FF-4A8BD1BB18D9}"/>
                </a:ext>
              </a:extLst>
            </p:cNvPr>
            <p:cNvCxnSpPr/>
            <p:nvPr/>
          </p:nvCxnSpPr>
          <p:spPr>
            <a:xfrm flipH="1" flipV="1">
              <a:off x="4464768" y="3480199"/>
              <a:ext cx="767821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724319A-ADC2-4B01-8ADB-F1028495E3C8}"/>
                </a:ext>
              </a:extLst>
            </p:cNvPr>
            <p:cNvSpPr txBox="1"/>
            <p:nvPr/>
          </p:nvSpPr>
          <p:spPr>
            <a:xfrm>
              <a:off x="5275172" y="1720523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60%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D02B6C3-A1C7-4A3A-9E8F-E70A91C6DDCB}"/>
                </a:ext>
              </a:extLst>
            </p:cNvPr>
            <p:cNvSpPr txBox="1"/>
            <p:nvPr/>
          </p:nvSpPr>
          <p:spPr>
            <a:xfrm>
              <a:off x="5251890" y="2469892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30%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05B50BE-8522-40DB-829D-169F37E3ACFA}"/>
                </a:ext>
              </a:extLst>
            </p:cNvPr>
            <p:cNvSpPr txBox="1"/>
            <p:nvPr/>
          </p:nvSpPr>
          <p:spPr>
            <a:xfrm>
              <a:off x="5275378" y="3293340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10%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11711D5-78C1-49FB-AFBF-63CBF1B4A88D}"/>
              </a:ext>
            </a:extLst>
          </p:cNvPr>
          <p:cNvSpPr txBox="1">
            <a:spLocks noChangeAspect="1"/>
          </p:cNvSpPr>
          <p:nvPr/>
        </p:nvSpPr>
        <p:spPr>
          <a:xfrm>
            <a:off x="6396075" y="463293"/>
            <a:ext cx="1069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Raster Area </a:t>
            </a:r>
          </a:p>
          <a:p>
            <a:pPr algn="ctr"/>
            <a:r>
              <a:rPr lang="en-US" sz="1400" dirty="0"/>
              <a:t>Weights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B2EB75-0936-48B1-BFA1-799F991D2436}"/>
              </a:ext>
            </a:extLst>
          </p:cNvPr>
          <p:cNvSpPr txBox="1">
            <a:spLocks noChangeAspect="1"/>
          </p:cNvSpPr>
          <p:nvPr/>
        </p:nvSpPr>
        <p:spPr>
          <a:xfrm>
            <a:off x="8050172" y="483979"/>
            <a:ext cx="1086868" cy="4805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Polygon Area </a:t>
            </a:r>
          </a:p>
          <a:p>
            <a:pPr algn="ctr"/>
            <a:r>
              <a:rPr lang="en-US" sz="1400" dirty="0"/>
              <a:t>Weights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717CA41-66E7-4FE0-98D5-12343FC4FDFC}"/>
              </a:ext>
            </a:extLst>
          </p:cNvPr>
          <p:cNvGrpSpPr>
            <a:grpSpLocks noChangeAspect="1"/>
          </p:cNvGrpSpPr>
          <p:nvPr/>
        </p:nvGrpSpPr>
        <p:grpSpPr>
          <a:xfrm>
            <a:off x="2938162" y="467405"/>
            <a:ext cx="897889" cy="2524983"/>
            <a:chOff x="4967606" y="501804"/>
            <a:chExt cx="977691" cy="274939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E0A102B-06D9-40A0-A0FE-C60DD37C7EB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67606" y="1035657"/>
              <a:ext cx="951150" cy="2215543"/>
              <a:chOff x="1337410" y="1219200"/>
              <a:chExt cx="1140970" cy="2657698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0D926DF3-2152-46D3-82C3-394EC1E81A9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337410" y="1219200"/>
                <a:ext cx="1140970" cy="2657698"/>
                <a:chOff x="1337410" y="1219200"/>
                <a:chExt cx="1140970" cy="2657698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B40318CA-004A-4B4F-A119-6CB8D05F6CF1}"/>
                    </a:ext>
                  </a:extLst>
                </p:cNvPr>
                <p:cNvSpPr/>
                <p:nvPr/>
              </p:nvSpPr>
              <p:spPr>
                <a:xfrm>
                  <a:off x="1337410" y="1306418"/>
                  <a:ext cx="237040" cy="23869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285EF087-9CEB-4D1B-A11F-ABCA51568A99}"/>
                    </a:ext>
                  </a:extLst>
                </p:cNvPr>
                <p:cNvSpPr/>
                <p:nvPr/>
              </p:nvSpPr>
              <p:spPr>
                <a:xfrm>
                  <a:off x="1531022" y="1219200"/>
                  <a:ext cx="947355" cy="872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2F5A369E-E1DB-4406-B194-BC7BF0D2B2AC}"/>
                    </a:ext>
                  </a:extLst>
                </p:cNvPr>
                <p:cNvSpPr/>
                <p:nvPr/>
              </p:nvSpPr>
              <p:spPr>
                <a:xfrm>
                  <a:off x="1337411" y="3693357"/>
                  <a:ext cx="1140966" cy="1835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EC188D57-4C76-426B-83AB-C8C9A42D2E99}"/>
                    </a:ext>
                  </a:extLst>
                </p:cNvPr>
                <p:cNvSpPr/>
                <p:nvPr/>
              </p:nvSpPr>
              <p:spPr>
                <a:xfrm>
                  <a:off x="1574452" y="1306418"/>
                  <a:ext cx="903928" cy="795646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38141F43-CECD-4855-AFA7-3FF1164F6897}"/>
                    </a:ext>
                  </a:extLst>
                </p:cNvPr>
                <p:cNvSpPr/>
                <p:nvPr/>
              </p:nvSpPr>
              <p:spPr>
                <a:xfrm>
                  <a:off x="1574451" y="2102064"/>
                  <a:ext cx="903928" cy="795646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2C693E0F-844E-441A-9C33-9A36447B4EBC}"/>
                    </a:ext>
                  </a:extLst>
                </p:cNvPr>
                <p:cNvSpPr/>
                <p:nvPr/>
              </p:nvSpPr>
              <p:spPr>
                <a:xfrm>
                  <a:off x="1574450" y="2897710"/>
                  <a:ext cx="903928" cy="795646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65923CD-0302-476C-99DD-2501F1FAA7F8}"/>
                  </a:ext>
                </a:extLst>
              </p:cNvPr>
              <p:cNvSpPr txBox="1"/>
              <p:nvPr/>
            </p:nvSpPr>
            <p:spPr>
              <a:xfrm>
                <a:off x="1703485" y="1519641"/>
                <a:ext cx="659944" cy="3692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1000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A665472-9F09-4658-81BB-30567B042C0F}"/>
                  </a:ext>
                </a:extLst>
              </p:cNvPr>
              <p:cNvSpPr txBox="1"/>
              <p:nvPr/>
            </p:nvSpPr>
            <p:spPr>
              <a:xfrm>
                <a:off x="1741967" y="2315286"/>
                <a:ext cx="550338" cy="3692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100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B7CA2F2-AA5E-42CC-8CFB-D05B5EFF2A22}"/>
                  </a:ext>
                </a:extLst>
              </p:cNvPr>
              <p:cNvSpPr txBox="1"/>
              <p:nvPr/>
            </p:nvSpPr>
            <p:spPr>
              <a:xfrm>
                <a:off x="1796771" y="3080155"/>
                <a:ext cx="440731" cy="3692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10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36D8D68-F15A-45A5-B0C1-31BABB8D378E}"/>
                </a:ext>
              </a:extLst>
            </p:cNvPr>
            <p:cNvSpPr txBox="1"/>
            <p:nvPr/>
          </p:nvSpPr>
          <p:spPr>
            <a:xfrm>
              <a:off x="5138666" y="501804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Grid Cell</a:t>
              </a:r>
            </a:p>
            <a:p>
              <a:pPr algn="ctr"/>
              <a:r>
                <a:rPr lang="en-US" sz="1400" dirty="0"/>
                <a:t>Values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F6D45FA5-0035-42BB-8921-487B05B13E28}"/>
              </a:ext>
            </a:extLst>
          </p:cNvPr>
          <p:cNvGrpSpPr/>
          <p:nvPr/>
        </p:nvGrpSpPr>
        <p:grpSpPr>
          <a:xfrm>
            <a:off x="2501042" y="3339529"/>
            <a:ext cx="2913876" cy="2955166"/>
            <a:chOff x="1313171" y="3457731"/>
            <a:chExt cx="2913876" cy="2955166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23EA2C1B-C71F-4736-AF43-CF82BDD3876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46194" y="4008308"/>
              <a:ext cx="2093597" cy="2089340"/>
              <a:chOff x="1337410" y="1147835"/>
              <a:chExt cx="2734623" cy="2729063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2C83CC89-1255-4978-BF3A-54C0EBD4D77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337410" y="1147835"/>
                <a:ext cx="1140970" cy="2729063"/>
                <a:chOff x="1337410" y="1147835"/>
                <a:chExt cx="1140970" cy="2729063"/>
              </a:xfrm>
            </p:grpSpPr>
            <p:sp>
              <p:nvSpPr>
                <p:cNvPr id="83" name="Freeform 288">
                  <a:extLst>
                    <a:ext uri="{FF2B5EF4-FFF2-40B4-BE49-F238E27FC236}">
                      <a16:creationId xmlns:a16="http://schemas.microsoft.com/office/drawing/2014/main" id="{3CF631B7-92E3-4615-B103-65275E9D08C2}"/>
                    </a:ext>
                  </a:extLst>
                </p:cNvPr>
                <p:cNvSpPr/>
                <p:nvPr/>
              </p:nvSpPr>
              <p:spPr>
                <a:xfrm>
                  <a:off x="1391920" y="1219200"/>
                  <a:ext cx="1020874" cy="2570480"/>
                </a:xfrm>
                <a:custGeom>
                  <a:avLst/>
                  <a:gdLst>
                    <a:gd name="connsiteX0" fmla="*/ 193040 w 1020874"/>
                    <a:gd name="connsiteY0" fmla="*/ 30480 h 2398630"/>
                    <a:gd name="connsiteX1" fmla="*/ 193040 w 1020874"/>
                    <a:gd name="connsiteY1" fmla="*/ 30480 h 2398630"/>
                    <a:gd name="connsiteX2" fmla="*/ 386080 w 1020874"/>
                    <a:gd name="connsiteY2" fmla="*/ 20320 h 2398630"/>
                    <a:gd name="connsiteX3" fmla="*/ 416560 w 1020874"/>
                    <a:gd name="connsiteY3" fmla="*/ 10160 h 2398630"/>
                    <a:gd name="connsiteX4" fmla="*/ 467360 w 1020874"/>
                    <a:gd name="connsiteY4" fmla="*/ 0 h 2398630"/>
                    <a:gd name="connsiteX5" fmla="*/ 589280 w 1020874"/>
                    <a:gd name="connsiteY5" fmla="*/ 10160 h 2398630"/>
                    <a:gd name="connsiteX6" fmla="*/ 629920 w 1020874"/>
                    <a:gd name="connsiteY6" fmla="*/ 20320 h 2398630"/>
                    <a:gd name="connsiteX7" fmla="*/ 924560 w 1020874"/>
                    <a:gd name="connsiteY7" fmla="*/ 10160 h 2398630"/>
                    <a:gd name="connsiteX8" fmla="*/ 995680 w 1020874"/>
                    <a:gd name="connsiteY8" fmla="*/ 20320 h 2398630"/>
                    <a:gd name="connsiteX9" fmla="*/ 965200 w 1020874"/>
                    <a:gd name="connsiteY9" fmla="*/ 325120 h 2398630"/>
                    <a:gd name="connsiteX10" fmla="*/ 975360 w 1020874"/>
                    <a:gd name="connsiteY10" fmla="*/ 528320 h 2398630"/>
                    <a:gd name="connsiteX11" fmla="*/ 955040 w 1020874"/>
                    <a:gd name="connsiteY11" fmla="*/ 721360 h 2398630"/>
                    <a:gd name="connsiteX12" fmla="*/ 873760 w 1020874"/>
                    <a:gd name="connsiteY12" fmla="*/ 782320 h 2398630"/>
                    <a:gd name="connsiteX13" fmla="*/ 822960 w 1020874"/>
                    <a:gd name="connsiteY13" fmla="*/ 812800 h 2398630"/>
                    <a:gd name="connsiteX14" fmla="*/ 792480 w 1020874"/>
                    <a:gd name="connsiteY14" fmla="*/ 833120 h 2398630"/>
                    <a:gd name="connsiteX15" fmla="*/ 711200 w 1020874"/>
                    <a:gd name="connsiteY15" fmla="*/ 843280 h 2398630"/>
                    <a:gd name="connsiteX16" fmla="*/ 701040 w 1020874"/>
                    <a:gd name="connsiteY16" fmla="*/ 873760 h 2398630"/>
                    <a:gd name="connsiteX17" fmla="*/ 721360 w 1020874"/>
                    <a:gd name="connsiteY17" fmla="*/ 1005840 h 2398630"/>
                    <a:gd name="connsiteX18" fmla="*/ 731520 w 1020874"/>
                    <a:gd name="connsiteY18" fmla="*/ 1239520 h 2398630"/>
                    <a:gd name="connsiteX19" fmla="*/ 741680 w 1020874"/>
                    <a:gd name="connsiteY19" fmla="*/ 1290320 h 2398630"/>
                    <a:gd name="connsiteX20" fmla="*/ 772160 w 1020874"/>
                    <a:gd name="connsiteY20" fmla="*/ 1402080 h 2398630"/>
                    <a:gd name="connsiteX21" fmla="*/ 751840 w 1020874"/>
                    <a:gd name="connsiteY21" fmla="*/ 1483360 h 2398630"/>
                    <a:gd name="connsiteX22" fmla="*/ 721360 w 1020874"/>
                    <a:gd name="connsiteY22" fmla="*/ 1615440 h 2398630"/>
                    <a:gd name="connsiteX23" fmla="*/ 690880 w 1020874"/>
                    <a:gd name="connsiteY23" fmla="*/ 1645920 h 2398630"/>
                    <a:gd name="connsiteX24" fmla="*/ 660400 w 1020874"/>
                    <a:gd name="connsiteY24" fmla="*/ 1666240 h 2398630"/>
                    <a:gd name="connsiteX25" fmla="*/ 538480 w 1020874"/>
                    <a:gd name="connsiteY25" fmla="*/ 1686560 h 2398630"/>
                    <a:gd name="connsiteX26" fmla="*/ 518160 w 1020874"/>
                    <a:gd name="connsiteY26" fmla="*/ 1767840 h 2398630"/>
                    <a:gd name="connsiteX27" fmla="*/ 477520 w 1020874"/>
                    <a:gd name="connsiteY27" fmla="*/ 1889760 h 2398630"/>
                    <a:gd name="connsiteX28" fmla="*/ 467360 w 1020874"/>
                    <a:gd name="connsiteY28" fmla="*/ 1960880 h 2398630"/>
                    <a:gd name="connsiteX29" fmla="*/ 447040 w 1020874"/>
                    <a:gd name="connsiteY29" fmla="*/ 2001520 h 2398630"/>
                    <a:gd name="connsiteX30" fmla="*/ 436880 w 1020874"/>
                    <a:gd name="connsiteY30" fmla="*/ 2235200 h 2398630"/>
                    <a:gd name="connsiteX31" fmla="*/ 426720 w 1020874"/>
                    <a:gd name="connsiteY31" fmla="*/ 2387600 h 2398630"/>
                    <a:gd name="connsiteX32" fmla="*/ 375920 w 1020874"/>
                    <a:gd name="connsiteY32" fmla="*/ 2377440 h 2398630"/>
                    <a:gd name="connsiteX33" fmla="*/ 345440 w 1020874"/>
                    <a:gd name="connsiteY33" fmla="*/ 2367280 h 2398630"/>
                    <a:gd name="connsiteX34" fmla="*/ 162560 w 1020874"/>
                    <a:gd name="connsiteY34" fmla="*/ 2387600 h 2398630"/>
                    <a:gd name="connsiteX35" fmla="*/ 132080 w 1020874"/>
                    <a:gd name="connsiteY35" fmla="*/ 2397760 h 2398630"/>
                    <a:gd name="connsiteX36" fmla="*/ 111760 w 1020874"/>
                    <a:gd name="connsiteY36" fmla="*/ 2367280 h 2398630"/>
                    <a:gd name="connsiteX37" fmla="*/ 81280 w 1020874"/>
                    <a:gd name="connsiteY37" fmla="*/ 2306320 h 2398630"/>
                    <a:gd name="connsiteX38" fmla="*/ 60960 w 1020874"/>
                    <a:gd name="connsiteY38" fmla="*/ 1524000 h 2398630"/>
                    <a:gd name="connsiteX39" fmla="*/ 50800 w 1020874"/>
                    <a:gd name="connsiteY39" fmla="*/ 1442720 h 2398630"/>
                    <a:gd name="connsiteX40" fmla="*/ 30480 w 1020874"/>
                    <a:gd name="connsiteY40" fmla="*/ 1351280 h 2398630"/>
                    <a:gd name="connsiteX41" fmla="*/ 20320 w 1020874"/>
                    <a:gd name="connsiteY41" fmla="*/ 1320800 h 2398630"/>
                    <a:gd name="connsiteX42" fmla="*/ 0 w 1020874"/>
                    <a:gd name="connsiteY42" fmla="*/ 1290320 h 2398630"/>
                    <a:gd name="connsiteX43" fmla="*/ 10160 w 1020874"/>
                    <a:gd name="connsiteY43" fmla="*/ 1026160 h 2398630"/>
                    <a:gd name="connsiteX44" fmla="*/ 20320 w 1020874"/>
                    <a:gd name="connsiteY44" fmla="*/ 985520 h 2398630"/>
                    <a:gd name="connsiteX45" fmla="*/ 40640 w 1020874"/>
                    <a:gd name="connsiteY45" fmla="*/ 873760 h 2398630"/>
                    <a:gd name="connsiteX46" fmla="*/ 60960 w 1020874"/>
                    <a:gd name="connsiteY46" fmla="*/ 538480 h 2398630"/>
                    <a:gd name="connsiteX47" fmla="*/ 81280 w 1020874"/>
                    <a:gd name="connsiteY47" fmla="*/ 335280 h 2398630"/>
                    <a:gd name="connsiteX48" fmla="*/ 101600 w 1020874"/>
                    <a:gd name="connsiteY48" fmla="*/ 203200 h 2398630"/>
                    <a:gd name="connsiteX49" fmla="*/ 132080 w 1020874"/>
                    <a:gd name="connsiteY49" fmla="*/ 132080 h 2398630"/>
                    <a:gd name="connsiteX50" fmla="*/ 182880 w 1020874"/>
                    <a:gd name="connsiteY50" fmla="*/ 91440 h 2398630"/>
                    <a:gd name="connsiteX51" fmla="*/ 203200 w 1020874"/>
                    <a:gd name="connsiteY51" fmla="*/ 60960 h 2398630"/>
                    <a:gd name="connsiteX52" fmla="*/ 193040 w 1020874"/>
                    <a:gd name="connsiteY52" fmla="*/ 30480 h 2398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</a:cxnLst>
                  <a:rect l="l" t="t" r="r" b="b"/>
                  <a:pathLst>
                    <a:path w="1020874" h="2398630">
                      <a:moveTo>
                        <a:pt x="193040" y="30480"/>
                      </a:moveTo>
                      <a:lnTo>
                        <a:pt x="193040" y="30480"/>
                      </a:lnTo>
                      <a:cubicBezTo>
                        <a:pt x="257387" y="27093"/>
                        <a:pt x="321909" y="26154"/>
                        <a:pt x="386080" y="20320"/>
                      </a:cubicBezTo>
                      <a:cubicBezTo>
                        <a:pt x="396746" y="19350"/>
                        <a:pt x="406170" y="12757"/>
                        <a:pt x="416560" y="10160"/>
                      </a:cubicBezTo>
                      <a:cubicBezTo>
                        <a:pt x="433313" y="5972"/>
                        <a:pt x="450427" y="3387"/>
                        <a:pt x="467360" y="0"/>
                      </a:cubicBezTo>
                      <a:cubicBezTo>
                        <a:pt x="508000" y="3387"/>
                        <a:pt x="548814" y="5102"/>
                        <a:pt x="589280" y="10160"/>
                      </a:cubicBezTo>
                      <a:cubicBezTo>
                        <a:pt x="603136" y="11892"/>
                        <a:pt x="615956" y="20320"/>
                        <a:pt x="629920" y="20320"/>
                      </a:cubicBezTo>
                      <a:cubicBezTo>
                        <a:pt x="728192" y="20320"/>
                        <a:pt x="826347" y="13547"/>
                        <a:pt x="924560" y="10160"/>
                      </a:cubicBezTo>
                      <a:cubicBezTo>
                        <a:pt x="948267" y="13547"/>
                        <a:pt x="990485" y="-3057"/>
                        <a:pt x="995680" y="20320"/>
                      </a:cubicBezTo>
                      <a:cubicBezTo>
                        <a:pt x="1035343" y="198804"/>
                        <a:pt x="1016264" y="222992"/>
                        <a:pt x="965200" y="325120"/>
                      </a:cubicBezTo>
                      <a:cubicBezTo>
                        <a:pt x="968587" y="392853"/>
                        <a:pt x="969485" y="460757"/>
                        <a:pt x="975360" y="528320"/>
                      </a:cubicBezTo>
                      <a:cubicBezTo>
                        <a:pt x="984023" y="627948"/>
                        <a:pt x="1084945" y="461550"/>
                        <a:pt x="955040" y="721360"/>
                      </a:cubicBezTo>
                      <a:cubicBezTo>
                        <a:pt x="939894" y="751651"/>
                        <a:pt x="901605" y="763043"/>
                        <a:pt x="873760" y="782320"/>
                      </a:cubicBezTo>
                      <a:cubicBezTo>
                        <a:pt x="857524" y="793560"/>
                        <a:pt x="839706" y="802334"/>
                        <a:pt x="822960" y="812800"/>
                      </a:cubicBezTo>
                      <a:cubicBezTo>
                        <a:pt x="812605" y="819272"/>
                        <a:pt x="804261" y="829907"/>
                        <a:pt x="792480" y="833120"/>
                      </a:cubicBezTo>
                      <a:cubicBezTo>
                        <a:pt x="766138" y="840304"/>
                        <a:pt x="738293" y="839893"/>
                        <a:pt x="711200" y="843280"/>
                      </a:cubicBezTo>
                      <a:cubicBezTo>
                        <a:pt x="707813" y="853440"/>
                        <a:pt x="701040" y="863050"/>
                        <a:pt x="701040" y="873760"/>
                      </a:cubicBezTo>
                      <a:cubicBezTo>
                        <a:pt x="701040" y="932270"/>
                        <a:pt x="709090" y="956761"/>
                        <a:pt x="721360" y="1005840"/>
                      </a:cubicBezTo>
                      <a:cubicBezTo>
                        <a:pt x="724747" y="1083733"/>
                        <a:pt x="725965" y="1161751"/>
                        <a:pt x="731520" y="1239520"/>
                      </a:cubicBezTo>
                      <a:cubicBezTo>
                        <a:pt x="732750" y="1256745"/>
                        <a:pt x="737797" y="1273494"/>
                        <a:pt x="741680" y="1290320"/>
                      </a:cubicBezTo>
                      <a:cubicBezTo>
                        <a:pt x="758868" y="1364802"/>
                        <a:pt x="755366" y="1351697"/>
                        <a:pt x="772160" y="1402080"/>
                      </a:cubicBezTo>
                      <a:cubicBezTo>
                        <a:pt x="765387" y="1429173"/>
                        <a:pt x="758120" y="1456148"/>
                        <a:pt x="751840" y="1483360"/>
                      </a:cubicBezTo>
                      <a:cubicBezTo>
                        <a:pt x="744103" y="1516886"/>
                        <a:pt x="733092" y="1589630"/>
                        <a:pt x="721360" y="1615440"/>
                      </a:cubicBezTo>
                      <a:cubicBezTo>
                        <a:pt x="715414" y="1628521"/>
                        <a:pt x="701918" y="1636722"/>
                        <a:pt x="690880" y="1645920"/>
                      </a:cubicBezTo>
                      <a:cubicBezTo>
                        <a:pt x="681499" y="1653737"/>
                        <a:pt x="672199" y="1663094"/>
                        <a:pt x="660400" y="1666240"/>
                      </a:cubicBezTo>
                      <a:cubicBezTo>
                        <a:pt x="620591" y="1676856"/>
                        <a:pt x="579120" y="1679787"/>
                        <a:pt x="538480" y="1686560"/>
                      </a:cubicBezTo>
                      <a:cubicBezTo>
                        <a:pt x="531707" y="1713653"/>
                        <a:pt x="526185" y="1741091"/>
                        <a:pt x="518160" y="1767840"/>
                      </a:cubicBezTo>
                      <a:cubicBezTo>
                        <a:pt x="505850" y="1808872"/>
                        <a:pt x="477520" y="1889760"/>
                        <a:pt x="477520" y="1889760"/>
                      </a:cubicBezTo>
                      <a:cubicBezTo>
                        <a:pt x="474133" y="1913467"/>
                        <a:pt x="473661" y="1937776"/>
                        <a:pt x="467360" y="1960880"/>
                      </a:cubicBezTo>
                      <a:cubicBezTo>
                        <a:pt x="463375" y="1975492"/>
                        <a:pt x="448713" y="1986467"/>
                        <a:pt x="447040" y="2001520"/>
                      </a:cubicBezTo>
                      <a:cubicBezTo>
                        <a:pt x="438430" y="2079010"/>
                        <a:pt x="440978" y="2157341"/>
                        <a:pt x="436880" y="2235200"/>
                      </a:cubicBezTo>
                      <a:cubicBezTo>
                        <a:pt x="434204" y="2286042"/>
                        <a:pt x="430107" y="2336800"/>
                        <a:pt x="426720" y="2387600"/>
                      </a:cubicBezTo>
                      <a:cubicBezTo>
                        <a:pt x="409787" y="2384213"/>
                        <a:pt x="392673" y="2381628"/>
                        <a:pt x="375920" y="2377440"/>
                      </a:cubicBezTo>
                      <a:cubicBezTo>
                        <a:pt x="365530" y="2374843"/>
                        <a:pt x="356150" y="2367280"/>
                        <a:pt x="345440" y="2367280"/>
                      </a:cubicBezTo>
                      <a:cubicBezTo>
                        <a:pt x="319686" y="2367280"/>
                        <a:pt x="194972" y="2383549"/>
                        <a:pt x="162560" y="2387600"/>
                      </a:cubicBezTo>
                      <a:cubicBezTo>
                        <a:pt x="152400" y="2390987"/>
                        <a:pt x="142024" y="2401737"/>
                        <a:pt x="132080" y="2397760"/>
                      </a:cubicBezTo>
                      <a:cubicBezTo>
                        <a:pt x="120743" y="2393225"/>
                        <a:pt x="117221" y="2378202"/>
                        <a:pt x="111760" y="2367280"/>
                      </a:cubicBezTo>
                      <a:cubicBezTo>
                        <a:pt x="69696" y="2283152"/>
                        <a:pt x="139514" y="2393671"/>
                        <a:pt x="81280" y="2306320"/>
                      </a:cubicBezTo>
                      <a:cubicBezTo>
                        <a:pt x="22621" y="2013026"/>
                        <a:pt x="80868" y="2320329"/>
                        <a:pt x="60960" y="1524000"/>
                      </a:cubicBezTo>
                      <a:cubicBezTo>
                        <a:pt x="60278" y="1496704"/>
                        <a:pt x="54952" y="1469707"/>
                        <a:pt x="50800" y="1442720"/>
                      </a:cubicBezTo>
                      <a:cubicBezTo>
                        <a:pt x="47308" y="1420023"/>
                        <a:pt x="37222" y="1374877"/>
                        <a:pt x="30480" y="1351280"/>
                      </a:cubicBezTo>
                      <a:cubicBezTo>
                        <a:pt x="27538" y="1340982"/>
                        <a:pt x="25109" y="1330379"/>
                        <a:pt x="20320" y="1320800"/>
                      </a:cubicBezTo>
                      <a:cubicBezTo>
                        <a:pt x="14859" y="1309878"/>
                        <a:pt x="6773" y="1300480"/>
                        <a:pt x="0" y="1290320"/>
                      </a:cubicBezTo>
                      <a:cubicBezTo>
                        <a:pt x="3387" y="1202267"/>
                        <a:pt x="4298" y="1114083"/>
                        <a:pt x="10160" y="1026160"/>
                      </a:cubicBezTo>
                      <a:cubicBezTo>
                        <a:pt x="11089" y="1012227"/>
                        <a:pt x="18024" y="999294"/>
                        <a:pt x="20320" y="985520"/>
                      </a:cubicBezTo>
                      <a:cubicBezTo>
                        <a:pt x="39467" y="870636"/>
                        <a:pt x="18842" y="939155"/>
                        <a:pt x="40640" y="873760"/>
                      </a:cubicBezTo>
                      <a:cubicBezTo>
                        <a:pt x="44648" y="801609"/>
                        <a:pt x="54224" y="617071"/>
                        <a:pt x="60960" y="538480"/>
                      </a:cubicBezTo>
                      <a:cubicBezTo>
                        <a:pt x="66773" y="470658"/>
                        <a:pt x="74507" y="403013"/>
                        <a:pt x="81280" y="335280"/>
                      </a:cubicBezTo>
                      <a:cubicBezTo>
                        <a:pt x="88073" y="267353"/>
                        <a:pt x="82072" y="252020"/>
                        <a:pt x="101600" y="203200"/>
                      </a:cubicBezTo>
                      <a:cubicBezTo>
                        <a:pt x="111179" y="179253"/>
                        <a:pt x="116910" y="152939"/>
                        <a:pt x="132080" y="132080"/>
                      </a:cubicBezTo>
                      <a:cubicBezTo>
                        <a:pt x="144835" y="114542"/>
                        <a:pt x="167546" y="106774"/>
                        <a:pt x="182880" y="91440"/>
                      </a:cubicBezTo>
                      <a:cubicBezTo>
                        <a:pt x="191514" y="82806"/>
                        <a:pt x="196427" y="71120"/>
                        <a:pt x="203200" y="60960"/>
                      </a:cubicBezTo>
                      <a:lnTo>
                        <a:pt x="193040" y="30480"/>
                      </a:lnTo>
                      <a:close/>
                    </a:path>
                  </a:pathLst>
                </a:custGeom>
                <a:solidFill>
                  <a:schemeClr val="accent2">
                    <a:lumMod val="20000"/>
                    <a:lumOff val="80000"/>
                    <a:alpha val="58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5B0414F2-883E-448F-9B41-D8457BD1F72B}"/>
                    </a:ext>
                  </a:extLst>
                </p:cNvPr>
                <p:cNvSpPr/>
                <p:nvPr/>
              </p:nvSpPr>
              <p:spPr>
                <a:xfrm>
                  <a:off x="1337410" y="1306418"/>
                  <a:ext cx="237040" cy="23869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4840BE43-B7D5-45D8-92AD-BEC5CCAEA9DC}"/>
                    </a:ext>
                  </a:extLst>
                </p:cNvPr>
                <p:cNvSpPr/>
                <p:nvPr/>
              </p:nvSpPr>
              <p:spPr>
                <a:xfrm>
                  <a:off x="1531022" y="1147835"/>
                  <a:ext cx="947354" cy="15858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671CC06C-FF90-4B04-B0FC-36663263E69F}"/>
                    </a:ext>
                  </a:extLst>
                </p:cNvPr>
                <p:cNvSpPr/>
                <p:nvPr/>
              </p:nvSpPr>
              <p:spPr>
                <a:xfrm>
                  <a:off x="1337411" y="3693357"/>
                  <a:ext cx="1140966" cy="1835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01D015C5-6F13-4608-B1F3-C96C853BCE6D}"/>
                    </a:ext>
                  </a:extLst>
                </p:cNvPr>
                <p:cNvSpPr/>
                <p:nvPr/>
              </p:nvSpPr>
              <p:spPr>
                <a:xfrm>
                  <a:off x="1574452" y="1306418"/>
                  <a:ext cx="903928" cy="79564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70A2FCF2-DCC6-4E7C-A99E-5B56503AE365}"/>
                    </a:ext>
                  </a:extLst>
                </p:cNvPr>
                <p:cNvSpPr/>
                <p:nvPr/>
              </p:nvSpPr>
              <p:spPr>
                <a:xfrm>
                  <a:off x="1574451" y="2102064"/>
                  <a:ext cx="903928" cy="79564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E9216317-8076-42B1-ACC1-D5819E17A896}"/>
                    </a:ext>
                  </a:extLst>
                </p:cNvPr>
                <p:cNvSpPr/>
                <p:nvPr/>
              </p:nvSpPr>
              <p:spPr>
                <a:xfrm>
                  <a:off x="1574450" y="2897710"/>
                  <a:ext cx="903928" cy="79564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7FCF2579-3E8A-462D-BFDE-6F0A24A0DBCB}"/>
                  </a:ext>
                </a:extLst>
              </p:cNvPr>
              <p:cNvCxnSpPr/>
              <p:nvPr/>
            </p:nvCxnSpPr>
            <p:spPr>
              <a:xfrm flipH="1" flipV="1">
                <a:off x="1881193" y="1704241"/>
                <a:ext cx="955500" cy="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794893E2-86C6-4BDC-9276-718D85D75282}"/>
                  </a:ext>
                </a:extLst>
              </p:cNvPr>
              <p:cNvCxnSpPr/>
              <p:nvPr/>
            </p:nvCxnSpPr>
            <p:spPr>
              <a:xfrm flipH="1" flipV="1">
                <a:off x="1794278" y="2486182"/>
                <a:ext cx="1074937" cy="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4D113B12-0F62-43E8-B490-D1742C20F56C}"/>
                  </a:ext>
                </a:extLst>
              </p:cNvPr>
              <p:cNvCxnSpPr/>
              <p:nvPr/>
            </p:nvCxnSpPr>
            <p:spPr>
              <a:xfrm flipH="1">
                <a:off x="1668857" y="3290050"/>
                <a:ext cx="1194375" cy="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68704B6-F0A5-4A48-8952-9C3DDC3B53EF}"/>
                  </a:ext>
                </a:extLst>
              </p:cNvPr>
              <p:cNvSpPr txBox="1"/>
              <p:nvPr/>
            </p:nvSpPr>
            <p:spPr>
              <a:xfrm>
                <a:off x="2848824" y="1528348"/>
                <a:ext cx="1223209" cy="402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1000 x 0.9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AC117B5C-18DE-4F39-8459-F66024F80C03}"/>
                  </a:ext>
                </a:extLst>
              </p:cNvPr>
              <p:cNvSpPr txBox="1"/>
              <p:nvPr/>
            </p:nvSpPr>
            <p:spPr>
              <a:xfrm>
                <a:off x="2848824" y="2285037"/>
                <a:ext cx="1103860" cy="402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100 x 0.5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0F07C4F-9311-43DD-955F-624E3599A562}"/>
                  </a:ext>
                </a:extLst>
              </p:cNvPr>
              <p:cNvSpPr txBox="1"/>
              <p:nvPr/>
            </p:nvSpPr>
            <p:spPr>
              <a:xfrm>
                <a:off x="2848824" y="3110867"/>
                <a:ext cx="984513" cy="402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10 x 0.2</a:t>
                </a:r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1AD3B86-0921-4FBE-B3D0-C8B06DABB7A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313171" y="3457731"/>
              <a:ext cx="29138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u="sng" dirty="0"/>
                <a:t>aggType = “vol” (e.g. km</a:t>
              </a:r>
              <a:r>
                <a:rPr lang="en-US" u="sng" baseline="30000" dirty="0"/>
                <a:t>3</a:t>
              </a:r>
              <a:r>
                <a:rPr lang="en-US" u="sng" dirty="0"/>
                <a:t>/yr.)</a:t>
              </a:r>
            </a:p>
            <a:p>
              <a:pPr algn="ctr"/>
              <a:r>
                <a:rPr lang="en-US" sz="1400" dirty="0"/>
                <a:t>Grid Cell Area Weighted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1C5FD7D-8E08-4B61-A9B6-28A3896FA22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484171" y="6074343"/>
              <a:ext cx="21307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Sum = 900+50+2 = 952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B34F1D91-5B51-471D-978C-8B28641FCCDF}"/>
              </a:ext>
            </a:extLst>
          </p:cNvPr>
          <p:cNvGrpSpPr/>
          <p:nvPr/>
        </p:nvGrpSpPr>
        <p:grpSpPr>
          <a:xfrm>
            <a:off x="6498278" y="3333431"/>
            <a:ext cx="2795733" cy="2953783"/>
            <a:chOff x="7751490" y="3459114"/>
            <a:chExt cx="2795733" cy="2953783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5E19F72-2FD9-49C2-A78B-E3FF2008CCC5}"/>
                </a:ext>
              </a:extLst>
            </p:cNvPr>
            <p:cNvSpPr txBox="1"/>
            <p:nvPr/>
          </p:nvSpPr>
          <p:spPr>
            <a:xfrm>
              <a:off x="9098265" y="4259552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1000 x 0.6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DE893A8-4FF1-4255-8894-82CA740DE21D}"/>
                </a:ext>
              </a:extLst>
            </p:cNvPr>
            <p:cNvSpPr txBox="1"/>
            <p:nvPr/>
          </p:nvSpPr>
          <p:spPr>
            <a:xfrm>
              <a:off x="9098265" y="4838865"/>
              <a:ext cx="8451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100 x 0.3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C5518AB-3724-4ABC-B367-9375B5A86783}"/>
                </a:ext>
              </a:extLst>
            </p:cNvPr>
            <p:cNvSpPr txBox="1"/>
            <p:nvPr/>
          </p:nvSpPr>
          <p:spPr>
            <a:xfrm>
              <a:off x="9098265" y="5471111"/>
              <a:ext cx="7537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10 x 0.1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C704F8D-354C-4AB6-9ADC-273A8EBFB34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751490" y="6074343"/>
              <a:ext cx="22813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Mean = 600+30+1 = 631</a:t>
              </a: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9F8A3ED4-6163-46B9-922B-E45387B993A9}"/>
                </a:ext>
              </a:extLst>
            </p:cNvPr>
            <p:cNvGrpSpPr/>
            <p:nvPr/>
          </p:nvGrpSpPr>
          <p:grpSpPr>
            <a:xfrm>
              <a:off x="8183435" y="3966904"/>
              <a:ext cx="873512" cy="2141472"/>
              <a:chOff x="3318610" y="1079741"/>
              <a:chExt cx="1140967" cy="2797157"/>
            </a:xfrm>
          </p:grpSpPr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F0F3EDDD-7D26-4112-BD96-09F62A02ABA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318610" y="1079741"/>
                <a:ext cx="1140967" cy="2797157"/>
                <a:chOff x="1337410" y="1079741"/>
                <a:chExt cx="1140967" cy="2797157"/>
              </a:xfrm>
            </p:grpSpPr>
            <p:sp>
              <p:nvSpPr>
                <p:cNvPr id="110" name="Freeform 334">
                  <a:extLst>
                    <a:ext uri="{FF2B5EF4-FFF2-40B4-BE49-F238E27FC236}">
                      <a16:creationId xmlns:a16="http://schemas.microsoft.com/office/drawing/2014/main" id="{356EA301-C7C7-4183-8D93-758F4DEE80CD}"/>
                    </a:ext>
                  </a:extLst>
                </p:cNvPr>
                <p:cNvSpPr/>
                <p:nvPr/>
              </p:nvSpPr>
              <p:spPr>
                <a:xfrm>
                  <a:off x="1391920" y="1219200"/>
                  <a:ext cx="1020874" cy="2570480"/>
                </a:xfrm>
                <a:custGeom>
                  <a:avLst/>
                  <a:gdLst>
                    <a:gd name="connsiteX0" fmla="*/ 193040 w 1020874"/>
                    <a:gd name="connsiteY0" fmla="*/ 30480 h 2398630"/>
                    <a:gd name="connsiteX1" fmla="*/ 193040 w 1020874"/>
                    <a:gd name="connsiteY1" fmla="*/ 30480 h 2398630"/>
                    <a:gd name="connsiteX2" fmla="*/ 386080 w 1020874"/>
                    <a:gd name="connsiteY2" fmla="*/ 20320 h 2398630"/>
                    <a:gd name="connsiteX3" fmla="*/ 416560 w 1020874"/>
                    <a:gd name="connsiteY3" fmla="*/ 10160 h 2398630"/>
                    <a:gd name="connsiteX4" fmla="*/ 467360 w 1020874"/>
                    <a:gd name="connsiteY4" fmla="*/ 0 h 2398630"/>
                    <a:gd name="connsiteX5" fmla="*/ 589280 w 1020874"/>
                    <a:gd name="connsiteY5" fmla="*/ 10160 h 2398630"/>
                    <a:gd name="connsiteX6" fmla="*/ 629920 w 1020874"/>
                    <a:gd name="connsiteY6" fmla="*/ 20320 h 2398630"/>
                    <a:gd name="connsiteX7" fmla="*/ 924560 w 1020874"/>
                    <a:gd name="connsiteY7" fmla="*/ 10160 h 2398630"/>
                    <a:gd name="connsiteX8" fmla="*/ 995680 w 1020874"/>
                    <a:gd name="connsiteY8" fmla="*/ 20320 h 2398630"/>
                    <a:gd name="connsiteX9" fmla="*/ 965200 w 1020874"/>
                    <a:gd name="connsiteY9" fmla="*/ 325120 h 2398630"/>
                    <a:gd name="connsiteX10" fmla="*/ 975360 w 1020874"/>
                    <a:gd name="connsiteY10" fmla="*/ 528320 h 2398630"/>
                    <a:gd name="connsiteX11" fmla="*/ 955040 w 1020874"/>
                    <a:gd name="connsiteY11" fmla="*/ 721360 h 2398630"/>
                    <a:gd name="connsiteX12" fmla="*/ 873760 w 1020874"/>
                    <a:gd name="connsiteY12" fmla="*/ 782320 h 2398630"/>
                    <a:gd name="connsiteX13" fmla="*/ 822960 w 1020874"/>
                    <a:gd name="connsiteY13" fmla="*/ 812800 h 2398630"/>
                    <a:gd name="connsiteX14" fmla="*/ 792480 w 1020874"/>
                    <a:gd name="connsiteY14" fmla="*/ 833120 h 2398630"/>
                    <a:gd name="connsiteX15" fmla="*/ 711200 w 1020874"/>
                    <a:gd name="connsiteY15" fmla="*/ 843280 h 2398630"/>
                    <a:gd name="connsiteX16" fmla="*/ 701040 w 1020874"/>
                    <a:gd name="connsiteY16" fmla="*/ 873760 h 2398630"/>
                    <a:gd name="connsiteX17" fmla="*/ 721360 w 1020874"/>
                    <a:gd name="connsiteY17" fmla="*/ 1005840 h 2398630"/>
                    <a:gd name="connsiteX18" fmla="*/ 731520 w 1020874"/>
                    <a:gd name="connsiteY18" fmla="*/ 1239520 h 2398630"/>
                    <a:gd name="connsiteX19" fmla="*/ 741680 w 1020874"/>
                    <a:gd name="connsiteY19" fmla="*/ 1290320 h 2398630"/>
                    <a:gd name="connsiteX20" fmla="*/ 772160 w 1020874"/>
                    <a:gd name="connsiteY20" fmla="*/ 1402080 h 2398630"/>
                    <a:gd name="connsiteX21" fmla="*/ 751840 w 1020874"/>
                    <a:gd name="connsiteY21" fmla="*/ 1483360 h 2398630"/>
                    <a:gd name="connsiteX22" fmla="*/ 721360 w 1020874"/>
                    <a:gd name="connsiteY22" fmla="*/ 1615440 h 2398630"/>
                    <a:gd name="connsiteX23" fmla="*/ 690880 w 1020874"/>
                    <a:gd name="connsiteY23" fmla="*/ 1645920 h 2398630"/>
                    <a:gd name="connsiteX24" fmla="*/ 660400 w 1020874"/>
                    <a:gd name="connsiteY24" fmla="*/ 1666240 h 2398630"/>
                    <a:gd name="connsiteX25" fmla="*/ 538480 w 1020874"/>
                    <a:gd name="connsiteY25" fmla="*/ 1686560 h 2398630"/>
                    <a:gd name="connsiteX26" fmla="*/ 518160 w 1020874"/>
                    <a:gd name="connsiteY26" fmla="*/ 1767840 h 2398630"/>
                    <a:gd name="connsiteX27" fmla="*/ 477520 w 1020874"/>
                    <a:gd name="connsiteY27" fmla="*/ 1889760 h 2398630"/>
                    <a:gd name="connsiteX28" fmla="*/ 467360 w 1020874"/>
                    <a:gd name="connsiteY28" fmla="*/ 1960880 h 2398630"/>
                    <a:gd name="connsiteX29" fmla="*/ 447040 w 1020874"/>
                    <a:gd name="connsiteY29" fmla="*/ 2001520 h 2398630"/>
                    <a:gd name="connsiteX30" fmla="*/ 436880 w 1020874"/>
                    <a:gd name="connsiteY30" fmla="*/ 2235200 h 2398630"/>
                    <a:gd name="connsiteX31" fmla="*/ 426720 w 1020874"/>
                    <a:gd name="connsiteY31" fmla="*/ 2387600 h 2398630"/>
                    <a:gd name="connsiteX32" fmla="*/ 375920 w 1020874"/>
                    <a:gd name="connsiteY32" fmla="*/ 2377440 h 2398630"/>
                    <a:gd name="connsiteX33" fmla="*/ 345440 w 1020874"/>
                    <a:gd name="connsiteY33" fmla="*/ 2367280 h 2398630"/>
                    <a:gd name="connsiteX34" fmla="*/ 162560 w 1020874"/>
                    <a:gd name="connsiteY34" fmla="*/ 2387600 h 2398630"/>
                    <a:gd name="connsiteX35" fmla="*/ 132080 w 1020874"/>
                    <a:gd name="connsiteY35" fmla="*/ 2397760 h 2398630"/>
                    <a:gd name="connsiteX36" fmla="*/ 111760 w 1020874"/>
                    <a:gd name="connsiteY36" fmla="*/ 2367280 h 2398630"/>
                    <a:gd name="connsiteX37" fmla="*/ 81280 w 1020874"/>
                    <a:gd name="connsiteY37" fmla="*/ 2306320 h 2398630"/>
                    <a:gd name="connsiteX38" fmla="*/ 60960 w 1020874"/>
                    <a:gd name="connsiteY38" fmla="*/ 1524000 h 2398630"/>
                    <a:gd name="connsiteX39" fmla="*/ 50800 w 1020874"/>
                    <a:gd name="connsiteY39" fmla="*/ 1442720 h 2398630"/>
                    <a:gd name="connsiteX40" fmla="*/ 30480 w 1020874"/>
                    <a:gd name="connsiteY40" fmla="*/ 1351280 h 2398630"/>
                    <a:gd name="connsiteX41" fmla="*/ 20320 w 1020874"/>
                    <a:gd name="connsiteY41" fmla="*/ 1320800 h 2398630"/>
                    <a:gd name="connsiteX42" fmla="*/ 0 w 1020874"/>
                    <a:gd name="connsiteY42" fmla="*/ 1290320 h 2398630"/>
                    <a:gd name="connsiteX43" fmla="*/ 10160 w 1020874"/>
                    <a:gd name="connsiteY43" fmla="*/ 1026160 h 2398630"/>
                    <a:gd name="connsiteX44" fmla="*/ 20320 w 1020874"/>
                    <a:gd name="connsiteY44" fmla="*/ 985520 h 2398630"/>
                    <a:gd name="connsiteX45" fmla="*/ 40640 w 1020874"/>
                    <a:gd name="connsiteY45" fmla="*/ 873760 h 2398630"/>
                    <a:gd name="connsiteX46" fmla="*/ 60960 w 1020874"/>
                    <a:gd name="connsiteY46" fmla="*/ 538480 h 2398630"/>
                    <a:gd name="connsiteX47" fmla="*/ 81280 w 1020874"/>
                    <a:gd name="connsiteY47" fmla="*/ 335280 h 2398630"/>
                    <a:gd name="connsiteX48" fmla="*/ 101600 w 1020874"/>
                    <a:gd name="connsiteY48" fmla="*/ 203200 h 2398630"/>
                    <a:gd name="connsiteX49" fmla="*/ 132080 w 1020874"/>
                    <a:gd name="connsiteY49" fmla="*/ 132080 h 2398630"/>
                    <a:gd name="connsiteX50" fmla="*/ 182880 w 1020874"/>
                    <a:gd name="connsiteY50" fmla="*/ 91440 h 2398630"/>
                    <a:gd name="connsiteX51" fmla="*/ 203200 w 1020874"/>
                    <a:gd name="connsiteY51" fmla="*/ 60960 h 2398630"/>
                    <a:gd name="connsiteX52" fmla="*/ 193040 w 1020874"/>
                    <a:gd name="connsiteY52" fmla="*/ 30480 h 2398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</a:cxnLst>
                  <a:rect l="l" t="t" r="r" b="b"/>
                  <a:pathLst>
                    <a:path w="1020874" h="2398630">
                      <a:moveTo>
                        <a:pt x="193040" y="30480"/>
                      </a:moveTo>
                      <a:lnTo>
                        <a:pt x="193040" y="30480"/>
                      </a:lnTo>
                      <a:cubicBezTo>
                        <a:pt x="257387" y="27093"/>
                        <a:pt x="321909" y="26154"/>
                        <a:pt x="386080" y="20320"/>
                      </a:cubicBezTo>
                      <a:cubicBezTo>
                        <a:pt x="396746" y="19350"/>
                        <a:pt x="406170" y="12757"/>
                        <a:pt x="416560" y="10160"/>
                      </a:cubicBezTo>
                      <a:cubicBezTo>
                        <a:pt x="433313" y="5972"/>
                        <a:pt x="450427" y="3387"/>
                        <a:pt x="467360" y="0"/>
                      </a:cubicBezTo>
                      <a:cubicBezTo>
                        <a:pt x="508000" y="3387"/>
                        <a:pt x="548814" y="5102"/>
                        <a:pt x="589280" y="10160"/>
                      </a:cubicBezTo>
                      <a:cubicBezTo>
                        <a:pt x="603136" y="11892"/>
                        <a:pt x="615956" y="20320"/>
                        <a:pt x="629920" y="20320"/>
                      </a:cubicBezTo>
                      <a:cubicBezTo>
                        <a:pt x="728192" y="20320"/>
                        <a:pt x="826347" y="13547"/>
                        <a:pt x="924560" y="10160"/>
                      </a:cubicBezTo>
                      <a:cubicBezTo>
                        <a:pt x="948267" y="13547"/>
                        <a:pt x="990485" y="-3057"/>
                        <a:pt x="995680" y="20320"/>
                      </a:cubicBezTo>
                      <a:cubicBezTo>
                        <a:pt x="1035343" y="198804"/>
                        <a:pt x="1016264" y="222992"/>
                        <a:pt x="965200" y="325120"/>
                      </a:cubicBezTo>
                      <a:cubicBezTo>
                        <a:pt x="968587" y="392853"/>
                        <a:pt x="969485" y="460757"/>
                        <a:pt x="975360" y="528320"/>
                      </a:cubicBezTo>
                      <a:cubicBezTo>
                        <a:pt x="984023" y="627948"/>
                        <a:pt x="1084945" y="461550"/>
                        <a:pt x="955040" y="721360"/>
                      </a:cubicBezTo>
                      <a:cubicBezTo>
                        <a:pt x="939894" y="751651"/>
                        <a:pt x="901605" y="763043"/>
                        <a:pt x="873760" y="782320"/>
                      </a:cubicBezTo>
                      <a:cubicBezTo>
                        <a:pt x="857524" y="793560"/>
                        <a:pt x="839706" y="802334"/>
                        <a:pt x="822960" y="812800"/>
                      </a:cubicBezTo>
                      <a:cubicBezTo>
                        <a:pt x="812605" y="819272"/>
                        <a:pt x="804261" y="829907"/>
                        <a:pt x="792480" y="833120"/>
                      </a:cubicBezTo>
                      <a:cubicBezTo>
                        <a:pt x="766138" y="840304"/>
                        <a:pt x="738293" y="839893"/>
                        <a:pt x="711200" y="843280"/>
                      </a:cubicBezTo>
                      <a:cubicBezTo>
                        <a:pt x="707813" y="853440"/>
                        <a:pt x="701040" y="863050"/>
                        <a:pt x="701040" y="873760"/>
                      </a:cubicBezTo>
                      <a:cubicBezTo>
                        <a:pt x="701040" y="932270"/>
                        <a:pt x="709090" y="956761"/>
                        <a:pt x="721360" y="1005840"/>
                      </a:cubicBezTo>
                      <a:cubicBezTo>
                        <a:pt x="724747" y="1083733"/>
                        <a:pt x="725965" y="1161751"/>
                        <a:pt x="731520" y="1239520"/>
                      </a:cubicBezTo>
                      <a:cubicBezTo>
                        <a:pt x="732750" y="1256745"/>
                        <a:pt x="737797" y="1273494"/>
                        <a:pt x="741680" y="1290320"/>
                      </a:cubicBezTo>
                      <a:cubicBezTo>
                        <a:pt x="758868" y="1364802"/>
                        <a:pt x="755366" y="1351697"/>
                        <a:pt x="772160" y="1402080"/>
                      </a:cubicBezTo>
                      <a:cubicBezTo>
                        <a:pt x="765387" y="1429173"/>
                        <a:pt x="758120" y="1456148"/>
                        <a:pt x="751840" y="1483360"/>
                      </a:cubicBezTo>
                      <a:cubicBezTo>
                        <a:pt x="744103" y="1516886"/>
                        <a:pt x="733092" y="1589630"/>
                        <a:pt x="721360" y="1615440"/>
                      </a:cubicBezTo>
                      <a:cubicBezTo>
                        <a:pt x="715414" y="1628521"/>
                        <a:pt x="701918" y="1636722"/>
                        <a:pt x="690880" y="1645920"/>
                      </a:cubicBezTo>
                      <a:cubicBezTo>
                        <a:pt x="681499" y="1653737"/>
                        <a:pt x="672199" y="1663094"/>
                        <a:pt x="660400" y="1666240"/>
                      </a:cubicBezTo>
                      <a:cubicBezTo>
                        <a:pt x="620591" y="1676856"/>
                        <a:pt x="579120" y="1679787"/>
                        <a:pt x="538480" y="1686560"/>
                      </a:cubicBezTo>
                      <a:cubicBezTo>
                        <a:pt x="531707" y="1713653"/>
                        <a:pt x="526185" y="1741091"/>
                        <a:pt x="518160" y="1767840"/>
                      </a:cubicBezTo>
                      <a:cubicBezTo>
                        <a:pt x="505850" y="1808872"/>
                        <a:pt x="477520" y="1889760"/>
                        <a:pt x="477520" y="1889760"/>
                      </a:cubicBezTo>
                      <a:cubicBezTo>
                        <a:pt x="474133" y="1913467"/>
                        <a:pt x="473661" y="1937776"/>
                        <a:pt x="467360" y="1960880"/>
                      </a:cubicBezTo>
                      <a:cubicBezTo>
                        <a:pt x="463375" y="1975492"/>
                        <a:pt x="448713" y="1986467"/>
                        <a:pt x="447040" y="2001520"/>
                      </a:cubicBezTo>
                      <a:cubicBezTo>
                        <a:pt x="438430" y="2079010"/>
                        <a:pt x="440978" y="2157341"/>
                        <a:pt x="436880" y="2235200"/>
                      </a:cubicBezTo>
                      <a:cubicBezTo>
                        <a:pt x="434204" y="2286042"/>
                        <a:pt x="430107" y="2336800"/>
                        <a:pt x="426720" y="2387600"/>
                      </a:cubicBezTo>
                      <a:cubicBezTo>
                        <a:pt x="409787" y="2384213"/>
                        <a:pt x="392673" y="2381628"/>
                        <a:pt x="375920" y="2377440"/>
                      </a:cubicBezTo>
                      <a:cubicBezTo>
                        <a:pt x="365530" y="2374843"/>
                        <a:pt x="356150" y="2367280"/>
                        <a:pt x="345440" y="2367280"/>
                      </a:cubicBezTo>
                      <a:cubicBezTo>
                        <a:pt x="319686" y="2367280"/>
                        <a:pt x="194972" y="2383549"/>
                        <a:pt x="162560" y="2387600"/>
                      </a:cubicBezTo>
                      <a:cubicBezTo>
                        <a:pt x="152400" y="2390987"/>
                        <a:pt x="142024" y="2401737"/>
                        <a:pt x="132080" y="2397760"/>
                      </a:cubicBezTo>
                      <a:cubicBezTo>
                        <a:pt x="120743" y="2393225"/>
                        <a:pt x="117221" y="2378202"/>
                        <a:pt x="111760" y="2367280"/>
                      </a:cubicBezTo>
                      <a:cubicBezTo>
                        <a:pt x="69696" y="2283152"/>
                        <a:pt x="139514" y="2393671"/>
                        <a:pt x="81280" y="2306320"/>
                      </a:cubicBezTo>
                      <a:cubicBezTo>
                        <a:pt x="22621" y="2013026"/>
                        <a:pt x="80868" y="2320329"/>
                        <a:pt x="60960" y="1524000"/>
                      </a:cubicBezTo>
                      <a:cubicBezTo>
                        <a:pt x="60278" y="1496704"/>
                        <a:pt x="54952" y="1469707"/>
                        <a:pt x="50800" y="1442720"/>
                      </a:cubicBezTo>
                      <a:cubicBezTo>
                        <a:pt x="47308" y="1420023"/>
                        <a:pt x="37222" y="1374877"/>
                        <a:pt x="30480" y="1351280"/>
                      </a:cubicBezTo>
                      <a:cubicBezTo>
                        <a:pt x="27538" y="1340982"/>
                        <a:pt x="25109" y="1330379"/>
                        <a:pt x="20320" y="1320800"/>
                      </a:cubicBezTo>
                      <a:cubicBezTo>
                        <a:pt x="14859" y="1309878"/>
                        <a:pt x="6773" y="1300480"/>
                        <a:pt x="0" y="1290320"/>
                      </a:cubicBezTo>
                      <a:cubicBezTo>
                        <a:pt x="3387" y="1202267"/>
                        <a:pt x="4298" y="1114083"/>
                        <a:pt x="10160" y="1026160"/>
                      </a:cubicBezTo>
                      <a:cubicBezTo>
                        <a:pt x="11089" y="1012227"/>
                        <a:pt x="18024" y="999294"/>
                        <a:pt x="20320" y="985520"/>
                      </a:cubicBezTo>
                      <a:cubicBezTo>
                        <a:pt x="39467" y="870636"/>
                        <a:pt x="18842" y="939155"/>
                        <a:pt x="40640" y="873760"/>
                      </a:cubicBezTo>
                      <a:cubicBezTo>
                        <a:pt x="44648" y="801609"/>
                        <a:pt x="54224" y="617071"/>
                        <a:pt x="60960" y="538480"/>
                      </a:cubicBezTo>
                      <a:cubicBezTo>
                        <a:pt x="66773" y="470658"/>
                        <a:pt x="74507" y="403013"/>
                        <a:pt x="81280" y="335280"/>
                      </a:cubicBezTo>
                      <a:cubicBezTo>
                        <a:pt x="88073" y="267353"/>
                        <a:pt x="82072" y="252020"/>
                        <a:pt x="101600" y="203200"/>
                      </a:cubicBezTo>
                      <a:cubicBezTo>
                        <a:pt x="111179" y="179253"/>
                        <a:pt x="116910" y="152939"/>
                        <a:pt x="132080" y="132080"/>
                      </a:cubicBezTo>
                      <a:cubicBezTo>
                        <a:pt x="144835" y="114542"/>
                        <a:pt x="167546" y="106774"/>
                        <a:pt x="182880" y="91440"/>
                      </a:cubicBezTo>
                      <a:cubicBezTo>
                        <a:pt x="191514" y="82806"/>
                        <a:pt x="196427" y="71120"/>
                        <a:pt x="203200" y="60960"/>
                      </a:cubicBezTo>
                      <a:lnTo>
                        <a:pt x="193040" y="30480"/>
                      </a:lnTo>
                      <a:close/>
                    </a:path>
                  </a:pathLst>
                </a:custGeom>
                <a:solidFill>
                  <a:schemeClr val="accent2">
                    <a:lumMod val="20000"/>
                    <a:lumOff val="80000"/>
                    <a:alpha val="58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29563B00-A754-4464-8D40-D06456F33733}"/>
                    </a:ext>
                  </a:extLst>
                </p:cNvPr>
                <p:cNvSpPr/>
                <p:nvPr/>
              </p:nvSpPr>
              <p:spPr>
                <a:xfrm>
                  <a:off x="1337410" y="1306418"/>
                  <a:ext cx="237040" cy="23869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30077BA5-9F74-421F-9558-9FFE16C46FAF}"/>
                    </a:ext>
                  </a:extLst>
                </p:cNvPr>
                <p:cNvSpPr/>
                <p:nvPr/>
              </p:nvSpPr>
              <p:spPr>
                <a:xfrm>
                  <a:off x="1531022" y="1079741"/>
                  <a:ext cx="947355" cy="22667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AD84798D-1F10-44EE-971A-F8FD5872E4FA}"/>
                    </a:ext>
                  </a:extLst>
                </p:cNvPr>
                <p:cNvSpPr/>
                <p:nvPr/>
              </p:nvSpPr>
              <p:spPr>
                <a:xfrm>
                  <a:off x="1337411" y="3693357"/>
                  <a:ext cx="1140966" cy="1835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EE00274B-E14D-440B-9499-DE60D0535208}"/>
                  </a:ext>
                </a:extLst>
              </p:cNvPr>
              <p:cNvCxnSpPr/>
              <p:nvPr/>
            </p:nvCxnSpPr>
            <p:spPr>
              <a:xfrm>
                <a:off x="3555650" y="1306418"/>
                <a:ext cx="83834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8C3318AA-989E-441D-BBC6-91393DF16312}"/>
                  </a:ext>
                </a:extLst>
              </p:cNvPr>
              <p:cNvCxnSpPr>
                <a:endCxn id="110" idx="50"/>
              </p:cNvCxnSpPr>
              <p:nvPr/>
            </p:nvCxnSpPr>
            <p:spPr>
              <a:xfrm flipV="1">
                <a:off x="3555650" y="1317191"/>
                <a:ext cx="350" cy="237616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246BC618-7A61-4568-B44D-171C0E94ABF9}"/>
                  </a:ext>
                </a:extLst>
              </p:cNvPr>
              <p:cNvCxnSpPr/>
              <p:nvPr/>
            </p:nvCxnSpPr>
            <p:spPr>
              <a:xfrm>
                <a:off x="3555649" y="2102064"/>
                <a:ext cx="5760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6CABF5C4-821A-49D5-B97C-1A619FBF58DA}"/>
                  </a:ext>
                </a:extLst>
              </p:cNvPr>
              <p:cNvCxnSpPr/>
              <p:nvPr/>
            </p:nvCxnSpPr>
            <p:spPr>
              <a:xfrm>
                <a:off x="3555650" y="2897710"/>
                <a:ext cx="56692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F889BFCE-CB3F-47E2-BD82-03FB4E655617}"/>
                  </a:ext>
                </a:extLst>
              </p:cNvPr>
              <p:cNvCxnSpPr/>
              <p:nvPr/>
            </p:nvCxnSpPr>
            <p:spPr>
              <a:xfrm>
                <a:off x="3555650" y="3705625"/>
                <a:ext cx="2743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2E08328E-10CD-416F-9818-4DFE966EBDF3}"/>
                </a:ext>
              </a:extLst>
            </p:cNvPr>
            <p:cNvCxnSpPr/>
            <p:nvPr/>
          </p:nvCxnSpPr>
          <p:spPr>
            <a:xfrm flipH="1" flipV="1">
              <a:off x="8540337" y="4394214"/>
              <a:ext cx="548640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A54EDFD1-A7FD-48E0-92A9-5BFD23FA6E58}"/>
                </a:ext>
              </a:extLst>
            </p:cNvPr>
            <p:cNvCxnSpPr/>
            <p:nvPr/>
          </p:nvCxnSpPr>
          <p:spPr>
            <a:xfrm flipH="1" flipV="1">
              <a:off x="8524596" y="4992859"/>
              <a:ext cx="548640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13CB4C01-FBFF-4F9E-816A-FA45C10C13F7}"/>
                </a:ext>
              </a:extLst>
            </p:cNvPr>
            <p:cNvCxnSpPr/>
            <p:nvPr/>
          </p:nvCxnSpPr>
          <p:spPr>
            <a:xfrm flipH="1">
              <a:off x="8540335" y="5608292"/>
              <a:ext cx="548640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AC3FD3E-6C18-4D89-9476-21BA1869523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757420" y="3459114"/>
              <a:ext cx="27898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u="sng" dirty="0"/>
                <a:t>aggType = “depth” (mm/yr.)</a:t>
              </a:r>
            </a:p>
            <a:p>
              <a:pPr algn="ctr"/>
              <a:r>
                <a:rPr lang="en-US" sz="1400" dirty="0"/>
                <a:t>Polygon Area Weighted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AD85926D-7E96-448E-9EF7-343FDCC25296}"/>
              </a:ext>
            </a:extLst>
          </p:cNvPr>
          <p:cNvGrpSpPr>
            <a:grpSpLocks noChangeAspect="1"/>
          </p:cNvGrpSpPr>
          <p:nvPr/>
        </p:nvGrpSpPr>
        <p:grpSpPr>
          <a:xfrm>
            <a:off x="4113192" y="868483"/>
            <a:ext cx="873512" cy="2124496"/>
            <a:chOff x="1337410" y="1101915"/>
            <a:chExt cx="1140967" cy="2774983"/>
          </a:xfrm>
        </p:grpSpPr>
        <p:sp>
          <p:nvSpPr>
            <p:cNvPr id="130" name="Freeform 9">
              <a:extLst>
                <a:ext uri="{FF2B5EF4-FFF2-40B4-BE49-F238E27FC236}">
                  <a16:creationId xmlns:a16="http://schemas.microsoft.com/office/drawing/2014/main" id="{00FE0C46-F8E8-4EAD-9A48-3509974B349B}"/>
                </a:ext>
              </a:extLst>
            </p:cNvPr>
            <p:cNvSpPr/>
            <p:nvPr/>
          </p:nvSpPr>
          <p:spPr>
            <a:xfrm>
              <a:off x="1391920" y="1219200"/>
              <a:ext cx="1020874" cy="2570480"/>
            </a:xfrm>
            <a:custGeom>
              <a:avLst/>
              <a:gdLst>
                <a:gd name="connsiteX0" fmla="*/ 193040 w 1020874"/>
                <a:gd name="connsiteY0" fmla="*/ 30480 h 2398630"/>
                <a:gd name="connsiteX1" fmla="*/ 193040 w 1020874"/>
                <a:gd name="connsiteY1" fmla="*/ 30480 h 2398630"/>
                <a:gd name="connsiteX2" fmla="*/ 386080 w 1020874"/>
                <a:gd name="connsiteY2" fmla="*/ 20320 h 2398630"/>
                <a:gd name="connsiteX3" fmla="*/ 416560 w 1020874"/>
                <a:gd name="connsiteY3" fmla="*/ 10160 h 2398630"/>
                <a:gd name="connsiteX4" fmla="*/ 467360 w 1020874"/>
                <a:gd name="connsiteY4" fmla="*/ 0 h 2398630"/>
                <a:gd name="connsiteX5" fmla="*/ 589280 w 1020874"/>
                <a:gd name="connsiteY5" fmla="*/ 10160 h 2398630"/>
                <a:gd name="connsiteX6" fmla="*/ 629920 w 1020874"/>
                <a:gd name="connsiteY6" fmla="*/ 20320 h 2398630"/>
                <a:gd name="connsiteX7" fmla="*/ 924560 w 1020874"/>
                <a:gd name="connsiteY7" fmla="*/ 10160 h 2398630"/>
                <a:gd name="connsiteX8" fmla="*/ 995680 w 1020874"/>
                <a:gd name="connsiteY8" fmla="*/ 20320 h 2398630"/>
                <a:gd name="connsiteX9" fmla="*/ 965200 w 1020874"/>
                <a:gd name="connsiteY9" fmla="*/ 325120 h 2398630"/>
                <a:gd name="connsiteX10" fmla="*/ 975360 w 1020874"/>
                <a:gd name="connsiteY10" fmla="*/ 528320 h 2398630"/>
                <a:gd name="connsiteX11" fmla="*/ 955040 w 1020874"/>
                <a:gd name="connsiteY11" fmla="*/ 721360 h 2398630"/>
                <a:gd name="connsiteX12" fmla="*/ 873760 w 1020874"/>
                <a:gd name="connsiteY12" fmla="*/ 782320 h 2398630"/>
                <a:gd name="connsiteX13" fmla="*/ 822960 w 1020874"/>
                <a:gd name="connsiteY13" fmla="*/ 812800 h 2398630"/>
                <a:gd name="connsiteX14" fmla="*/ 792480 w 1020874"/>
                <a:gd name="connsiteY14" fmla="*/ 833120 h 2398630"/>
                <a:gd name="connsiteX15" fmla="*/ 711200 w 1020874"/>
                <a:gd name="connsiteY15" fmla="*/ 843280 h 2398630"/>
                <a:gd name="connsiteX16" fmla="*/ 701040 w 1020874"/>
                <a:gd name="connsiteY16" fmla="*/ 873760 h 2398630"/>
                <a:gd name="connsiteX17" fmla="*/ 721360 w 1020874"/>
                <a:gd name="connsiteY17" fmla="*/ 1005840 h 2398630"/>
                <a:gd name="connsiteX18" fmla="*/ 731520 w 1020874"/>
                <a:gd name="connsiteY18" fmla="*/ 1239520 h 2398630"/>
                <a:gd name="connsiteX19" fmla="*/ 741680 w 1020874"/>
                <a:gd name="connsiteY19" fmla="*/ 1290320 h 2398630"/>
                <a:gd name="connsiteX20" fmla="*/ 772160 w 1020874"/>
                <a:gd name="connsiteY20" fmla="*/ 1402080 h 2398630"/>
                <a:gd name="connsiteX21" fmla="*/ 751840 w 1020874"/>
                <a:gd name="connsiteY21" fmla="*/ 1483360 h 2398630"/>
                <a:gd name="connsiteX22" fmla="*/ 721360 w 1020874"/>
                <a:gd name="connsiteY22" fmla="*/ 1615440 h 2398630"/>
                <a:gd name="connsiteX23" fmla="*/ 690880 w 1020874"/>
                <a:gd name="connsiteY23" fmla="*/ 1645920 h 2398630"/>
                <a:gd name="connsiteX24" fmla="*/ 660400 w 1020874"/>
                <a:gd name="connsiteY24" fmla="*/ 1666240 h 2398630"/>
                <a:gd name="connsiteX25" fmla="*/ 538480 w 1020874"/>
                <a:gd name="connsiteY25" fmla="*/ 1686560 h 2398630"/>
                <a:gd name="connsiteX26" fmla="*/ 518160 w 1020874"/>
                <a:gd name="connsiteY26" fmla="*/ 1767840 h 2398630"/>
                <a:gd name="connsiteX27" fmla="*/ 477520 w 1020874"/>
                <a:gd name="connsiteY27" fmla="*/ 1889760 h 2398630"/>
                <a:gd name="connsiteX28" fmla="*/ 467360 w 1020874"/>
                <a:gd name="connsiteY28" fmla="*/ 1960880 h 2398630"/>
                <a:gd name="connsiteX29" fmla="*/ 447040 w 1020874"/>
                <a:gd name="connsiteY29" fmla="*/ 2001520 h 2398630"/>
                <a:gd name="connsiteX30" fmla="*/ 436880 w 1020874"/>
                <a:gd name="connsiteY30" fmla="*/ 2235200 h 2398630"/>
                <a:gd name="connsiteX31" fmla="*/ 426720 w 1020874"/>
                <a:gd name="connsiteY31" fmla="*/ 2387600 h 2398630"/>
                <a:gd name="connsiteX32" fmla="*/ 375920 w 1020874"/>
                <a:gd name="connsiteY32" fmla="*/ 2377440 h 2398630"/>
                <a:gd name="connsiteX33" fmla="*/ 345440 w 1020874"/>
                <a:gd name="connsiteY33" fmla="*/ 2367280 h 2398630"/>
                <a:gd name="connsiteX34" fmla="*/ 162560 w 1020874"/>
                <a:gd name="connsiteY34" fmla="*/ 2387600 h 2398630"/>
                <a:gd name="connsiteX35" fmla="*/ 132080 w 1020874"/>
                <a:gd name="connsiteY35" fmla="*/ 2397760 h 2398630"/>
                <a:gd name="connsiteX36" fmla="*/ 111760 w 1020874"/>
                <a:gd name="connsiteY36" fmla="*/ 2367280 h 2398630"/>
                <a:gd name="connsiteX37" fmla="*/ 81280 w 1020874"/>
                <a:gd name="connsiteY37" fmla="*/ 2306320 h 2398630"/>
                <a:gd name="connsiteX38" fmla="*/ 60960 w 1020874"/>
                <a:gd name="connsiteY38" fmla="*/ 1524000 h 2398630"/>
                <a:gd name="connsiteX39" fmla="*/ 50800 w 1020874"/>
                <a:gd name="connsiteY39" fmla="*/ 1442720 h 2398630"/>
                <a:gd name="connsiteX40" fmla="*/ 30480 w 1020874"/>
                <a:gd name="connsiteY40" fmla="*/ 1351280 h 2398630"/>
                <a:gd name="connsiteX41" fmla="*/ 20320 w 1020874"/>
                <a:gd name="connsiteY41" fmla="*/ 1320800 h 2398630"/>
                <a:gd name="connsiteX42" fmla="*/ 0 w 1020874"/>
                <a:gd name="connsiteY42" fmla="*/ 1290320 h 2398630"/>
                <a:gd name="connsiteX43" fmla="*/ 10160 w 1020874"/>
                <a:gd name="connsiteY43" fmla="*/ 1026160 h 2398630"/>
                <a:gd name="connsiteX44" fmla="*/ 20320 w 1020874"/>
                <a:gd name="connsiteY44" fmla="*/ 985520 h 2398630"/>
                <a:gd name="connsiteX45" fmla="*/ 40640 w 1020874"/>
                <a:gd name="connsiteY45" fmla="*/ 873760 h 2398630"/>
                <a:gd name="connsiteX46" fmla="*/ 60960 w 1020874"/>
                <a:gd name="connsiteY46" fmla="*/ 538480 h 2398630"/>
                <a:gd name="connsiteX47" fmla="*/ 81280 w 1020874"/>
                <a:gd name="connsiteY47" fmla="*/ 335280 h 2398630"/>
                <a:gd name="connsiteX48" fmla="*/ 101600 w 1020874"/>
                <a:gd name="connsiteY48" fmla="*/ 203200 h 2398630"/>
                <a:gd name="connsiteX49" fmla="*/ 132080 w 1020874"/>
                <a:gd name="connsiteY49" fmla="*/ 132080 h 2398630"/>
                <a:gd name="connsiteX50" fmla="*/ 182880 w 1020874"/>
                <a:gd name="connsiteY50" fmla="*/ 91440 h 2398630"/>
                <a:gd name="connsiteX51" fmla="*/ 203200 w 1020874"/>
                <a:gd name="connsiteY51" fmla="*/ 60960 h 2398630"/>
                <a:gd name="connsiteX52" fmla="*/ 193040 w 1020874"/>
                <a:gd name="connsiteY52" fmla="*/ 30480 h 2398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1020874" h="2398630">
                  <a:moveTo>
                    <a:pt x="193040" y="30480"/>
                  </a:moveTo>
                  <a:lnTo>
                    <a:pt x="193040" y="30480"/>
                  </a:lnTo>
                  <a:cubicBezTo>
                    <a:pt x="257387" y="27093"/>
                    <a:pt x="321909" y="26154"/>
                    <a:pt x="386080" y="20320"/>
                  </a:cubicBezTo>
                  <a:cubicBezTo>
                    <a:pt x="396746" y="19350"/>
                    <a:pt x="406170" y="12757"/>
                    <a:pt x="416560" y="10160"/>
                  </a:cubicBezTo>
                  <a:cubicBezTo>
                    <a:pt x="433313" y="5972"/>
                    <a:pt x="450427" y="3387"/>
                    <a:pt x="467360" y="0"/>
                  </a:cubicBezTo>
                  <a:cubicBezTo>
                    <a:pt x="508000" y="3387"/>
                    <a:pt x="548814" y="5102"/>
                    <a:pt x="589280" y="10160"/>
                  </a:cubicBezTo>
                  <a:cubicBezTo>
                    <a:pt x="603136" y="11892"/>
                    <a:pt x="615956" y="20320"/>
                    <a:pt x="629920" y="20320"/>
                  </a:cubicBezTo>
                  <a:cubicBezTo>
                    <a:pt x="728192" y="20320"/>
                    <a:pt x="826347" y="13547"/>
                    <a:pt x="924560" y="10160"/>
                  </a:cubicBezTo>
                  <a:cubicBezTo>
                    <a:pt x="948267" y="13547"/>
                    <a:pt x="990485" y="-3057"/>
                    <a:pt x="995680" y="20320"/>
                  </a:cubicBezTo>
                  <a:cubicBezTo>
                    <a:pt x="1035343" y="198804"/>
                    <a:pt x="1016264" y="222992"/>
                    <a:pt x="965200" y="325120"/>
                  </a:cubicBezTo>
                  <a:cubicBezTo>
                    <a:pt x="968587" y="392853"/>
                    <a:pt x="969485" y="460757"/>
                    <a:pt x="975360" y="528320"/>
                  </a:cubicBezTo>
                  <a:cubicBezTo>
                    <a:pt x="984023" y="627948"/>
                    <a:pt x="1084945" y="461550"/>
                    <a:pt x="955040" y="721360"/>
                  </a:cubicBezTo>
                  <a:cubicBezTo>
                    <a:pt x="939894" y="751651"/>
                    <a:pt x="901605" y="763043"/>
                    <a:pt x="873760" y="782320"/>
                  </a:cubicBezTo>
                  <a:cubicBezTo>
                    <a:pt x="857524" y="793560"/>
                    <a:pt x="839706" y="802334"/>
                    <a:pt x="822960" y="812800"/>
                  </a:cubicBezTo>
                  <a:cubicBezTo>
                    <a:pt x="812605" y="819272"/>
                    <a:pt x="804261" y="829907"/>
                    <a:pt x="792480" y="833120"/>
                  </a:cubicBezTo>
                  <a:cubicBezTo>
                    <a:pt x="766138" y="840304"/>
                    <a:pt x="738293" y="839893"/>
                    <a:pt x="711200" y="843280"/>
                  </a:cubicBezTo>
                  <a:cubicBezTo>
                    <a:pt x="707813" y="853440"/>
                    <a:pt x="701040" y="863050"/>
                    <a:pt x="701040" y="873760"/>
                  </a:cubicBezTo>
                  <a:cubicBezTo>
                    <a:pt x="701040" y="932270"/>
                    <a:pt x="709090" y="956761"/>
                    <a:pt x="721360" y="1005840"/>
                  </a:cubicBezTo>
                  <a:cubicBezTo>
                    <a:pt x="724747" y="1083733"/>
                    <a:pt x="725965" y="1161751"/>
                    <a:pt x="731520" y="1239520"/>
                  </a:cubicBezTo>
                  <a:cubicBezTo>
                    <a:pt x="732750" y="1256745"/>
                    <a:pt x="737797" y="1273494"/>
                    <a:pt x="741680" y="1290320"/>
                  </a:cubicBezTo>
                  <a:cubicBezTo>
                    <a:pt x="758868" y="1364802"/>
                    <a:pt x="755366" y="1351697"/>
                    <a:pt x="772160" y="1402080"/>
                  </a:cubicBezTo>
                  <a:cubicBezTo>
                    <a:pt x="765387" y="1429173"/>
                    <a:pt x="758120" y="1456148"/>
                    <a:pt x="751840" y="1483360"/>
                  </a:cubicBezTo>
                  <a:cubicBezTo>
                    <a:pt x="744103" y="1516886"/>
                    <a:pt x="733092" y="1589630"/>
                    <a:pt x="721360" y="1615440"/>
                  </a:cubicBezTo>
                  <a:cubicBezTo>
                    <a:pt x="715414" y="1628521"/>
                    <a:pt x="701918" y="1636722"/>
                    <a:pt x="690880" y="1645920"/>
                  </a:cubicBezTo>
                  <a:cubicBezTo>
                    <a:pt x="681499" y="1653737"/>
                    <a:pt x="672199" y="1663094"/>
                    <a:pt x="660400" y="1666240"/>
                  </a:cubicBezTo>
                  <a:cubicBezTo>
                    <a:pt x="620591" y="1676856"/>
                    <a:pt x="579120" y="1679787"/>
                    <a:pt x="538480" y="1686560"/>
                  </a:cubicBezTo>
                  <a:cubicBezTo>
                    <a:pt x="531707" y="1713653"/>
                    <a:pt x="526185" y="1741091"/>
                    <a:pt x="518160" y="1767840"/>
                  </a:cubicBezTo>
                  <a:cubicBezTo>
                    <a:pt x="505850" y="1808872"/>
                    <a:pt x="477520" y="1889760"/>
                    <a:pt x="477520" y="1889760"/>
                  </a:cubicBezTo>
                  <a:cubicBezTo>
                    <a:pt x="474133" y="1913467"/>
                    <a:pt x="473661" y="1937776"/>
                    <a:pt x="467360" y="1960880"/>
                  </a:cubicBezTo>
                  <a:cubicBezTo>
                    <a:pt x="463375" y="1975492"/>
                    <a:pt x="448713" y="1986467"/>
                    <a:pt x="447040" y="2001520"/>
                  </a:cubicBezTo>
                  <a:cubicBezTo>
                    <a:pt x="438430" y="2079010"/>
                    <a:pt x="440978" y="2157341"/>
                    <a:pt x="436880" y="2235200"/>
                  </a:cubicBezTo>
                  <a:cubicBezTo>
                    <a:pt x="434204" y="2286042"/>
                    <a:pt x="430107" y="2336800"/>
                    <a:pt x="426720" y="2387600"/>
                  </a:cubicBezTo>
                  <a:cubicBezTo>
                    <a:pt x="409787" y="2384213"/>
                    <a:pt x="392673" y="2381628"/>
                    <a:pt x="375920" y="2377440"/>
                  </a:cubicBezTo>
                  <a:cubicBezTo>
                    <a:pt x="365530" y="2374843"/>
                    <a:pt x="356150" y="2367280"/>
                    <a:pt x="345440" y="2367280"/>
                  </a:cubicBezTo>
                  <a:cubicBezTo>
                    <a:pt x="319686" y="2367280"/>
                    <a:pt x="194972" y="2383549"/>
                    <a:pt x="162560" y="2387600"/>
                  </a:cubicBezTo>
                  <a:cubicBezTo>
                    <a:pt x="152400" y="2390987"/>
                    <a:pt x="142024" y="2401737"/>
                    <a:pt x="132080" y="2397760"/>
                  </a:cubicBezTo>
                  <a:cubicBezTo>
                    <a:pt x="120743" y="2393225"/>
                    <a:pt x="117221" y="2378202"/>
                    <a:pt x="111760" y="2367280"/>
                  </a:cubicBezTo>
                  <a:cubicBezTo>
                    <a:pt x="69696" y="2283152"/>
                    <a:pt x="139514" y="2393671"/>
                    <a:pt x="81280" y="2306320"/>
                  </a:cubicBezTo>
                  <a:cubicBezTo>
                    <a:pt x="22621" y="2013026"/>
                    <a:pt x="80868" y="2320329"/>
                    <a:pt x="60960" y="1524000"/>
                  </a:cubicBezTo>
                  <a:cubicBezTo>
                    <a:pt x="60278" y="1496704"/>
                    <a:pt x="54952" y="1469707"/>
                    <a:pt x="50800" y="1442720"/>
                  </a:cubicBezTo>
                  <a:cubicBezTo>
                    <a:pt x="47308" y="1420023"/>
                    <a:pt x="37222" y="1374877"/>
                    <a:pt x="30480" y="1351280"/>
                  </a:cubicBezTo>
                  <a:cubicBezTo>
                    <a:pt x="27538" y="1340982"/>
                    <a:pt x="25109" y="1330379"/>
                    <a:pt x="20320" y="1320800"/>
                  </a:cubicBezTo>
                  <a:cubicBezTo>
                    <a:pt x="14859" y="1309878"/>
                    <a:pt x="6773" y="1300480"/>
                    <a:pt x="0" y="1290320"/>
                  </a:cubicBezTo>
                  <a:cubicBezTo>
                    <a:pt x="3387" y="1202267"/>
                    <a:pt x="4298" y="1114083"/>
                    <a:pt x="10160" y="1026160"/>
                  </a:cubicBezTo>
                  <a:cubicBezTo>
                    <a:pt x="11089" y="1012227"/>
                    <a:pt x="18024" y="999294"/>
                    <a:pt x="20320" y="985520"/>
                  </a:cubicBezTo>
                  <a:cubicBezTo>
                    <a:pt x="39467" y="870636"/>
                    <a:pt x="18842" y="939155"/>
                    <a:pt x="40640" y="873760"/>
                  </a:cubicBezTo>
                  <a:cubicBezTo>
                    <a:pt x="44648" y="801609"/>
                    <a:pt x="54224" y="617071"/>
                    <a:pt x="60960" y="538480"/>
                  </a:cubicBezTo>
                  <a:cubicBezTo>
                    <a:pt x="66773" y="470658"/>
                    <a:pt x="74507" y="403013"/>
                    <a:pt x="81280" y="335280"/>
                  </a:cubicBezTo>
                  <a:cubicBezTo>
                    <a:pt x="88073" y="267353"/>
                    <a:pt x="82072" y="252020"/>
                    <a:pt x="101600" y="203200"/>
                  </a:cubicBezTo>
                  <a:cubicBezTo>
                    <a:pt x="111179" y="179253"/>
                    <a:pt x="116910" y="152939"/>
                    <a:pt x="132080" y="132080"/>
                  </a:cubicBezTo>
                  <a:cubicBezTo>
                    <a:pt x="144835" y="114542"/>
                    <a:pt x="167546" y="106774"/>
                    <a:pt x="182880" y="91440"/>
                  </a:cubicBezTo>
                  <a:cubicBezTo>
                    <a:pt x="191514" y="82806"/>
                    <a:pt x="196427" y="71120"/>
                    <a:pt x="203200" y="60960"/>
                  </a:cubicBezTo>
                  <a:lnTo>
                    <a:pt x="193040" y="3048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5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8C95CBF5-EE9C-4D50-8175-97EA4DCB0818}"/>
                </a:ext>
              </a:extLst>
            </p:cNvPr>
            <p:cNvSpPr/>
            <p:nvPr/>
          </p:nvSpPr>
          <p:spPr>
            <a:xfrm>
              <a:off x="1337410" y="1306418"/>
              <a:ext cx="237040" cy="23869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EE09E655-D383-48E0-A484-96A13757CA59}"/>
                </a:ext>
              </a:extLst>
            </p:cNvPr>
            <p:cNvSpPr/>
            <p:nvPr/>
          </p:nvSpPr>
          <p:spPr>
            <a:xfrm>
              <a:off x="1531022" y="1101915"/>
              <a:ext cx="947354" cy="2045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0C5757B-7B2C-44DD-A1EA-84402275BEEE}"/>
                </a:ext>
              </a:extLst>
            </p:cNvPr>
            <p:cNvSpPr/>
            <p:nvPr/>
          </p:nvSpPr>
          <p:spPr>
            <a:xfrm>
              <a:off x="1337411" y="3693357"/>
              <a:ext cx="1140966" cy="1835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6DAF7298-4B6A-44AD-895D-5E759B4DFCBF}"/>
              </a:ext>
            </a:extLst>
          </p:cNvPr>
          <p:cNvCxnSpPr>
            <a:cxnSpLocks/>
          </p:cNvCxnSpPr>
          <p:nvPr/>
        </p:nvCxnSpPr>
        <p:spPr>
          <a:xfrm flipV="1">
            <a:off x="4294934" y="1032602"/>
            <a:ext cx="640080" cy="0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A8931A3D-D8DB-451E-9DFA-883FCB16AA0A}"/>
              </a:ext>
            </a:extLst>
          </p:cNvPr>
          <p:cNvCxnSpPr>
            <a:cxnSpLocks/>
          </p:cNvCxnSpPr>
          <p:nvPr/>
        </p:nvCxnSpPr>
        <p:spPr>
          <a:xfrm flipH="1">
            <a:off x="4297238" y="1029318"/>
            <a:ext cx="0" cy="1828800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F8AC4E25-1CD1-4F84-8E96-3CB7905A7CA7}"/>
              </a:ext>
            </a:extLst>
          </p:cNvPr>
          <p:cNvCxnSpPr>
            <a:cxnSpLocks/>
          </p:cNvCxnSpPr>
          <p:nvPr/>
        </p:nvCxnSpPr>
        <p:spPr>
          <a:xfrm flipV="1">
            <a:off x="4294934" y="2859196"/>
            <a:ext cx="201168" cy="0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3535EC46-0EE2-48C4-B9C4-09202CC6D687}"/>
              </a:ext>
            </a:extLst>
          </p:cNvPr>
          <p:cNvSpPr txBox="1">
            <a:spLocks noChangeAspect="1"/>
          </p:cNvSpPr>
          <p:nvPr/>
        </p:nvSpPr>
        <p:spPr>
          <a:xfrm>
            <a:off x="4233651" y="446078"/>
            <a:ext cx="762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Polygon</a:t>
            </a:r>
          </a:p>
          <a:p>
            <a:pPr algn="ctr"/>
            <a:r>
              <a:rPr lang="en-US" sz="1400" dirty="0"/>
              <a:t>Shape</a:t>
            </a:r>
          </a:p>
        </p:txBody>
      </p:sp>
    </p:spTree>
    <p:extLst>
      <p:ext uri="{BB962C8B-B14F-4D97-AF65-F5344CB8AC3E}">
        <p14:creationId xmlns:p14="http://schemas.microsoft.com/office/powerpoint/2010/main" val="42693271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6498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860" y="1721485"/>
            <a:ext cx="10515600" cy="1325563"/>
          </a:xfrm>
        </p:spPr>
        <p:txBody>
          <a:bodyPr/>
          <a:lstStyle/>
          <a:p>
            <a:r>
              <a:rPr lang="en-US"/>
              <a:t>Figures for readGCAM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214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BBD10AD-454E-4308-8913-FE4883AC2525}"/>
              </a:ext>
            </a:extLst>
          </p:cNvPr>
          <p:cNvGrpSpPr/>
          <p:nvPr/>
        </p:nvGrpSpPr>
        <p:grpSpPr>
          <a:xfrm>
            <a:off x="4600912" y="952628"/>
            <a:ext cx="1870653" cy="982456"/>
            <a:chOff x="1908824" y="1249821"/>
            <a:chExt cx="1870653" cy="982456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3C626E38-B77D-453B-A1D1-ACAC59AFC2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569588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752752D-60D0-47BE-B23F-3918ABAC4738}"/>
                </a:ext>
              </a:extLst>
            </p:cNvPr>
            <p:cNvSpPr txBox="1"/>
            <p:nvPr/>
          </p:nvSpPr>
          <p:spPr>
            <a:xfrm>
              <a:off x="1908824" y="1249821"/>
              <a:ext cx="18706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/>
                <a:t>readGCAM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6C560068-7318-4945-8D53-6115BFF96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874" y="2348566"/>
            <a:ext cx="2023701" cy="1211722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67447F-80FF-4B6B-A883-4205A77D63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4963" y="2365940"/>
            <a:ext cx="2482552" cy="1211722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E57AB28-7F5B-44A3-B7F3-D98EFCF3CA7E}"/>
              </a:ext>
            </a:extLst>
          </p:cNvPr>
          <p:cNvCxnSpPr>
            <a:cxnSpLocks/>
            <a:stCxn id="12" idx="3"/>
            <a:endCxn id="5" idx="1"/>
          </p:cNvCxnSpPr>
          <p:nvPr/>
        </p:nvCxnSpPr>
        <p:spPr>
          <a:xfrm flipV="1">
            <a:off x="3179987" y="1603740"/>
            <a:ext cx="2024908" cy="629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DA0B585-48AC-4FE4-B25D-D8E6BAC4ACEB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375734" y="2614957"/>
            <a:ext cx="919229" cy="356844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F2F573B-8030-4434-8A98-6528B4E0F22B}"/>
              </a:ext>
            </a:extLst>
          </p:cNvPr>
          <p:cNvGrpSpPr/>
          <p:nvPr/>
        </p:nvGrpSpPr>
        <p:grpSpPr>
          <a:xfrm>
            <a:off x="2045397" y="952628"/>
            <a:ext cx="1606492" cy="983085"/>
            <a:chOff x="190333" y="1249193"/>
            <a:chExt cx="1606492" cy="983085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F036C1D7-A980-4373-BA1C-B8D0461B18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235" y="1569590"/>
              <a:ext cx="662688" cy="662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DF8A112-E27F-489F-A059-C36019651816}"/>
                </a:ext>
              </a:extLst>
            </p:cNvPr>
            <p:cNvSpPr txBox="1"/>
            <p:nvPr/>
          </p:nvSpPr>
          <p:spPr>
            <a:xfrm>
              <a:off x="190333" y="1249193"/>
              <a:ext cx="16064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/>
                <a:t>dirOutput</a:t>
              </a:r>
            </a:p>
          </p:txBody>
        </p:sp>
      </p:grp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2DBBBBC-D94C-423A-8FFA-9562D26AAB0B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>
            <a:off x="3977742" y="790068"/>
            <a:ext cx="413482" cy="2703515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0A5F45C-B19A-432B-AD9A-7224A6DF91F5}"/>
              </a:ext>
            </a:extLst>
          </p:cNvPr>
          <p:cNvSpPr/>
          <p:nvPr/>
        </p:nvSpPr>
        <p:spPr>
          <a:xfrm>
            <a:off x="1355820" y="748366"/>
            <a:ext cx="5878285" cy="32004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012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860" y="1721485"/>
            <a:ext cx="10515600" cy="1325563"/>
          </a:xfrm>
        </p:spPr>
        <p:txBody>
          <a:bodyPr/>
          <a:lstStyle/>
          <a:p>
            <a:r>
              <a:rPr lang="en-US"/>
              <a:t>Figures for mapsProcess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629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905EBC-B917-4CFA-BACA-482DB87A7820}"/>
              </a:ext>
            </a:extLst>
          </p:cNvPr>
          <p:cNvGrpSpPr/>
          <p:nvPr/>
        </p:nvGrpSpPr>
        <p:grpSpPr>
          <a:xfrm>
            <a:off x="150309" y="585984"/>
            <a:ext cx="2066223" cy="965296"/>
            <a:chOff x="1811039" y="1300849"/>
            <a:chExt cx="2066223" cy="965296"/>
          </a:xfrm>
        </p:grpSpPr>
        <p:pic>
          <p:nvPicPr>
            <p:cNvPr id="40" name="Picture 2">
              <a:extLst>
                <a:ext uri="{FF2B5EF4-FFF2-40B4-BE49-F238E27FC236}">
                  <a16:creationId xmlns:a16="http://schemas.microsoft.com/office/drawing/2014/main" id="{4F33735E-5188-4915-8530-5C34C4B23E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605E60D-B32F-4878-9BAF-668D2E0E3FC9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dirOutputs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741C7EC-AB75-4251-8904-713E928E5FB3}"/>
              </a:ext>
            </a:extLst>
          </p:cNvPr>
          <p:cNvGrpSpPr/>
          <p:nvPr/>
        </p:nvGrpSpPr>
        <p:grpSpPr>
          <a:xfrm>
            <a:off x="3261155" y="585984"/>
            <a:ext cx="2066223" cy="965296"/>
            <a:chOff x="1811039" y="1300849"/>
            <a:chExt cx="2066223" cy="965296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C63F0FC7-CFA1-4D62-9708-F237E71760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071F53A-3158-4A45-84D6-74B554E4286A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subRegionType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14C4105-B156-4A04-ACD9-260303EF992B}"/>
              </a:ext>
            </a:extLst>
          </p:cNvPr>
          <p:cNvGrpSpPr/>
          <p:nvPr/>
        </p:nvGrpSpPr>
        <p:grpSpPr>
          <a:xfrm>
            <a:off x="4329697" y="585984"/>
            <a:ext cx="2066223" cy="965296"/>
            <a:chOff x="1811039" y="1300849"/>
            <a:chExt cx="2066223" cy="965296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1D3576F4-6B2E-480F-8127-ADCC1923FF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DAEED18-E836-42FD-AD09-AB1DC488D986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param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01DA9F2-4FF4-4E3C-AE2C-08C51F60AC8A}"/>
              </a:ext>
            </a:extLst>
          </p:cNvPr>
          <p:cNvGrpSpPr/>
          <p:nvPr/>
        </p:nvGrpSpPr>
        <p:grpSpPr>
          <a:xfrm>
            <a:off x="5365377" y="585984"/>
            <a:ext cx="2066223" cy="965296"/>
            <a:chOff x="1811039" y="1300849"/>
            <a:chExt cx="2066223" cy="965296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24590E76-4EE4-43E0-853D-5BC6CCDD79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7091E3-D659-4DFC-B86C-11F2E7958542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scenario</a:t>
              </a:r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9F897B-A183-4CD6-9504-67DC7865728E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4625612" y="1219936"/>
            <a:ext cx="405853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70B43E-425A-4B16-B76E-0CA7DE65AA21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5694154" y="1219936"/>
            <a:ext cx="372991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68BA0E79-FE80-4586-8AB1-A60C8258DE02}"/>
              </a:ext>
            </a:extLst>
          </p:cNvPr>
          <p:cNvCxnSpPr>
            <a:cxnSpLocks/>
            <a:stCxn id="11" idx="2"/>
            <a:endCxn id="24" idx="0"/>
          </p:cNvCxnSpPr>
          <p:nvPr/>
        </p:nvCxnSpPr>
        <p:spPr>
          <a:xfrm rot="5400000">
            <a:off x="4808298" y="453484"/>
            <a:ext cx="492396" cy="2687988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429A49D-133D-4730-8617-72B595AE24F2}"/>
              </a:ext>
            </a:extLst>
          </p:cNvPr>
          <p:cNvGrpSpPr/>
          <p:nvPr/>
        </p:nvGrpSpPr>
        <p:grpSpPr>
          <a:xfrm>
            <a:off x="1304906" y="585984"/>
            <a:ext cx="2066223" cy="965296"/>
            <a:chOff x="1811039" y="1300849"/>
            <a:chExt cx="2066223" cy="965296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110714E7-449E-4A40-9658-C4BD8B8E96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0628948-BB5C-4336-8DFE-A5B1CC01715D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folderName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079EBC8-DF3A-46D1-B3E3-4208EBFCF8B7}"/>
              </a:ext>
            </a:extLst>
          </p:cNvPr>
          <p:cNvGrpSpPr/>
          <p:nvPr/>
        </p:nvGrpSpPr>
        <p:grpSpPr>
          <a:xfrm>
            <a:off x="2235152" y="585984"/>
            <a:ext cx="2066223" cy="965296"/>
            <a:chOff x="1811039" y="1300849"/>
            <a:chExt cx="2066223" cy="965296"/>
          </a:xfrm>
        </p:grpSpPr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84C701EF-79AE-4F24-A774-142227DF3B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8AA026A-3E1D-42D1-A6B4-845980666B12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Maps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545BCAF-83CC-4A31-B839-2577FF8ED4A1}"/>
              </a:ext>
            </a:extLst>
          </p:cNvPr>
          <p:cNvGrpSpPr/>
          <p:nvPr/>
        </p:nvGrpSpPr>
        <p:grpSpPr>
          <a:xfrm>
            <a:off x="1246290" y="2043676"/>
            <a:ext cx="5213238" cy="915970"/>
            <a:chOff x="845844" y="5240779"/>
            <a:chExt cx="5213238" cy="91597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188036B-877D-4BE5-B353-0C9FF5BFF7BB}"/>
                </a:ext>
              </a:extLst>
            </p:cNvPr>
            <p:cNvGrpSpPr/>
            <p:nvPr/>
          </p:nvGrpSpPr>
          <p:grpSpPr>
            <a:xfrm>
              <a:off x="855611" y="5240779"/>
              <a:ext cx="5203471" cy="915970"/>
              <a:chOff x="855611" y="5240779"/>
              <a:chExt cx="5203471" cy="915970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A91D2689-9B97-4C22-B5E1-48F9B9794C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5611" y="5240779"/>
                <a:ext cx="3305457" cy="915970"/>
              </a:xfrm>
              <a:prstGeom prst="rect">
                <a:avLst/>
              </a:prstGeom>
              <a:ln w="3175">
                <a:noFill/>
              </a:ln>
            </p:spPr>
          </p:pic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5D6A2057-52A2-4518-8DAB-C40A4341DAF3}"/>
                  </a:ext>
                </a:extLst>
              </p:cNvPr>
              <p:cNvGrpSpPr/>
              <p:nvPr/>
            </p:nvGrpSpPr>
            <p:grpSpPr>
              <a:xfrm>
                <a:off x="4111301" y="5280426"/>
                <a:ext cx="1870653" cy="369332"/>
                <a:chOff x="819720" y="5842118"/>
                <a:chExt cx="1870653" cy="369332"/>
              </a:xfrm>
            </p:grpSpPr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44F917E-3D56-4820-9FBB-A599FAEF9AED}"/>
                    </a:ext>
                  </a:extLst>
                </p:cNvPr>
                <p:cNvSpPr txBox="1"/>
                <p:nvPr/>
              </p:nvSpPr>
              <p:spPr>
                <a:xfrm>
                  <a:off x="819720" y="5842118"/>
                  <a:ext cx="18706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/>
                    <a:t>meanFigs</a:t>
                  </a:r>
                </a:p>
              </p:txBody>
            </p:sp>
            <p:pic>
              <p:nvPicPr>
                <p:cNvPr id="31" name="Picture 4">
                  <a:extLst>
                    <a:ext uri="{FF2B5EF4-FFF2-40B4-BE49-F238E27FC236}">
                      <a16:creationId xmlns:a16="http://schemas.microsoft.com/office/drawing/2014/main" id="{700993AE-6145-4E65-A058-3055213B7A2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21429" y="5869334"/>
                  <a:ext cx="314900" cy="3149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7AEA382A-7196-4C03-ACA3-7D4FB55AC904}"/>
                  </a:ext>
                </a:extLst>
              </p:cNvPr>
              <p:cNvGrpSpPr/>
              <p:nvPr/>
            </p:nvGrpSpPr>
            <p:grpSpPr>
              <a:xfrm>
                <a:off x="4170836" y="5687691"/>
                <a:ext cx="1888246" cy="378574"/>
                <a:chOff x="879255" y="6249383"/>
                <a:chExt cx="1888246" cy="378574"/>
              </a:xfrm>
            </p:grpSpPr>
            <p:pic>
              <p:nvPicPr>
                <p:cNvPr id="28" name="Picture 6">
                  <a:extLst>
                    <a:ext uri="{FF2B5EF4-FFF2-40B4-BE49-F238E27FC236}">
                      <a16:creationId xmlns:a16="http://schemas.microsoft.com/office/drawing/2014/main" id="{699B985F-C65D-4F58-B47A-289C5BBDD10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9255" y="6249383"/>
                  <a:ext cx="378574" cy="3785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A3EC2C65-3A41-4573-9C02-A5C692903836}"/>
                    </a:ext>
                  </a:extLst>
                </p:cNvPr>
                <p:cNvSpPr txBox="1"/>
                <p:nvPr/>
              </p:nvSpPr>
              <p:spPr>
                <a:xfrm>
                  <a:off x="1257829" y="6258625"/>
                  <a:ext cx="15096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animations</a:t>
                  </a:r>
                </a:p>
              </p:txBody>
            </p:sp>
          </p:grp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1323FDE-2CF3-4B9D-BAC8-A8176E1D3427}"/>
                </a:ext>
              </a:extLst>
            </p:cNvPr>
            <p:cNvSpPr/>
            <p:nvPr/>
          </p:nvSpPr>
          <p:spPr>
            <a:xfrm>
              <a:off x="845844" y="5240779"/>
              <a:ext cx="4928424" cy="91597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99D778B-C2CA-45B5-BF65-29422E24BBCB}"/>
              </a:ext>
            </a:extLst>
          </p:cNvPr>
          <p:cNvCxnSpPr>
            <a:cxnSpLocks/>
          </p:cNvCxnSpPr>
          <p:nvPr/>
        </p:nvCxnSpPr>
        <p:spPr>
          <a:xfrm>
            <a:off x="2607648" y="1219936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B774E99-928D-4B43-93D0-68DB3F062F21}"/>
              </a:ext>
            </a:extLst>
          </p:cNvPr>
          <p:cNvCxnSpPr>
            <a:cxnSpLocks/>
          </p:cNvCxnSpPr>
          <p:nvPr/>
        </p:nvCxnSpPr>
        <p:spPr>
          <a:xfrm>
            <a:off x="3582066" y="1211147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74B77A9-0200-40A3-8C0C-7461CEBF0F87}"/>
              </a:ext>
            </a:extLst>
          </p:cNvPr>
          <p:cNvCxnSpPr>
            <a:cxnSpLocks/>
          </p:cNvCxnSpPr>
          <p:nvPr/>
        </p:nvCxnSpPr>
        <p:spPr>
          <a:xfrm>
            <a:off x="1526549" y="1236546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DF5DD0C-A29F-4840-9126-4B1767F29029}"/>
              </a:ext>
            </a:extLst>
          </p:cNvPr>
          <p:cNvSpPr/>
          <p:nvPr/>
        </p:nvSpPr>
        <p:spPr>
          <a:xfrm>
            <a:off x="1717367" y="1343001"/>
            <a:ext cx="1159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29A33D"/>
                </a:solidFill>
              </a:rPr>
              <a:t>(Optional)</a:t>
            </a:r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FC66F45-5E31-434E-BF41-BC8C842FEC8A}"/>
              </a:ext>
            </a:extLst>
          </p:cNvPr>
          <p:cNvSpPr/>
          <p:nvPr/>
        </p:nvSpPr>
        <p:spPr>
          <a:xfrm>
            <a:off x="431292" y="211455"/>
            <a:ext cx="7000308" cy="32004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E75DFA4B-2635-430C-BD3B-B520F3B7CC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2672" y="3962674"/>
            <a:ext cx="1242333" cy="1303683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6E10337F-9874-4CDD-9C15-4697B769A2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16598" y="3962674"/>
            <a:ext cx="1046892" cy="760429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42599E8B-6C08-4E76-87D5-288F6410E6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32282" y="3938166"/>
            <a:ext cx="1026563" cy="1392413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A3B9E590-A036-4779-9CF8-6F3188A3CB54}"/>
              </a:ext>
            </a:extLst>
          </p:cNvPr>
          <p:cNvSpPr txBox="1"/>
          <p:nvPr/>
        </p:nvSpPr>
        <p:spPr>
          <a:xfrm>
            <a:off x="6289820" y="3522667"/>
            <a:ext cx="2066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/>
              <a:t>FreeScale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14BDD72-28C8-4971-ABE7-2BCFEFC29068}"/>
              </a:ext>
            </a:extLst>
          </p:cNvPr>
          <p:cNvSpPr txBox="1"/>
          <p:nvPr/>
        </p:nvSpPr>
        <p:spPr>
          <a:xfrm>
            <a:off x="8700180" y="3501009"/>
            <a:ext cx="2066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 b="1" u="sng"/>
            </a:lvl1pPr>
          </a:lstStyle>
          <a:p>
            <a:r>
              <a:rPr lang="en-US"/>
              <a:t>Kmeans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941D6CD-CFA9-4444-A68E-2E77DF710C86}"/>
              </a:ext>
            </a:extLst>
          </p:cNvPr>
          <p:cNvSpPr txBox="1"/>
          <p:nvPr/>
        </p:nvSpPr>
        <p:spPr>
          <a:xfrm>
            <a:off x="10456781" y="3517586"/>
            <a:ext cx="2066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 b="1" u="sng"/>
            </a:lvl1pPr>
          </a:lstStyle>
          <a:p>
            <a:r>
              <a:rPr lang="en-US"/>
              <a:t>Pretty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558DF7F-1024-4847-8E51-2354558C197C}"/>
              </a:ext>
            </a:extLst>
          </p:cNvPr>
          <p:cNvSpPr txBox="1"/>
          <p:nvPr/>
        </p:nvSpPr>
        <p:spPr>
          <a:xfrm>
            <a:off x="6792672" y="5350188"/>
            <a:ext cx="14164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Each map own scale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DFCCBE6-641C-4188-8509-2A9869D542B3}"/>
              </a:ext>
            </a:extLst>
          </p:cNvPr>
          <p:cNvSpPr txBox="1"/>
          <p:nvPr/>
        </p:nvSpPr>
        <p:spPr>
          <a:xfrm>
            <a:off x="9205262" y="5350188"/>
            <a:ext cx="2503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Same scale across years and classes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2B01F8F-C641-4B73-9227-04C3323D8223}"/>
              </a:ext>
            </a:extLst>
          </p:cNvPr>
          <p:cNvSpPr/>
          <p:nvPr/>
        </p:nvSpPr>
        <p:spPr>
          <a:xfrm>
            <a:off x="589949" y="1343001"/>
            <a:ext cx="1159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29A33D"/>
                </a:solidFill>
              </a:rPr>
              <a:t>(Optional)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60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1">
            <a:extLst>
              <a:ext uri="{FF2B5EF4-FFF2-40B4-BE49-F238E27FC236}">
                <a16:creationId xmlns:a16="http://schemas.microsoft.com/office/drawing/2014/main" id="{F09DE04F-DF30-4A3E-B00F-1D451F7A2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496765"/>
              </p:ext>
            </p:extLst>
          </p:nvPr>
        </p:nvGraphicFramePr>
        <p:xfrm>
          <a:off x="2933699" y="821515"/>
          <a:ext cx="2305052" cy="26428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526">
                  <a:extLst>
                    <a:ext uri="{9D8B030D-6E8A-4147-A177-3AD203B41FA5}">
                      <a16:colId xmlns:a16="http://schemas.microsoft.com/office/drawing/2014/main" val="749713345"/>
                    </a:ext>
                  </a:extLst>
                </a:gridCol>
                <a:gridCol w="1152526">
                  <a:extLst>
                    <a:ext uri="{9D8B030D-6E8A-4147-A177-3AD203B41FA5}">
                      <a16:colId xmlns:a16="http://schemas.microsoft.com/office/drawing/2014/main" val="857475453"/>
                    </a:ext>
                  </a:extLst>
                </a:gridCol>
              </a:tblGrid>
              <a:tr h="448268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subRegion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value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014827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CA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607564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FL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747718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ID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952475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MO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34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37016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TX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154961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WY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02771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93B86D8-3F23-4837-A2DF-9D3A467B3481}"/>
              </a:ext>
            </a:extLst>
          </p:cNvPr>
          <p:cNvSpPr txBox="1"/>
          <p:nvPr/>
        </p:nvSpPr>
        <p:spPr>
          <a:xfrm>
            <a:off x="2554110" y="149662"/>
            <a:ext cx="2985479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2400" b="1">
                <a:latin typeface="+mn-lt"/>
              </a:rPr>
              <a:t>fileName.csv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B34EED9-945B-4098-ABEB-DC50F8724DB6}"/>
              </a:ext>
            </a:extLst>
          </p:cNvPr>
          <p:cNvSpPr/>
          <p:nvPr/>
        </p:nvSpPr>
        <p:spPr>
          <a:xfrm>
            <a:off x="6953250" y="1187171"/>
            <a:ext cx="4610100" cy="172518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en-US" sz="1600">
                <a:solidFill>
                  <a:schemeClr val="tx1"/>
                </a:solidFill>
              </a:rPr>
              <a:t>data = data.frame(</a:t>
            </a:r>
          </a:p>
          <a:p>
            <a:pPr>
              <a:lnSpc>
                <a:spcPct val="150000"/>
              </a:lnSpc>
            </a:pPr>
            <a:r>
              <a:rPr lang="en-US" altLang="en-US" sz="1600">
                <a:solidFill>
                  <a:schemeClr val="tx1"/>
                </a:solidFill>
              </a:rPr>
              <a:t>          subRegion = c(“CA",“FL“,”ID”,”MO”,”TX”,”WY”),</a:t>
            </a:r>
          </a:p>
          <a:p>
            <a:pPr>
              <a:lnSpc>
                <a:spcPct val="150000"/>
              </a:lnSpc>
            </a:pPr>
            <a:r>
              <a:rPr lang="en-US" altLang="en-US" sz="1600">
                <a:solidFill>
                  <a:schemeClr val="tx1"/>
                </a:solidFill>
              </a:rPr>
              <a:t>           value = c(5,10,15,34,2,7))</a:t>
            </a:r>
          </a:p>
          <a:p>
            <a:pPr>
              <a:lnSpc>
                <a:spcPct val="150000"/>
              </a:lnSpc>
            </a:pP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98E387-EA63-49E6-9EDD-32B5F9D3E0CE}"/>
              </a:ext>
            </a:extLst>
          </p:cNvPr>
          <p:cNvSpPr txBox="1"/>
          <p:nvPr/>
        </p:nvSpPr>
        <p:spPr>
          <a:xfrm>
            <a:off x="7765561" y="153967"/>
            <a:ext cx="2985479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2400" b="1">
                <a:latin typeface="+mn-lt"/>
              </a:rPr>
              <a:t>R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709863-D5DF-430A-95DB-92047CC2C9A0}"/>
              </a:ext>
            </a:extLst>
          </p:cNvPr>
          <p:cNvSpPr txBox="1"/>
          <p:nvPr/>
        </p:nvSpPr>
        <p:spPr>
          <a:xfrm>
            <a:off x="5695618" y="149662"/>
            <a:ext cx="1913590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2400" b="1">
                <a:solidFill>
                  <a:srgbClr val="C00000"/>
                </a:solidFill>
                <a:latin typeface="+mn-lt"/>
              </a:rPr>
              <a:t>OR</a:t>
            </a:r>
          </a:p>
        </p:txBody>
      </p:sp>
      <p:graphicFrame>
        <p:nvGraphicFramePr>
          <p:cNvPr id="9" name="Table 31">
            <a:extLst>
              <a:ext uri="{FF2B5EF4-FFF2-40B4-BE49-F238E27FC236}">
                <a16:creationId xmlns:a16="http://schemas.microsoft.com/office/drawing/2014/main" id="{4991A4B6-9077-4D0E-8DFB-6093AE335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844425"/>
              </p:ext>
            </p:extLst>
          </p:nvPr>
        </p:nvGraphicFramePr>
        <p:xfrm>
          <a:off x="2933698" y="3945647"/>
          <a:ext cx="8629649" cy="24713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2807">
                  <a:extLst>
                    <a:ext uri="{9D8B030D-6E8A-4147-A177-3AD203B41FA5}">
                      <a16:colId xmlns:a16="http://schemas.microsoft.com/office/drawing/2014/main" val="749713345"/>
                    </a:ext>
                  </a:extLst>
                </a:gridCol>
                <a:gridCol w="1232807">
                  <a:extLst>
                    <a:ext uri="{9D8B030D-6E8A-4147-A177-3AD203B41FA5}">
                      <a16:colId xmlns:a16="http://schemas.microsoft.com/office/drawing/2014/main" val="857475453"/>
                    </a:ext>
                  </a:extLst>
                </a:gridCol>
                <a:gridCol w="1232807">
                  <a:extLst>
                    <a:ext uri="{9D8B030D-6E8A-4147-A177-3AD203B41FA5}">
                      <a16:colId xmlns:a16="http://schemas.microsoft.com/office/drawing/2014/main" val="1845919864"/>
                    </a:ext>
                  </a:extLst>
                </a:gridCol>
                <a:gridCol w="1232807">
                  <a:extLst>
                    <a:ext uri="{9D8B030D-6E8A-4147-A177-3AD203B41FA5}">
                      <a16:colId xmlns:a16="http://schemas.microsoft.com/office/drawing/2014/main" val="2157160131"/>
                    </a:ext>
                  </a:extLst>
                </a:gridCol>
                <a:gridCol w="1232807">
                  <a:extLst>
                    <a:ext uri="{9D8B030D-6E8A-4147-A177-3AD203B41FA5}">
                      <a16:colId xmlns:a16="http://schemas.microsoft.com/office/drawing/2014/main" val="3887167917"/>
                    </a:ext>
                  </a:extLst>
                </a:gridCol>
                <a:gridCol w="1232807">
                  <a:extLst>
                    <a:ext uri="{9D8B030D-6E8A-4147-A177-3AD203B41FA5}">
                      <a16:colId xmlns:a16="http://schemas.microsoft.com/office/drawing/2014/main" val="3399061920"/>
                    </a:ext>
                  </a:extLst>
                </a:gridCol>
                <a:gridCol w="1232807">
                  <a:extLst>
                    <a:ext uri="{9D8B030D-6E8A-4147-A177-3AD203B41FA5}">
                      <a16:colId xmlns:a16="http://schemas.microsoft.com/office/drawing/2014/main" val="1686871750"/>
                    </a:ext>
                  </a:extLst>
                </a:gridCol>
              </a:tblGrid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subRegion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value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>
                          <a:solidFill>
                            <a:srgbClr val="29A33D"/>
                          </a:solidFill>
                          <a:latin typeface="+mn-lt"/>
                          <a:ea typeface="+mn-ea"/>
                          <a:cs typeface="+mn-cs"/>
                        </a:rPr>
                        <a:t>param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63" rtl="0" eaLnBrk="1" latinLnBrk="0" hangingPunct="1"/>
                      <a:r>
                        <a:rPr lang="en-US" sz="1800" b="1" kern="1200">
                          <a:solidFill>
                            <a:srgbClr val="29A33D"/>
                          </a:solidFill>
                          <a:latin typeface="+mn-lt"/>
                          <a:ea typeface="+mn-ea"/>
                          <a:cs typeface="+mn-cs"/>
                        </a:rPr>
                        <a:t>scenario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63" rtl="0" eaLnBrk="1" latinLnBrk="0" hangingPunct="1"/>
                      <a:r>
                        <a:rPr lang="en-US" sz="1800" b="1" kern="1200">
                          <a:solidFill>
                            <a:srgbClr val="29A33D"/>
                          </a:solidFill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63" rtl="0" eaLnBrk="1" latinLnBrk="0" hangingPunct="1"/>
                      <a:r>
                        <a:rPr lang="en-US" sz="1800" b="1" kern="1200">
                          <a:solidFill>
                            <a:srgbClr val="29A33D"/>
                          </a:solidFill>
                          <a:latin typeface="+mn-lt"/>
                          <a:ea typeface="+mn-ea"/>
                          <a:cs typeface="+mn-cs"/>
                        </a:rPr>
                        <a:t>year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63" rtl="0" eaLnBrk="1" latinLnBrk="0" hangingPunct="1"/>
                      <a:r>
                        <a:rPr lang="en-US" sz="1800" b="1" kern="1200">
                          <a:solidFill>
                            <a:srgbClr val="29A33D"/>
                          </a:solidFill>
                          <a:latin typeface="+mn-lt"/>
                          <a:ea typeface="+mn-ea"/>
                          <a:cs typeface="+mn-cs"/>
                        </a:rPr>
                        <a:t>units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014827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CA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607564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FL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747718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ID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952475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MO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34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37016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TX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154961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WY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02771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345E757-05A4-4FC3-82A7-5E7483FEA6A3}"/>
              </a:ext>
            </a:extLst>
          </p:cNvPr>
          <p:cNvSpPr txBox="1"/>
          <p:nvPr/>
        </p:nvSpPr>
        <p:spPr>
          <a:xfrm rot="16200000">
            <a:off x="709236" y="1755225"/>
            <a:ext cx="2985479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2400" b="1">
                <a:latin typeface="+mn-lt"/>
              </a:rPr>
              <a:t>Minimum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C05EE7-2B20-47AF-9DB2-7E55EABE29A0}"/>
              </a:ext>
            </a:extLst>
          </p:cNvPr>
          <p:cNvSpPr txBox="1"/>
          <p:nvPr/>
        </p:nvSpPr>
        <p:spPr>
          <a:xfrm rot="16200000">
            <a:off x="709237" y="4886774"/>
            <a:ext cx="2985479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 defTabSz="914363"/>
            <a:r>
              <a:rPr lang="en-US" altLang="en-US" sz="2400" b="1">
                <a:solidFill>
                  <a:srgbClr val="29A33D"/>
                </a:solidFill>
                <a:latin typeface="+mn-lt"/>
              </a:rPr>
              <a:t>Optional Columns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42D9AA-E7E9-4421-9C45-432DCDC980A8}"/>
              </a:ext>
            </a:extLst>
          </p:cNvPr>
          <p:cNvSpPr/>
          <p:nvPr/>
        </p:nvSpPr>
        <p:spPr>
          <a:xfrm>
            <a:off x="1907438" y="149661"/>
            <a:ext cx="9903561" cy="655437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99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13767</TotalTime>
  <Words>751</Words>
  <Application>Microsoft Office PowerPoint</Application>
  <PresentationFormat>Widescreen</PresentationFormat>
  <Paragraphs>330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Calibri</vt:lpstr>
      <vt:lpstr>Calibri Light</vt:lpstr>
      <vt:lpstr>Office Theme</vt:lpstr>
      <vt:lpstr>Figures for Vignettes</vt:lpstr>
      <vt:lpstr>Figures for colorsMapsParams</vt:lpstr>
      <vt:lpstr>PowerPoint Presentation</vt:lpstr>
      <vt:lpstr>PowerPoint Presentation</vt:lpstr>
      <vt:lpstr>Figures for readGCAM</vt:lpstr>
      <vt:lpstr>PowerPoint Presentation</vt:lpstr>
      <vt:lpstr>Figures for mapsProcess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Figures for grid2poly</vt:lpstr>
      <vt:lpstr>PowerPoint Presentation</vt:lpstr>
      <vt:lpstr>PowerPoint Presentation</vt:lpstr>
      <vt:lpstr>PowerPoint Presentation</vt:lpstr>
      <vt:lpstr>PowerPoint Presentation</vt:lpstr>
    </vt:vector>
  </TitlesOfParts>
  <Company>PNNL IM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Khan, Zarrar</dc:creator>
  <cp:lastModifiedBy>Khan, Zarrar</cp:lastModifiedBy>
  <cp:revision>209</cp:revision>
  <dcterms:created xsi:type="dcterms:W3CDTF">2018-10-10T15:22:41Z</dcterms:created>
  <dcterms:modified xsi:type="dcterms:W3CDTF">2020-12-28T23:45:58Z</dcterms:modified>
</cp:coreProperties>
</file>