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34D"/>
    <a:srgbClr val="E1191C"/>
    <a:srgbClr val="29A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42" autoAdjust="0"/>
  </p:normalViewPr>
  <p:slideViewPr>
    <p:cSldViewPr snapToGrid="0">
      <p:cViewPr varScale="1">
        <p:scale>
          <a:sx n="87" d="100"/>
          <a:sy n="87" d="100"/>
        </p:scale>
        <p:origin x="5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1FD91-65A3-4356-9704-301FA4DE96A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70CDB-399F-4BF9-A069-67DDD871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2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70CDB-399F-4BF9-A069-67DDD871CA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9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E19-ECC3-4B3B-9524-EBA46A60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07409-213A-4681-BC76-B48F5221B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0B1FC-5229-4460-A8E0-2282FC18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A515-45B1-4959-8C82-7E41F603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570A-C81A-45F8-A969-5BC5B4A0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3AC2-AFC4-4060-A0B9-B1BAE1F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1BE61-C3E1-45FA-A0ED-6B254316B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45B3-A742-4E1F-86A0-19D77F45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6F3E-178B-4AEE-B3AD-75C61007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A3F9-07B1-4E56-A003-9329FC88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757AB-3CBC-497D-AD8D-34ADBEA62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49CE1-E1C9-4CB1-996D-9191C4833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062C-58DC-4AA8-8E2F-32467263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A0A7-BBB8-48FF-A633-2061E0F9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2B23-B8C7-45CB-A6E8-CD991321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2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E370-1DB0-419B-BC82-CE1CE5EB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5464-C73C-4EBD-82FA-09AC3908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565D-2B32-4DD8-9C2B-5064DAC4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08B8B-71A5-4FE4-B9A0-91AA77B6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F4373-52E9-43DC-89BD-2EBFD8AF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968F-0BD8-4365-A7F2-7225C6D2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EB4EC-B391-4850-A541-35C8FF6B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4578-E984-4EFA-8E43-BDAE805D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ED7D-2AF0-4AA6-A06C-E68B579C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33B3-B7C7-4557-8E8F-57BE89B4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4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1169-C452-465A-A23A-47EAD08D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D3EC-86A8-4CE8-88A7-F625C474A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FD331-CBAF-4709-93B4-2FC9CDEBA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61F8A-61EE-4CAC-9A41-066BD3D9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5F3F1-1A9B-460D-BA6B-084CB5DD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F902-B14E-4274-9214-110FCA7F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DF0C-845C-416D-9743-C7277F3E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342CD-1592-4776-AE56-82F2E11A9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DCFE0-AEB1-4967-82F1-5BE9A757D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D9D4C-40FF-4135-91FA-CC9E3026C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A274E-7034-4205-81DB-AC3211766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D4868-1C36-4B02-B8F4-8780AED7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8F002-517C-4E7B-B177-7FDFC507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1A79-A226-40E7-AFD2-F4B8C822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D199-894F-4B41-831C-18F477AF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1808A-DDA5-410C-ACD1-A63DB485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16F3F-6F44-4DE6-B7A2-80B38566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0C62E-6E2D-4C03-9783-141287F9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9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96DE1-BB50-434B-899B-6AAA0A56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69ADD-5965-4027-B226-36D5845B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B9F98-08F1-4140-8DEB-8F537179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2F4D-DED0-49BF-A20F-759F0DDD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1B66-2723-41C0-949C-82D3A10A5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2DA70-CAD9-42DC-811C-BB0638EB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E64C0-C38E-46A8-AEA6-5E7E45B3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E73C7-CCCC-44EA-977B-7EB032E7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8F377-84EA-42F8-9F3A-B8CB5C94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7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C918-87D8-4FC4-B3CE-04529406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50846-31CB-4FEB-B14D-A0F25CE55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3AE2-E699-42E3-9217-55A707EF7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3D452-B95B-4009-A533-906427EC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68ED0-85FA-44C4-B2EB-D17E29B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6BF2-346B-4A3A-9267-C77CB7BA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86CEF-69E1-4970-AE20-FBEF5208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46D11-E571-48EB-B35E-E2D7FB3F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7BE2-5716-4C9F-A5BB-FD65B5BD8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A9EB-9328-4B7E-8C50-D9C90E0C2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1CF7-13D9-42A3-8D28-D0793BFB0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hyperlink" Target="https://jgcri.github.io/metis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hyperlink" Target="https://github.com/JGCRI/metis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39E3418-1558-4C4B-A4F7-774C7CBE38E4}"/>
              </a:ext>
            </a:extLst>
          </p:cNvPr>
          <p:cNvSpPr/>
          <p:nvPr/>
        </p:nvSpPr>
        <p:spPr>
          <a:xfrm>
            <a:off x="3302167" y="66676"/>
            <a:ext cx="8748574" cy="669519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71E17C3-B4FC-4C61-96E6-6F131783C199}"/>
              </a:ext>
            </a:extLst>
          </p:cNvPr>
          <p:cNvSpPr/>
          <p:nvPr/>
        </p:nvSpPr>
        <p:spPr>
          <a:xfrm>
            <a:off x="3297416" y="71791"/>
            <a:ext cx="8748573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Pre-loaded Maps (Automatically find maps for data if available)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2905724-2F9F-46B5-876C-0BE2153F9691}"/>
              </a:ext>
            </a:extLst>
          </p:cNvPr>
          <p:cNvSpPr/>
          <p:nvPr/>
        </p:nvSpPr>
        <p:spPr>
          <a:xfrm>
            <a:off x="3475760" y="673722"/>
            <a:ext cx="2203814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 "AZ"), value = c(32, 54), year=c(2010,2010))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7A2B9E-B283-447B-93EE-29035DA7D63F}"/>
              </a:ext>
            </a:extLst>
          </p:cNvPr>
          <p:cNvSpPr/>
          <p:nvPr/>
        </p:nvSpPr>
        <p:spPr>
          <a:xfrm>
            <a:off x="142289" y="986986"/>
            <a:ext cx="3017520" cy="577488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58A47F-3896-4B32-ACEC-2FEACF314A0E}"/>
              </a:ext>
            </a:extLst>
          </p:cNvPr>
          <p:cNvSpPr/>
          <p:nvPr/>
        </p:nvSpPr>
        <p:spPr>
          <a:xfrm>
            <a:off x="146009" y="986986"/>
            <a:ext cx="3035785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Structure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F4B64F-2D75-47D5-A60B-FAD431E3231A}"/>
              </a:ext>
            </a:extLst>
          </p:cNvPr>
          <p:cNvSpPr/>
          <p:nvPr/>
        </p:nvSpPr>
        <p:spPr>
          <a:xfrm>
            <a:off x="230601" y="3019074"/>
            <a:ext cx="2799549" cy="5589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library(</a:t>
            </a:r>
            <a:r>
              <a:rPr lang="en-US" altLang="en-US" sz="800" dirty="0" err="1">
                <a:solidFill>
                  <a:schemeClr val="tx1"/>
                </a:solidFill>
              </a:rPr>
              <a:t>rmap</a:t>
            </a:r>
            <a:r>
              <a:rPr lang="en-US" altLang="en-US" sz="800" dirty="0">
                <a:solidFill>
                  <a:schemeClr val="tx1"/>
                </a:solidFill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 (data)   # </a:t>
            </a:r>
            <a:r>
              <a:rPr lang="en-US" altLang="en-US" sz="800" b="1" dirty="0">
                <a:solidFill>
                  <a:schemeClr val="tx1"/>
                </a:solidFill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map("path/To/myFile.csv")</a:t>
            </a:r>
          </a:p>
        </p:txBody>
      </p:sp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707C4702-B352-4907-9D73-83B8EBE39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83143"/>
              </p:ext>
            </p:extLst>
          </p:nvPr>
        </p:nvGraphicFramePr>
        <p:xfrm>
          <a:off x="206139" y="1798074"/>
          <a:ext cx="12835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780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641780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subRegion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TX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AZ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BCB6958-EB95-4277-87D4-6D3306C3ECE3}"/>
              </a:ext>
            </a:extLst>
          </p:cNvPr>
          <p:cNvSpPr txBox="1"/>
          <p:nvPr/>
        </p:nvSpPr>
        <p:spPr>
          <a:xfrm>
            <a:off x="151420" y="1510666"/>
            <a:ext cx="2999255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r>
              <a:rPr lang="en-US" altLang="en-US" b="1">
                <a:latin typeface="+mn-lt"/>
              </a:rPr>
              <a:t>               myFile.csv file            OR                   R Data Frame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7F7DB64-6E40-4B1E-AF0F-D74C7976A15E}"/>
              </a:ext>
            </a:extLst>
          </p:cNvPr>
          <p:cNvSpPr/>
          <p:nvPr/>
        </p:nvSpPr>
        <p:spPr>
          <a:xfrm>
            <a:off x="1568790" y="1761139"/>
            <a:ext cx="1537892" cy="6992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800">
                <a:solidFill>
                  <a:schemeClr val="tx1"/>
                </a:solidFill>
              </a:rPr>
              <a:t>data = data.frame(</a:t>
            </a:r>
          </a:p>
          <a:p>
            <a:pPr>
              <a:lnSpc>
                <a:spcPct val="150000"/>
              </a:lnSpc>
            </a:pPr>
            <a:r>
              <a:rPr lang="en-US" altLang="en-US" sz="800">
                <a:solidFill>
                  <a:schemeClr val="tx1"/>
                </a:solidFill>
              </a:rPr>
              <a:t>          subRegion = c("TX","AZ"),</a:t>
            </a:r>
          </a:p>
          <a:p>
            <a:pPr>
              <a:lnSpc>
                <a:spcPct val="150000"/>
              </a:lnSpc>
            </a:pPr>
            <a:r>
              <a:rPr lang="en-US" altLang="en-US" sz="800">
                <a:solidFill>
                  <a:schemeClr val="tx1"/>
                </a:solidFill>
              </a:rPr>
              <a:t>           value = c(32,54))</a:t>
            </a:r>
          </a:p>
          <a:p>
            <a:pPr>
              <a:lnSpc>
                <a:spcPct val="150000"/>
              </a:lnSpc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A429D2B-368F-4253-9DFD-18E949B102D7}"/>
              </a:ext>
            </a:extLst>
          </p:cNvPr>
          <p:cNvSpPr txBox="1"/>
          <p:nvPr/>
        </p:nvSpPr>
        <p:spPr>
          <a:xfrm>
            <a:off x="142289" y="3912516"/>
            <a:ext cx="3008387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>
                <a:latin typeface="+mn-lt"/>
              </a:rPr>
              <a:t>Maps saved in the working directory as follows: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42B46B-259A-4CE1-9E31-BD991CA81AEB}"/>
              </a:ext>
            </a:extLst>
          </p:cNvPr>
          <p:cNvSpPr txBox="1"/>
          <p:nvPr/>
        </p:nvSpPr>
        <p:spPr>
          <a:xfrm>
            <a:off x="206139" y="1349179"/>
            <a:ext cx="74251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KEY INPUTS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8FF439F-6E10-4B9B-8E6C-01A03A84CF33}"/>
              </a:ext>
            </a:extLst>
          </p:cNvPr>
          <p:cNvSpPr txBox="1"/>
          <p:nvPr/>
        </p:nvSpPr>
        <p:spPr>
          <a:xfrm>
            <a:off x="206139" y="2702180"/>
            <a:ext cx="452368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CODE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B9622E5-D1BC-4CEA-97AB-568863E53EBC}"/>
              </a:ext>
            </a:extLst>
          </p:cNvPr>
          <p:cNvSpPr txBox="1"/>
          <p:nvPr/>
        </p:nvSpPr>
        <p:spPr>
          <a:xfrm>
            <a:off x="206138" y="3699586"/>
            <a:ext cx="848309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KEY OUTPUTS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2B9356-D104-42C8-AF61-2B2FDA1FE052}"/>
              </a:ext>
            </a:extLst>
          </p:cNvPr>
          <p:cNvSpPr txBox="1"/>
          <p:nvPr/>
        </p:nvSpPr>
        <p:spPr>
          <a:xfrm>
            <a:off x="4337177" y="389773"/>
            <a:ext cx="429926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US49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C62401E-8237-4ECB-8E42-42737DB7F795}"/>
              </a:ext>
            </a:extLst>
          </p:cNvPr>
          <p:cNvSpPr/>
          <p:nvPr/>
        </p:nvSpPr>
        <p:spPr>
          <a:xfrm>
            <a:off x="5798455" y="666748"/>
            <a:ext cx="3090199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data.frame(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 err="1">
                <a:solidFill>
                  <a:srgbClr val="C00000"/>
                </a:solidFill>
              </a:rPr>
              <a:t>India","China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>
                <a:solidFill>
                  <a:schemeClr val="tx1"/>
                </a:solidFill>
              </a:rPr>
              <a:t>), 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rgbClr val="C00000"/>
                </a:solidFill>
              </a:rPr>
              <a:t>cropToBoundary</a:t>
            </a:r>
            <a:r>
              <a:rPr lang="en-US" altLang="en-US" sz="800" dirty="0">
                <a:solidFill>
                  <a:srgbClr val="C00000"/>
                </a:solidFill>
              </a:rPr>
              <a:t>=T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D25CAC-1AAC-4EA8-8CF2-8D917F740EBD}"/>
              </a:ext>
            </a:extLst>
          </p:cNvPr>
          <p:cNvSpPr txBox="1"/>
          <p:nvPr/>
        </p:nvSpPr>
        <p:spPr>
          <a:xfrm>
            <a:off x="6502618" y="390105"/>
            <a:ext cx="168187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Countries and cropToBoundary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733CFFE-D384-476D-9348-AD5BFAB2037F}"/>
              </a:ext>
            </a:extLst>
          </p:cNvPr>
          <p:cNvSpPr/>
          <p:nvPr/>
        </p:nvSpPr>
        <p:spPr>
          <a:xfrm>
            <a:off x="8998719" y="672211"/>
            <a:ext cx="3041861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data.frame( 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 err="1">
                <a:solidFill>
                  <a:srgbClr val="C00000"/>
                </a:solidFill>
              </a:rPr>
              <a:t>La_Plata","Amazon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>
                <a:solidFill>
                  <a:schemeClr val="tx1"/>
                </a:solidFill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 , </a:t>
            </a:r>
            <a:r>
              <a:rPr lang="en-US" altLang="en-US" sz="800" dirty="0" err="1">
                <a:solidFill>
                  <a:schemeClr val="tx1"/>
                </a:solidFill>
              </a:rPr>
              <a:t>cropToBoundary</a:t>
            </a:r>
            <a:r>
              <a:rPr lang="en-US" altLang="en-US" sz="800" dirty="0">
                <a:solidFill>
                  <a:schemeClr val="tx1"/>
                </a:solidFill>
              </a:rPr>
              <a:t>=T)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E0B386-13A5-4D0D-8F33-A0CFD6B7AE5F}"/>
              </a:ext>
            </a:extLst>
          </p:cNvPr>
          <p:cNvSpPr txBox="1"/>
          <p:nvPr/>
        </p:nvSpPr>
        <p:spPr>
          <a:xfrm>
            <a:off x="10230055" y="393745"/>
            <a:ext cx="82266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GCAM Basins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AE5C0DE-0122-4C56-90D4-168C31391E2F}"/>
              </a:ext>
            </a:extLst>
          </p:cNvPr>
          <p:cNvSpPr/>
          <p:nvPr/>
        </p:nvSpPr>
        <p:spPr>
          <a:xfrm>
            <a:off x="3306919" y="2089056"/>
            <a:ext cx="8739070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Multiple Scenarios, Years and Classes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2B56992-1DA1-4BE6-A1D3-7F3AE44B2757}"/>
              </a:ext>
            </a:extLst>
          </p:cNvPr>
          <p:cNvSpPr/>
          <p:nvPr/>
        </p:nvSpPr>
        <p:spPr>
          <a:xfrm>
            <a:off x="3346068" y="2754373"/>
            <a:ext cx="3001321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</a:t>
            </a:r>
            <a:r>
              <a:rPr lang="en-US" altLang="en-US" sz="800" dirty="0">
                <a:solidFill>
                  <a:srgbClr val="C00000"/>
                </a:solidFill>
              </a:rPr>
              <a:t>"scen1","scen2","scen1","scen2"</a:t>
            </a:r>
            <a:r>
              <a:rPr lang="en-US" altLang="en-US" sz="800" dirty="0">
                <a:solidFill>
                  <a:schemeClr val="tx1"/>
                </a:solidFill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rgbClr val="C00000"/>
                </a:solidFill>
              </a:rPr>
              <a:t>scenRef</a:t>
            </a:r>
            <a:r>
              <a:rPr lang="en-US" altLang="en-US" sz="800" dirty="0">
                <a:solidFill>
                  <a:srgbClr val="C00000"/>
                </a:solidFill>
              </a:rPr>
              <a:t>="scen1"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8A647-06CC-4110-B8E6-90BFB43ABA60}"/>
              </a:ext>
            </a:extLst>
          </p:cNvPr>
          <p:cNvSpPr/>
          <p:nvPr/>
        </p:nvSpPr>
        <p:spPr>
          <a:xfrm>
            <a:off x="150643" y="2462763"/>
            <a:ext cx="29498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b="1">
                <a:solidFill>
                  <a:srgbClr val="29A33D"/>
                </a:solidFill>
              </a:rPr>
              <a:t>Optional Columns: </a:t>
            </a:r>
            <a:r>
              <a:rPr lang="en-US" altLang="en-US" sz="1000"/>
              <a:t>param, scenario, year, class, units</a:t>
            </a:r>
            <a:endParaRPr 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63199D-0E4D-460C-9181-EEA066B64959}"/>
              </a:ext>
            </a:extLst>
          </p:cNvPr>
          <p:cNvSpPr txBox="1"/>
          <p:nvPr/>
        </p:nvSpPr>
        <p:spPr>
          <a:xfrm>
            <a:off x="4170100" y="2430580"/>
            <a:ext cx="1353256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Multi-scenario Diff plots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7813ED9-5425-4EA6-8126-4B0895B08729}"/>
              </a:ext>
            </a:extLst>
          </p:cNvPr>
          <p:cNvSpPr/>
          <p:nvPr/>
        </p:nvSpPr>
        <p:spPr>
          <a:xfrm>
            <a:off x="6381252" y="2754372"/>
            <a:ext cx="2923664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year = c(</a:t>
            </a:r>
            <a:r>
              <a:rPr lang="en-US" altLang="en-US" sz="800" dirty="0">
                <a:solidFill>
                  <a:srgbClr val="C00000"/>
                </a:solidFill>
              </a:rPr>
              <a:t>"2050","2100","2050","2100"</a:t>
            </a:r>
            <a:r>
              <a:rPr lang="en-US" altLang="en-US" sz="800" dirty="0">
                <a:solidFill>
                  <a:schemeClr val="tx1"/>
                </a:solidFill>
              </a:rPr>
              <a:t>), 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folderName</a:t>
            </a:r>
            <a:r>
              <a:rPr lang="en-US" altLang="en-US" sz="800" dirty="0">
                <a:solidFill>
                  <a:schemeClr val="tx1"/>
                </a:solidFill>
              </a:rPr>
              <a:t>="multiyear")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6FF4E5-E534-4161-8350-1ADCB29BFB71}"/>
              </a:ext>
            </a:extLst>
          </p:cNvPr>
          <p:cNvSpPr txBox="1"/>
          <p:nvPr/>
        </p:nvSpPr>
        <p:spPr>
          <a:xfrm>
            <a:off x="6963393" y="2436900"/>
            <a:ext cx="1622560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Multi-Year Animantion/Mean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C1816F6-7ED5-4CBA-A272-A04B45BCA14A}"/>
              </a:ext>
            </a:extLst>
          </p:cNvPr>
          <p:cNvSpPr/>
          <p:nvPr/>
        </p:nvSpPr>
        <p:spPr>
          <a:xfrm>
            <a:off x="9338779" y="2758229"/>
            <a:ext cx="2647083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rgbClr val="C00000"/>
                </a:solidFill>
              </a:rPr>
              <a:t>class = c("class1","class2","class1","class2")</a:t>
            </a:r>
            <a:r>
              <a:rPr lang="en-US" altLang="en-US" sz="8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E4A571-DD15-483C-B77B-85C0B35F626B}"/>
              </a:ext>
            </a:extLst>
          </p:cNvPr>
          <p:cNvSpPr txBox="1"/>
          <p:nvPr/>
        </p:nvSpPr>
        <p:spPr>
          <a:xfrm>
            <a:off x="10288068" y="2440111"/>
            <a:ext cx="721672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Multi-Class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C35F4E9-2540-4E7F-83F7-7C7699F8C380}"/>
              </a:ext>
            </a:extLst>
          </p:cNvPr>
          <p:cNvSpPr/>
          <p:nvPr/>
        </p:nvSpPr>
        <p:spPr>
          <a:xfrm>
            <a:off x="3306919" y="4344715"/>
            <a:ext cx="8739070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Customize Scales, Colors, Background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B3D19B6-D7AF-4BC5-8A76-AA56E9195E38}"/>
              </a:ext>
            </a:extLst>
          </p:cNvPr>
          <p:cNvSpPr/>
          <p:nvPr/>
        </p:nvSpPr>
        <p:spPr>
          <a:xfrm>
            <a:off x="3366174" y="4933265"/>
            <a:ext cx="2620241" cy="972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c("scen1","scen2","scen1","scen2"),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</a:p>
          <a:p>
            <a:pPr>
              <a:lnSpc>
                <a:spcPct val="150000"/>
              </a:lnSpc>
            </a:pPr>
            <a:r>
              <a:rPr lang="en-US" altLang="en-US" sz="800" dirty="0" err="1">
                <a:solidFill>
                  <a:srgbClr val="C00000"/>
                </a:solidFill>
              </a:rPr>
              <a:t>scaleRange</a:t>
            </a:r>
            <a:r>
              <a:rPr lang="en-US" altLang="en-US" sz="800" dirty="0">
                <a:solidFill>
                  <a:srgbClr val="C00000"/>
                </a:solidFill>
              </a:rPr>
              <a:t> = c(30,50), </a:t>
            </a:r>
            <a:r>
              <a:rPr lang="en-US" altLang="en-US" sz="800" dirty="0" err="1">
                <a:solidFill>
                  <a:srgbClr val="C00000"/>
                </a:solidFill>
              </a:rPr>
              <a:t>scaleRangeDiffPrcnt</a:t>
            </a:r>
            <a:r>
              <a:rPr lang="en-US" altLang="en-US" sz="800" dirty="0">
                <a:solidFill>
                  <a:srgbClr val="C00000"/>
                </a:solidFill>
              </a:rPr>
              <a:t> = c(10,30)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D2BD9C-C170-478A-BA61-5B90E65001F5}"/>
              </a:ext>
            </a:extLst>
          </p:cNvPr>
          <p:cNvSpPr txBox="1"/>
          <p:nvPr/>
        </p:nvSpPr>
        <p:spPr>
          <a:xfrm>
            <a:off x="3999666" y="4663647"/>
            <a:ext cx="947695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Set scale ranges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6CCF3D7-1C50-4D1E-AD77-56AAEC4FED82}"/>
              </a:ext>
            </a:extLst>
          </p:cNvPr>
          <p:cNvSpPr txBox="1"/>
          <p:nvPr/>
        </p:nvSpPr>
        <p:spPr>
          <a:xfrm>
            <a:off x="7308483" y="4663647"/>
            <a:ext cx="95571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Change Palettes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F09511-9FD1-4C1B-81DB-2F8D200D7D60}"/>
              </a:ext>
            </a:extLst>
          </p:cNvPr>
          <p:cNvSpPr txBox="1"/>
          <p:nvPr/>
        </p:nvSpPr>
        <p:spPr>
          <a:xfrm>
            <a:off x="10310765" y="4666858"/>
            <a:ext cx="1130438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Extended Boundary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08BF2C63-E573-4F30-932E-231E64EE5023}"/>
              </a:ext>
            </a:extLst>
          </p:cNvPr>
          <p:cNvSpPr/>
          <p:nvPr/>
        </p:nvSpPr>
        <p:spPr>
          <a:xfrm>
            <a:off x="6267762" y="4933265"/>
            <a:ext cx="3037154" cy="972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c("scen1","scen2","scen1","scen2"),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scenRef</a:t>
            </a:r>
            <a:r>
              <a:rPr lang="en-US" altLang="en-US" sz="800" dirty="0">
                <a:solidFill>
                  <a:schemeClr val="tx1"/>
                </a:solidFill>
              </a:rPr>
              <a:t>=</a:t>
            </a:r>
            <a:r>
              <a:rPr lang="fr-FR" altLang="en-US" sz="800" dirty="0">
                <a:solidFill>
                  <a:srgbClr val="C00000"/>
                </a:solidFill>
              </a:rPr>
              <a:t> "scen1"</a:t>
            </a:r>
            <a:r>
              <a:rPr lang="en-US" altLang="en-US" sz="8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fr-FR" altLang="en-US" sz="800" dirty="0" err="1">
                <a:solidFill>
                  <a:srgbClr val="C00000"/>
                </a:solidFill>
              </a:rPr>
              <a:t>classPalette</a:t>
            </a:r>
            <a:r>
              <a:rPr lang="fr-FR" altLang="en-US" sz="800" dirty="0">
                <a:solidFill>
                  <a:srgbClr val="C00000"/>
                </a:solidFill>
              </a:rPr>
              <a:t> = "</a:t>
            </a:r>
            <a:r>
              <a:rPr lang="fr-FR" altLang="en-US" sz="800" dirty="0" err="1">
                <a:solidFill>
                  <a:srgbClr val="C00000"/>
                </a:solidFill>
              </a:rPr>
              <a:t>pal_wet</a:t>
            </a:r>
            <a:r>
              <a:rPr lang="fr-FR" altLang="en-US" sz="800" dirty="0">
                <a:solidFill>
                  <a:srgbClr val="C00000"/>
                </a:solidFill>
              </a:rPr>
              <a:t>", </a:t>
            </a:r>
            <a:r>
              <a:rPr lang="fr-FR" altLang="en-US" sz="800" dirty="0" err="1">
                <a:solidFill>
                  <a:srgbClr val="C00000"/>
                </a:solidFill>
              </a:rPr>
              <a:t>classPaletteDiff</a:t>
            </a:r>
            <a:r>
              <a:rPr lang="fr-FR" altLang="en-US" sz="800" dirty="0">
                <a:solidFill>
                  <a:srgbClr val="C00000"/>
                </a:solidFill>
              </a:rPr>
              <a:t> = "</a:t>
            </a:r>
            <a:r>
              <a:rPr lang="fr-FR" altLang="en-US" sz="800" dirty="0" err="1">
                <a:solidFill>
                  <a:srgbClr val="C00000"/>
                </a:solidFill>
              </a:rPr>
              <a:t>pal_green</a:t>
            </a:r>
            <a:r>
              <a:rPr lang="fr-FR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ACC6468C-BB98-4757-B108-5723D780266E}"/>
              </a:ext>
            </a:extLst>
          </p:cNvPr>
          <p:cNvSpPr/>
          <p:nvPr/>
        </p:nvSpPr>
        <p:spPr>
          <a:xfrm>
            <a:off x="9707402" y="4942827"/>
            <a:ext cx="2286256" cy="962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</a:t>
            </a:r>
            <a:r>
              <a:rPr lang="en-US" altLang="en-US" sz="800" dirty="0" err="1">
                <a:solidFill>
                  <a:schemeClr val="tx1"/>
                </a:solidFill>
              </a:rPr>
              <a:t>India","China</a:t>
            </a:r>
            <a:r>
              <a:rPr lang="en-US" altLang="en-US" sz="800" dirty="0">
                <a:solidFill>
                  <a:schemeClr val="tx1"/>
                </a:solidFill>
              </a:rPr>
              <a:t>"), 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rgbClr val="C00000"/>
                </a:solidFill>
              </a:rPr>
              <a:t>background = T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26EF5F-BC0A-4A03-9BBB-DB59830B2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33" y="5436212"/>
            <a:ext cx="2095913" cy="10893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8FF741-86C0-4E33-A6E4-B76E7D589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306" y="1296059"/>
            <a:ext cx="1391739" cy="6897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C1991D-2206-410C-B0DA-10D2C5B01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319" y="1293324"/>
            <a:ext cx="920282" cy="6912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589189-12FF-4F0B-9AD2-5FFB4770B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4995" y="1290991"/>
            <a:ext cx="671737" cy="69126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8A2B8E-D75E-46ED-AB4C-19158EEDE9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8299" y="3583201"/>
            <a:ext cx="1162301" cy="6912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97DC49-B811-4848-9E40-949524C300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7427" y="3563553"/>
            <a:ext cx="1328148" cy="6912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B7C8E6-75E6-47DC-AD1B-6322BE2C9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1252" y="3544631"/>
            <a:ext cx="2762415" cy="726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419036-2DE8-4824-96F3-39409AE718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9281" y="3544631"/>
            <a:ext cx="2526077" cy="7101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7C1C53-A6FA-4BEA-8A9A-D09A8339EE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10343" y="5977982"/>
            <a:ext cx="1242621" cy="670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4AAD17-3CC5-4AE2-B439-8299998C67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9011" y="5976342"/>
            <a:ext cx="579508" cy="6796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976D05-94F9-4F60-93C3-424EC76264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0611" y="5985686"/>
            <a:ext cx="1251144" cy="670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DB80314-C6D9-43C5-A4C9-68AE0AFC83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31513" y="5984606"/>
            <a:ext cx="518427" cy="670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0554C39-3942-4F29-A810-E26C42C76A0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89698" y="5969317"/>
            <a:ext cx="1271866" cy="68557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29E05D8-BE8E-4831-8CD6-804C6391D36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89711" y="5969317"/>
            <a:ext cx="648260" cy="68737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02DC5BC-946B-492B-B136-0920170FDA8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55561" y="5950751"/>
            <a:ext cx="1796716" cy="7267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4C13330-7657-4CAC-B9CC-1B78C67CBB29}"/>
              </a:ext>
            </a:extLst>
          </p:cNvPr>
          <p:cNvSpPr txBox="1"/>
          <p:nvPr/>
        </p:nvSpPr>
        <p:spPr>
          <a:xfrm>
            <a:off x="351995" y="-34836"/>
            <a:ext cx="252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rmap</a:t>
            </a:r>
            <a:r>
              <a:rPr lang="en-US" sz="2400" b="1" dirty="0"/>
              <a:t> </a:t>
            </a:r>
            <a:r>
              <a:rPr lang="en-US" sz="2000" dirty="0"/>
              <a:t>Cheat Sheet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3A1967-52D2-422B-91DB-032B937E3BB9}"/>
              </a:ext>
            </a:extLst>
          </p:cNvPr>
          <p:cNvSpPr txBox="1"/>
          <p:nvPr/>
        </p:nvSpPr>
        <p:spPr>
          <a:xfrm>
            <a:off x="341959" y="405791"/>
            <a:ext cx="2532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Webpage: </a:t>
            </a:r>
            <a:r>
              <a:rPr lang="en-US" sz="1000" u="sng" dirty="0">
                <a:hlinkClick r:id="rId18"/>
              </a:rPr>
              <a:t>https://jgcri.github.io/rmap</a:t>
            </a:r>
            <a:r>
              <a:rPr lang="en-US" sz="1000" dirty="0">
                <a:hlinkClick r:id="rId18"/>
              </a:rPr>
              <a:t>/</a:t>
            </a:r>
            <a:endParaRPr lang="en-US" sz="1000" dirty="0"/>
          </a:p>
          <a:p>
            <a:pPr algn="ctr"/>
            <a:r>
              <a:rPr lang="en-US" sz="1000" dirty="0" err="1"/>
              <a:t>Github</a:t>
            </a:r>
            <a:r>
              <a:rPr lang="en-US" sz="1000" dirty="0"/>
              <a:t>: </a:t>
            </a:r>
            <a:r>
              <a:rPr lang="en-US" sz="1000" dirty="0">
                <a:hlinkClick r:id="rId19"/>
              </a:rPr>
              <a:t>https://github.com/JGCRI/rmap</a:t>
            </a:r>
            <a:endParaRPr lang="en-US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51FE01-49C6-4A57-BB88-C3A3B9D8C257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5370" t="4848" r="13191" b="12677"/>
          <a:stretch/>
        </p:blipFill>
        <p:spPr>
          <a:xfrm>
            <a:off x="530102" y="4260526"/>
            <a:ext cx="2095913" cy="9899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904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14339</TotalTime>
  <Words>555</Words>
  <Application>Microsoft Office PowerPoint</Application>
  <PresentationFormat>Widescreen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220</cp:revision>
  <dcterms:created xsi:type="dcterms:W3CDTF">2020-05-08T01:07:25Z</dcterms:created>
  <dcterms:modified xsi:type="dcterms:W3CDTF">2021-04-09T14:49:18Z</dcterms:modified>
</cp:coreProperties>
</file>