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F7763D-DDBA-4434-9253-A92FCF5D50D9}"/>
              </a:ext>
            </a:extLst>
          </p:cNvPr>
          <p:cNvSpPr/>
          <p:nvPr/>
        </p:nvSpPr>
        <p:spPr>
          <a:xfrm>
            <a:off x="0" y="-425301"/>
            <a:ext cx="1892595" cy="3189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input_format.png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AB5D3A-6AD8-4889-8E98-81406E392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59860"/>
              </p:ext>
            </p:extLst>
          </p:nvPr>
        </p:nvGraphicFramePr>
        <p:xfrm>
          <a:off x="3103394" y="2995818"/>
          <a:ext cx="78460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367">
                  <a:extLst>
                    <a:ext uri="{9D8B030D-6E8A-4147-A177-3AD203B41FA5}">
                      <a16:colId xmlns:a16="http://schemas.microsoft.com/office/drawing/2014/main" val="3946551199"/>
                    </a:ext>
                  </a:extLst>
                </a:gridCol>
                <a:gridCol w="1030370">
                  <a:extLst>
                    <a:ext uri="{9D8B030D-6E8A-4147-A177-3AD203B41FA5}">
                      <a16:colId xmlns:a16="http://schemas.microsoft.com/office/drawing/2014/main" val="462390170"/>
                    </a:ext>
                  </a:extLst>
                </a:gridCol>
                <a:gridCol w="1120869">
                  <a:extLst>
                    <a:ext uri="{9D8B030D-6E8A-4147-A177-3AD203B41FA5}">
                      <a16:colId xmlns:a16="http://schemas.microsoft.com/office/drawing/2014/main" val="910642843"/>
                    </a:ext>
                  </a:extLst>
                </a:gridCol>
                <a:gridCol w="1120869">
                  <a:extLst>
                    <a:ext uri="{9D8B030D-6E8A-4147-A177-3AD203B41FA5}">
                      <a16:colId xmlns:a16="http://schemas.microsoft.com/office/drawing/2014/main" val="3456375883"/>
                    </a:ext>
                  </a:extLst>
                </a:gridCol>
                <a:gridCol w="1120869">
                  <a:extLst>
                    <a:ext uri="{9D8B030D-6E8A-4147-A177-3AD203B41FA5}">
                      <a16:colId xmlns:a16="http://schemas.microsoft.com/office/drawing/2014/main" val="3651174690"/>
                    </a:ext>
                  </a:extLst>
                </a:gridCol>
                <a:gridCol w="1120869">
                  <a:extLst>
                    <a:ext uri="{9D8B030D-6E8A-4147-A177-3AD203B41FA5}">
                      <a16:colId xmlns:a16="http://schemas.microsoft.com/office/drawing/2014/main" val="2568191599"/>
                    </a:ext>
                  </a:extLst>
                </a:gridCol>
                <a:gridCol w="1120869">
                  <a:extLst>
                    <a:ext uri="{9D8B030D-6E8A-4147-A177-3AD203B41FA5}">
                      <a16:colId xmlns:a16="http://schemas.microsoft.com/office/drawing/2014/main" val="2037149763"/>
                    </a:ext>
                  </a:extLst>
                </a:gridCol>
              </a:tblGrid>
              <a:tr h="29911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ysClr val="windowText" lastClr="000000"/>
                          </a:solidFill>
                        </a:rPr>
                        <a:t>subRegion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07682"/>
                  </a:ext>
                </a:extLst>
              </a:tr>
              <a:tr h="218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944767"/>
                  </a:ext>
                </a:extLst>
              </a:tr>
              <a:tr h="218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FL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431490"/>
                  </a:ext>
                </a:extLst>
              </a:tr>
              <a:tr h="218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0309"/>
                  </a:ext>
                </a:extLst>
              </a:tr>
              <a:tr h="218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704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E8F868-2FBF-492C-90B6-46AA536B1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19873"/>
              </p:ext>
            </p:extLst>
          </p:nvPr>
        </p:nvGraphicFramePr>
        <p:xfrm>
          <a:off x="3103394" y="4989165"/>
          <a:ext cx="784607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760">
                  <a:extLst>
                    <a:ext uri="{9D8B030D-6E8A-4147-A177-3AD203B41FA5}">
                      <a16:colId xmlns:a16="http://schemas.microsoft.com/office/drawing/2014/main" val="2474378856"/>
                    </a:ext>
                  </a:extLst>
                </a:gridCol>
                <a:gridCol w="1172797">
                  <a:extLst>
                    <a:ext uri="{9D8B030D-6E8A-4147-A177-3AD203B41FA5}">
                      <a16:colId xmlns:a16="http://schemas.microsoft.com/office/drawing/2014/main" val="3946551199"/>
                    </a:ext>
                  </a:extLst>
                </a:gridCol>
                <a:gridCol w="788722">
                  <a:extLst>
                    <a:ext uri="{9D8B030D-6E8A-4147-A177-3AD203B41FA5}">
                      <a16:colId xmlns:a16="http://schemas.microsoft.com/office/drawing/2014/main" val="462390170"/>
                    </a:ext>
                  </a:extLst>
                </a:gridCol>
                <a:gridCol w="980760">
                  <a:extLst>
                    <a:ext uri="{9D8B030D-6E8A-4147-A177-3AD203B41FA5}">
                      <a16:colId xmlns:a16="http://schemas.microsoft.com/office/drawing/2014/main" val="910642843"/>
                    </a:ext>
                  </a:extLst>
                </a:gridCol>
                <a:gridCol w="980760">
                  <a:extLst>
                    <a:ext uri="{9D8B030D-6E8A-4147-A177-3AD203B41FA5}">
                      <a16:colId xmlns:a16="http://schemas.microsoft.com/office/drawing/2014/main" val="3456375883"/>
                    </a:ext>
                  </a:extLst>
                </a:gridCol>
                <a:gridCol w="980760">
                  <a:extLst>
                    <a:ext uri="{9D8B030D-6E8A-4147-A177-3AD203B41FA5}">
                      <a16:colId xmlns:a16="http://schemas.microsoft.com/office/drawing/2014/main" val="3651174690"/>
                    </a:ext>
                  </a:extLst>
                </a:gridCol>
                <a:gridCol w="980760">
                  <a:extLst>
                    <a:ext uri="{9D8B030D-6E8A-4147-A177-3AD203B41FA5}">
                      <a16:colId xmlns:a16="http://schemas.microsoft.com/office/drawing/2014/main" val="2568191599"/>
                    </a:ext>
                  </a:extLst>
                </a:gridCol>
                <a:gridCol w="980760">
                  <a:extLst>
                    <a:ext uri="{9D8B030D-6E8A-4147-A177-3AD203B41FA5}">
                      <a16:colId xmlns:a16="http://schemas.microsoft.com/office/drawing/2014/main" val="2037149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Longitude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07682"/>
                  </a:ext>
                </a:extLst>
              </a:tr>
              <a:tr h="193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34.04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944767"/>
                  </a:ext>
                </a:extLst>
              </a:tr>
              <a:tr h="193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431490"/>
                  </a:ext>
                </a:extLst>
              </a:tr>
              <a:tr h="193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-95.4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0309"/>
                  </a:ext>
                </a:extLst>
              </a:tr>
              <a:tr h="193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-93.3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704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482102-2AE3-41CF-8798-BB468396A5C5}"/>
              </a:ext>
            </a:extLst>
          </p:cNvPr>
          <p:cNvSpPr txBox="1"/>
          <p:nvPr/>
        </p:nvSpPr>
        <p:spPr>
          <a:xfrm>
            <a:off x="3640890" y="2580951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Minimum Columns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2BB95-D43F-4EAC-86D5-69115C36E628}"/>
              </a:ext>
            </a:extLst>
          </p:cNvPr>
          <p:cNvSpPr txBox="1"/>
          <p:nvPr/>
        </p:nvSpPr>
        <p:spPr>
          <a:xfrm>
            <a:off x="7642726" y="2580951"/>
            <a:ext cx="15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Optional Columns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633B6-36E3-40B7-842F-D94CB88B88B8}"/>
              </a:ext>
            </a:extLst>
          </p:cNvPr>
          <p:cNvSpPr txBox="1"/>
          <p:nvPr/>
        </p:nvSpPr>
        <p:spPr>
          <a:xfrm>
            <a:off x="3636965" y="4600603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Minimum Columns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4E8E8-520D-4258-A945-23C5E42DA4BF}"/>
              </a:ext>
            </a:extLst>
          </p:cNvPr>
          <p:cNvSpPr txBox="1"/>
          <p:nvPr/>
        </p:nvSpPr>
        <p:spPr>
          <a:xfrm>
            <a:off x="7757321" y="4600603"/>
            <a:ext cx="15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Optional Columns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7317F2-59C0-4EA3-8860-22A9562E5DE5}"/>
              </a:ext>
            </a:extLst>
          </p:cNvPr>
          <p:cNvSpPr/>
          <p:nvPr/>
        </p:nvSpPr>
        <p:spPr>
          <a:xfrm>
            <a:off x="679112" y="784260"/>
            <a:ext cx="4949268" cy="7570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400" dirty="0">
                <a:solidFill>
                  <a:schemeClr val="tx1"/>
                </a:solidFill>
              </a:rPr>
              <a:t>data = </a:t>
            </a:r>
            <a:r>
              <a:rPr lang="en-US" altLang="en-US" sz="1400" dirty="0" err="1">
                <a:solidFill>
                  <a:schemeClr val="tx1"/>
                </a:solidFill>
              </a:rPr>
              <a:t>data.frame</a:t>
            </a:r>
            <a:r>
              <a:rPr lang="en-US" altLang="en-US" sz="1400" dirty="0">
                <a:solidFill>
                  <a:schemeClr val="tx1"/>
                </a:solidFill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</a:rPr>
              <a:t>subRegion</a:t>
            </a:r>
            <a:r>
              <a:rPr lang="en-US" altLang="en-US" sz="1400" dirty="0">
                <a:solidFill>
                  <a:schemeClr val="tx1"/>
                </a:solidFill>
              </a:rPr>
              <a:t> = c(“CA",“FL“,”ID”,”MO”,”TX”,”WY”),</a:t>
            </a:r>
          </a:p>
          <a:p>
            <a:pPr>
              <a:lnSpc>
                <a:spcPct val="150000"/>
              </a:lnSpc>
            </a:pPr>
            <a:r>
              <a:rPr lang="en-US" altLang="en-US" sz="1400" dirty="0">
                <a:solidFill>
                  <a:schemeClr val="tx1"/>
                </a:solidFill>
              </a:rPr>
              <a:t>           	            value = c(5,10,15,34,2,7))</a:t>
            </a:r>
          </a:p>
          <a:p>
            <a:pPr>
              <a:lnSpc>
                <a:spcPct val="150000"/>
              </a:lnSpc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32700-83E9-40E4-B411-F949B52A4901}"/>
              </a:ext>
            </a:extLst>
          </p:cNvPr>
          <p:cNvSpPr txBox="1"/>
          <p:nvPr/>
        </p:nvSpPr>
        <p:spPr>
          <a:xfrm>
            <a:off x="2294922" y="373625"/>
            <a:ext cx="1717647" cy="3820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400" b="1" dirty="0">
                <a:latin typeface="+mn-lt"/>
              </a:rPr>
              <a:t>R Data Frame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F66EE-0EDD-4396-8643-5D0A1A8829C2}"/>
              </a:ext>
            </a:extLst>
          </p:cNvPr>
          <p:cNvSpPr txBox="1"/>
          <p:nvPr/>
        </p:nvSpPr>
        <p:spPr>
          <a:xfrm>
            <a:off x="5139205" y="321902"/>
            <a:ext cx="1913590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400" b="1" dirty="0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D9F4E5-5BDB-423F-B463-BF609608BADC}"/>
              </a:ext>
            </a:extLst>
          </p:cNvPr>
          <p:cNvSpPr/>
          <p:nvPr/>
        </p:nvSpPr>
        <p:spPr>
          <a:xfrm>
            <a:off x="508518" y="354563"/>
            <a:ext cx="10935478" cy="13150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57ACF-095C-4033-A93A-9506D21D2C23}"/>
              </a:ext>
            </a:extLst>
          </p:cNvPr>
          <p:cNvSpPr/>
          <p:nvPr/>
        </p:nvSpPr>
        <p:spPr>
          <a:xfrm>
            <a:off x="508518" y="2276668"/>
            <a:ext cx="10935478" cy="44133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A9334-C31C-4B84-B147-CAD6D0C2E1FF}"/>
              </a:ext>
            </a:extLst>
          </p:cNvPr>
          <p:cNvSpPr txBox="1"/>
          <p:nvPr/>
        </p:nvSpPr>
        <p:spPr>
          <a:xfrm>
            <a:off x="341658" y="2269968"/>
            <a:ext cx="2582915" cy="4648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800" b="1" dirty="0">
                <a:latin typeface="+mn-lt"/>
              </a:rPr>
              <a:t>.csv Files templates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F4C1E1-32BE-4B24-9D93-FDF09C1890B9}"/>
              </a:ext>
            </a:extLst>
          </p:cNvPr>
          <p:cNvSpPr txBox="1"/>
          <p:nvPr/>
        </p:nvSpPr>
        <p:spPr>
          <a:xfrm>
            <a:off x="1601755" y="3609481"/>
            <a:ext cx="116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Polygon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735CC5-B828-44F3-8933-6325A9A71829}"/>
              </a:ext>
            </a:extLst>
          </p:cNvPr>
          <p:cNvSpPr txBox="1"/>
          <p:nvPr/>
        </p:nvSpPr>
        <p:spPr>
          <a:xfrm>
            <a:off x="1633116" y="5597276"/>
            <a:ext cx="1175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Gridded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D2B70C-CF40-4022-96B9-B495892FAA05}"/>
              </a:ext>
            </a:extLst>
          </p:cNvPr>
          <p:cNvSpPr/>
          <p:nvPr/>
        </p:nvSpPr>
        <p:spPr>
          <a:xfrm>
            <a:off x="6794862" y="894517"/>
            <a:ext cx="3907350" cy="4675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400" dirty="0">
                <a:solidFill>
                  <a:schemeClr val="tx1"/>
                </a:solidFill>
              </a:rPr>
              <a:t>data = read.csv (“path/to/csv/file.csv”, header = T)</a:t>
            </a:r>
          </a:p>
          <a:p>
            <a:pPr>
              <a:lnSpc>
                <a:spcPct val="150000"/>
              </a:lnSpc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DD8F-29F8-491E-B08D-D6D9A22548E5}"/>
              </a:ext>
            </a:extLst>
          </p:cNvPr>
          <p:cNvSpPr txBox="1"/>
          <p:nvPr/>
        </p:nvSpPr>
        <p:spPr>
          <a:xfrm>
            <a:off x="7889713" y="371277"/>
            <a:ext cx="1717647" cy="3820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400" b="1" dirty="0">
                <a:latin typeface="+mn-lt"/>
              </a:rPr>
              <a:t>Read in CSV into 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43D629F-A21D-4CD1-9071-7127C9B3DB2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6905087" y="433218"/>
            <a:ext cx="914620" cy="2772280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15036</TotalTime>
  <Words>120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229</cp:revision>
  <dcterms:created xsi:type="dcterms:W3CDTF">2018-10-10T15:22:41Z</dcterms:created>
  <dcterms:modified xsi:type="dcterms:W3CDTF">2021-07-11T18:34:18Z</dcterms:modified>
</cp:coreProperties>
</file>