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34D"/>
    <a:srgbClr val="E1191C"/>
    <a:srgbClr val="29A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94" autoAdjust="0"/>
    <p:restoredTop sz="95842" autoAdjust="0"/>
  </p:normalViewPr>
  <p:slideViewPr>
    <p:cSldViewPr snapToGrid="0">
      <p:cViewPr varScale="1">
        <p:scale>
          <a:sx n="100" d="100"/>
          <a:sy n="100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1FD91-65A3-4356-9704-301FA4DE96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70CDB-399F-4BF9-A069-67DDD871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2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70CDB-399F-4BF9-A069-67DDD871CA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9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E19-ECC3-4B3B-9524-EBA46A60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07409-213A-4681-BC76-B48F5221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B1FC-5229-4460-A8E0-2282FC1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A515-45B1-4959-8C82-7E41F603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570A-C81A-45F8-A969-5BC5B4A0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3AC2-AFC4-4060-A0B9-B1BAE1F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1BE61-C3E1-45FA-A0ED-6B254316B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45B3-A742-4E1F-86A0-19D77F45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6F3E-178B-4AEE-B3AD-75C61007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A3F9-07B1-4E56-A003-9329FC88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757AB-3CBC-497D-AD8D-34ADBEA62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49CE1-E1C9-4CB1-996D-9191C4833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062C-58DC-4AA8-8E2F-32467263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A0A7-BBB8-48FF-A633-2061E0F9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2B23-B8C7-45CB-A6E8-CD99132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E370-1DB0-419B-BC82-CE1CE5EB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5464-C73C-4EBD-82FA-09AC3908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565D-2B32-4DD8-9C2B-5064DAC4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8B8B-71A5-4FE4-B9A0-91AA77B6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F4373-52E9-43DC-89BD-2EBFD8AF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968F-0BD8-4365-A7F2-7225C6D2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EB4EC-B391-4850-A541-35C8FF6B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4578-E984-4EFA-8E43-BDAE805D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ED7D-2AF0-4AA6-A06C-E68B579C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33B3-B7C7-4557-8E8F-57BE89B4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1169-C452-465A-A23A-47EAD08D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D3EC-86A8-4CE8-88A7-F625C474A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D331-CBAF-4709-93B4-2FC9CDEB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61F8A-61EE-4CAC-9A41-066BD3D9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F3F1-1A9B-460D-BA6B-084CB5DD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F902-B14E-4274-9214-110FCA7F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DF0C-845C-416D-9743-C7277F3E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342CD-1592-4776-AE56-82F2E11A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DCFE0-AEB1-4967-82F1-5BE9A757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D9D4C-40FF-4135-91FA-CC9E3026C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A274E-7034-4205-81DB-AC3211766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D4868-1C36-4B02-B8F4-8780AED7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8F002-517C-4E7B-B177-7FDFC507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1A79-A226-40E7-AFD2-F4B8C822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D199-894F-4B41-831C-18F477A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1808A-DDA5-410C-ACD1-A63DB485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16F3F-6F44-4DE6-B7A2-80B38566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0C62E-6E2D-4C03-9783-141287F9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9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96DE1-BB50-434B-899B-6AAA0A56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69ADD-5965-4027-B226-36D5845B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B9F98-08F1-4140-8DEB-8F537179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2F4D-DED0-49BF-A20F-759F0DDD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1B66-2723-41C0-949C-82D3A10A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DA70-CAD9-42DC-811C-BB0638EB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E64C0-C38E-46A8-AEA6-5E7E45B3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E73C7-CCCC-44EA-977B-7EB032E7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F377-84EA-42F8-9F3A-B8CB5C94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C918-87D8-4FC4-B3CE-04529406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50846-31CB-4FEB-B14D-A0F25CE55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3AE2-E699-42E3-9217-55A707EF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D452-B95B-4009-A533-906427EC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8ED0-85FA-44C4-B2EB-D17E29B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6BF2-346B-4A3A-9267-C77CB7BA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86CEF-69E1-4970-AE20-FBEF5208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46D11-E571-48EB-B35E-E2D7FB3F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7BE2-5716-4C9F-A5BB-FD65B5BD8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07A-7F2D-4A84-AFA7-3FE67E9D53B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A9EB-9328-4B7E-8C50-D9C90E0C2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1CF7-13D9-42A3-8D28-D0793BFB0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https://github.com/JGCRI/rmap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hyperlink" Target="https://jgcri.github.io/rmap/reference/index.html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jgcri.github.io/rmap/articles/vignette_map.html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39E3418-1558-4C4B-A4F7-774C7CBE38E4}"/>
              </a:ext>
            </a:extLst>
          </p:cNvPr>
          <p:cNvSpPr/>
          <p:nvPr/>
        </p:nvSpPr>
        <p:spPr>
          <a:xfrm>
            <a:off x="3302167" y="66676"/>
            <a:ext cx="8748574" cy="66951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71E17C3-B4FC-4C61-96E6-6F131783C199}"/>
              </a:ext>
            </a:extLst>
          </p:cNvPr>
          <p:cNvSpPr/>
          <p:nvPr/>
        </p:nvSpPr>
        <p:spPr>
          <a:xfrm>
            <a:off x="3297416" y="71791"/>
            <a:ext cx="8748573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Pre-loaded Maps (Automatically find maps for data if available)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2905724-2F9F-46B5-876C-0BE2153F9691}"/>
              </a:ext>
            </a:extLst>
          </p:cNvPr>
          <p:cNvSpPr/>
          <p:nvPr/>
        </p:nvSpPr>
        <p:spPr>
          <a:xfrm>
            <a:off x="3475760" y="673722"/>
            <a:ext cx="2203814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 "AZ"), value = c(32, 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underLayer</a:t>
            </a:r>
            <a:r>
              <a:rPr lang="en-US" altLang="en-US" sz="800" dirty="0">
                <a:solidFill>
                  <a:srgbClr val="C00000"/>
                </a:solidFill>
              </a:rPr>
              <a:t> = mapUS49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7A2B9E-B283-447B-93EE-29035DA7D63F}"/>
              </a:ext>
            </a:extLst>
          </p:cNvPr>
          <p:cNvSpPr/>
          <p:nvPr/>
        </p:nvSpPr>
        <p:spPr>
          <a:xfrm>
            <a:off x="142289" y="986986"/>
            <a:ext cx="3017520" cy="577488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58A47F-3896-4B32-ACEC-2FEACF314A0E}"/>
              </a:ext>
            </a:extLst>
          </p:cNvPr>
          <p:cNvSpPr/>
          <p:nvPr/>
        </p:nvSpPr>
        <p:spPr>
          <a:xfrm>
            <a:off x="146009" y="859502"/>
            <a:ext cx="3022921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Structure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F4B64F-2D75-47D5-A60B-FAD431E3231A}"/>
              </a:ext>
            </a:extLst>
          </p:cNvPr>
          <p:cNvSpPr/>
          <p:nvPr/>
        </p:nvSpPr>
        <p:spPr>
          <a:xfrm>
            <a:off x="195913" y="4468636"/>
            <a:ext cx="2799549" cy="5237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800" dirty="0">
                <a:solidFill>
                  <a:schemeClr val="tx1"/>
                </a:solidFill>
              </a:rPr>
              <a:t># To Install for the first time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# </a:t>
            </a:r>
            <a:r>
              <a:rPr lang="en-US" altLang="en-US" sz="800" dirty="0" err="1">
                <a:solidFill>
                  <a:schemeClr val="tx1"/>
                </a:solidFill>
              </a:rPr>
              <a:t>install.packages</a:t>
            </a:r>
            <a:r>
              <a:rPr lang="en-US" altLang="en-US" sz="800" dirty="0">
                <a:solidFill>
                  <a:schemeClr val="tx1"/>
                </a:solidFill>
              </a:rPr>
              <a:t>(devtools); library(devtools);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# devtools::</a:t>
            </a:r>
            <a:r>
              <a:rPr lang="en-US" altLang="en-US" sz="800" dirty="0" err="1">
                <a:solidFill>
                  <a:schemeClr val="tx1"/>
                </a:solidFill>
              </a:rPr>
              <a:t>install_github</a:t>
            </a:r>
            <a:r>
              <a:rPr lang="en-US" altLang="en-US" sz="800" dirty="0">
                <a:solidFill>
                  <a:schemeClr val="tx1"/>
                </a:solidFill>
              </a:rPr>
              <a:t>(“JGCRI/</a:t>
            </a:r>
            <a:r>
              <a:rPr lang="en-US" altLang="en-US" sz="800" dirty="0" err="1">
                <a:solidFill>
                  <a:schemeClr val="tx1"/>
                </a:solidFill>
              </a:rPr>
              <a:t>rmap</a:t>
            </a:r>
            <a:r>
              <a:rPr lang="en-US" altLang="en-US" sz="800" dirty="0">
                <a:solidFill>
                  <a:schemeClr val="tx1"/>
                </a:solidFill>
              </a:rPr>
              <a:t>"); </a:t>
            </a:r>
          </a:p>
        </p:txBody>
      </p:sp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707C4702-B352-4907-9D73-83B8EBE39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97818"/>
              </p:ext>
            </p:extLst>
          </p:nvPr>
        </p:nvGraphicFramePr>
        <p:xfrm>
          <a:off x="206139" y="1670587"/>
          <a:ext cx="12835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78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64178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subRegion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 dirty="0"/>
                        <a:t>TX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AZ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BCB6958-EB95-4277-87D4-6D3306C3ECE3}"/>
              </a:ext>
            </a:extLst>
          </p:cNvPr>
          <p:cNvSpPr txBox="1"/>
          <p:nvPr/>
        </p:nvSpPr>
        <p:spPr>
          <a:xfrm>
            <a:off x="151420" y="1383179"/>
            <a:ext cx="2999255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r>
              <a:rPr lang="en-US" altLang="en-US" b="1" dirty="0">
                <a:latin typeface="+mn-lt"/>
              </a:rPr>
              <a:t>      my_polygon_file.csv       OR                   R Data Frame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7F7DB64-6E40-4B1E-AF0F-D74C7976A15E}"/>
              </a:ext>
            </a:extLst>
          </p:cNvPr>
          <p:cNvSpPr/>
          <p:nvPr/>
        </p:nvSpPr>
        <p:spPr>
          <a:xfrm>
            <a:off x="1568790" y="1633652"/>
            <a:ext cx="1537892" cy="699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          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c("TX","AZ"),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           value = c(32,54))</a:t>
            </a:r>
          </a:p>
          <a:p>
            <a:pPr>
              <a:lnSpc>
                <a:spcPct val="150000"/>
              </a:lnSpc>
            </a:pPr>
            <a:endParaRPr lang="en-US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42B46B-259A-4CE1-9E31-BD991CA81AEB}"/>
              </a:ext>
            </a:extLst>
          </p:cNvPr>
          <p:cNvSpPr txBox="1"/>
          <p:nvPr/>
        </p:nvSpPr>
        <p:spPr>
          <a:xfrm>
            <a:off x="206139" y="1221692"/>
            <a:ext cx="1249060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/>
              <a:t>KEY INPUTS FORMATS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8FF439F-6E10-4B9B-8E6C-01A03A84CF33}"/>
              </a:ext>
            </a:extLst>
          </p:cNvPr>
          <p:cNvSpPr txBox="1"/>
          <p:nvPr/>
        </p:nvSpPr>
        <p:spPr>
          <a:xfrm>
            <a:off x="203645" y="4162734"/>
            <a:ext cx="881973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/>
              <a:t>INSTALLATION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2B9356-D104-42C8-AF61-2B2FDA1FE052}"/>
              </a:ext>
            </a:extLst>
          </p:cNvPr>
          <p:cNvSpPr txBox="1"/>
          <p:nvPr/>
        </p:nvSpPr>
        <p:spPr>
          <a:xfrm>
            <a:off x="4337177" y="389773"/>
            <a:ext cx="42992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US49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C62401E-8237-4ECB-8E42-42737DB7F795}"/>
              </a:ext>
            </a:extLst>
          </p:cNvPr>
          <p:cNvSpPr/>
          <p:nvPr/>
        </p:nvSpPr>
        <p:spPr>
          <a:xfrm>
            <a:off x="5798455" y="666748"/>
            <a:ext cx="3090199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 "AZ"), value = c(32, 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 = mapUS49, </a:t>
            </a:r>
            <a:r>
              <a:rPr lang="en-US" altLang="en-US" sz="800" dirty="0">
                <a:solidFill>
                  <a:srgbClr val="C00000"/>
                </a:solidFill>
              </a:rPr>
              <a:t>crop = F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D25CAC-1AAC-4EA8-8CF2-8D917F740EBD}"/>
              </a:ext>
            </a:extLst>
          </p:cNvPr>
          <p:cNvSpPr txBox="1"/>
          <p:nvPr/>
        </p:nvSpPr>
        <p:spPr>
          <a:xfrm>
            <a:off x="7137406" y="395881"/>
            <a:ext cx="412292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/>
              <a:t>Crop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733CFFE-D384-476D-9348-AD5BFAB2037F}"/>
              </a:ext>
            </a:extLst>
          </p:cNvPr>
          <p:cNvSpPr/>
          <p:nvPr/>
        </p:nvSpPr>
        <p:spPr>
          <a:xfrm>
            <a:off x="9232304" y="666080"/>
            <a:ext cx="2753558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data.frame( 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 err="1">
                <a:solidFill>
                  <a:srgbClr val="C00000"/>
                </a:solidFill>
              </a:rPr>
              <a:t>La_Plata","Amazon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 = </a:t>
            </a:r>
            <a:r>
              <a:rPr lang="en-US" altLang="en-US" sz="800" dirty="0" err="1">
                <a:solidFill>
                  <a:schemeClr val="tx1"/>
                </a:solidFill>
              </a:rPr>
              <a:t>mapCountries</a:t>
            </a:r>
            <a:r>
              <a:rPr lang="en-US" altLang="en-US" sz="800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E0B386-13A5-4D0D-8F33-A0CFD6B7AE5F}"/>
              </a:ext>
            </a:extLst>
          </p:cNvPr>
          <p:cNvSpPr txBox="1"/>
          <p:nvPr/>
        </p:nvSpPr>
        <p:spPr>
          <a:xfrm>
            <a:off x="10230055" y="393745"/>
            <a:ext cx="82266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/>
              <a:t>GCAM Basins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AE5C0DE-0122-4C56-90D4-168C31391E2F}"/>
              </a:ext>
            </a:extLst>
          </p:cNvPr>
          <p:cNvSpPr/>
          <p:nvPr/>
        </p:nvSpPr>
        <p:spPr>
          <a:xfrm>
            <a:off x="3306919" y="2089056"/>
            <a:ext cx="8739070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Multiple Scenarios, Years and Classes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2B56992-1DA1-4BE6-A1D3-7F3AE44B2757}"/>
              </a:ext>
            </a:extLst>
          </p:cNvPr>
          <p:cNvSpPr/>
          <p:nvPr/>
        </p:nvSpPr>
        <p:spPr>
          <a:xfrm>
            <a:off x="3346068" y="2754373"/>
            <a:ext cx="3001321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"CA", "CA"),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</a:t>
            </a:r>
            <a:r>
              <a:rPr lang="en-US" altLang="en-US" sz="800" dirty="0">
                <a:solidFill>
                  <a:srgbClr val="C00000"/>
                </a:solidFill>
              </a:rPr>
              <a:t>"scen1","scen2","scen1","scen2"</a:t>
            </a:r>
            <a:r>
              <a:rPr lang="en-US" altLang="en-US" sz="800" dirty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scenRef</a:t>
            </a:r>
            <a:r>
              <a:rPr lang="en-US" altLang="en-US" sz="800" dirty="0">
                <a:solidFill>
                  <a:srgbClr val="C00000"/>
                </a:solidFill>
              </a:rPr>
              <a:t>="scen1",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 =  mapUS49, crop=F)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8A647-06CC-4110-B8E6-90BFB43ABA60}"/>
              </a:ext>
            </a:extLst>
          </p:cNvPr>
          <p:cNvSpPr/>
          <p:nvPr/>
        </p:nvSpPr>
        <p:spPr>
          <a:xfrm>
            <a:off x="125829" y="3789029"/>
            <a:ext cx="29498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1" dirty="0">
                <a:solidFill>
                  <a:srgbClr val="29A33D"/>
                </a:solidFill>
              </a:rPr>
              <a:t>Optional Columns: </a:t>
            </a:r>
            <a:r>
              <a:rPr lang="en-US" altLang="en-US" sz="1000" dirty="0"/>
              <a:t>param, scenario, year, class, units</a:t>
            </a:r>
            <a:endParaRPr lang="en-US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63199D-0E4D-460C-9181-EEA066B64959}"/>
              </a:ext>
            </a:extLst>
          </p:cNvPr>
          <p:cNvSpPr txBox="1"/>
          <p:nvPr/>
        </p:nvSpPr>
        <p:spPr>
          <a:xfrm>
            <a:off x="4170100" y="2430580"/>
            <a:ext cx="135325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Multi-scenario Diff plots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7813ED9-5425-4EA6-8126-4B0895B08729}"/>
              </a:ext>
            </a:extLst>
          </p:cNvPr>
          <p:cNvSpPr/>
          <p:nvPr/>
        </p:nvSpPr>
        <p:spPr>
          <a:xfrm>
            <a:off x="6381252" y="2754372"/>
            <a:ext cx="2923664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year = c(</a:t>
            </a:r>
            <a:r>
              <a:rPr lang="en-US" altLang="en-US" sz="800" dirty="0">
                <a:solidFill>
                  <a:srgbClr val="C00000"/>
                </a:solidFill>
              </a:rPr>
              <a:t>"2050","2100","2050","2100"</a:t>
            </a:r>
            <a:r>
              <a:rPr lang="en-US" altLang="en-US" sz="800" dirty="0">
                <a:solidFill>
                  <a:schemeClr val="tx1"/>
                </a:solidFill>
              </a:rPr>
              <a:t>), 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>
                <a:solidFill>
                  <a:srgbClr val="C00000"/>
                </a:solidFill>
              </a:rPr>
              <a:t>folder="multiyear"</a:t>
            </a:r>
            <a:r>
              <a:rPr lang="en-US" altLang="en-US" sz="800" dirty="0">
                <a:solidFill>
                  <a:schemeClr val="tx1"/>
                </a:solidFill>
              </a:rPr>
              <a:t>, </a:t>
            </a:r>
            <a:r>
              <a:rPr lang="en-US" altLang="en-US" sz="800" dirty="0" err="1">
                <a:solidFill>
                  <a:schemeClr val="tx1"/>
                </a:solidFill>
              </a:rPr>
              <a:t>underLyer</a:t>
            </a:r>
            <a:r>
              <a:rPr lang="en-US" altLang="en-US" sz="800" dirty="0">
                <a:solidFill>
                  <a:schemeClr val="tx1"/>
                </a:solidFill>
              </a:rPr>
              <a:t>=mapUS49, crop=F)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6FF4E5-E534-4161-8350-1ADCB29BFB71}"/>
              </a:ext>
            </a:extLst>
          </p:cNvPr>
          <p:cNvSpPr txBox="1"/>
          <p:nvPr/>
        </p:nvSpPr>
        <p:spPr>
          <a:xfrm>
            <a:off x="6963393" y="2436900"/>
            <a:ext cx="1622560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Multi-Year Animantion/Mean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C1816F6-7ED5-4CBA-A272-A04B45BCA14A}"/>
              </a:ext>
            </a:extLst>
          </p:cNvPr>
          <p:cNvSpPr/>
          <p:nvPr/>
        </p:nvSpPr>
        <p:spPr>
          <a:xfrm>
            <a:off x="9338779" y="2758229"/>
            <a:ext cx="2647083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rgbClr val="C00000"/>
                </a:solidFill>
              </a:rPr>
              <a:t>class = c("class1","class2","class1","class2")</a:t>
            </a:r>
            <a:r>
              <a:rPr lang="en-US" altLang="en-US" sz="8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=mapUS49, crop=F)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E4A571-DD15-483C-B77B-85C0B35F626B}"/>
              </a:ext>
            </a:extLst>
          </p:cNvPr>
          <p:cNvSpPr txBox="1"/>
          <p:nvPr/>
        </p:nvSpPr>
        <p:spPr>
          <a:xfrm>
            <a:off x="10288068" y="2440111"/>
            <a:ext cx="721672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Multi-Class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C35F4E9-2540-4E7F-83F7-7C7699F8C380}"/>
              </a:ext>
            </a:extLst>
          </p:cNvPr>
          <p:cNvSpPr/>
          <p:nvPr/>
        </p:nvSpPr>
        <p:spPr>
          <a:xfrm>
            <a:off x="3306919" y="4344715"/>
            <a:ext cx="8739070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Customize Scales, Legend Type, Colors, Background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B3D19B6-D7AF-4BC5-8A76-AA56E9195E38}"/>
              </a:ext>
            </a:extLst>
          </p:cNvPr>
          <p:cNvSpPr/>
          <p:nvPr/>
        </p:nvSpPr>
        <p:spPr>
          <a:xfrm>
            <a:off x="3366174" y="4933265"/>
            <a:ext cx="2844505" cy="972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c("scen1","scen2","scen1","scen2"),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 =  mapUS49, crop=F , </a:t>
            </a:r>
            <a:r>
              <a:rPr lang="en-US" altLang="en-US" sz="800" dirty="0" err="1">
                <a:solidFill>
                  <a:schemeClr val="tx1"/>
                </a:solidFill>
              </a:rPr>
              <a:t>scenRef</a:t>
            </a:r>
            <a:r>
              <a:rPr lang="en-US" altLang="en-US" sz="800" dirty="0">
                <a:solidFill>
                  <a:schemeClr val="tx1"/>
                </a:solidFill>
              </a:rPr>
              <a:t>="scen1",</a:t>
            </a:r>
          </a:p>
          <a:p>
            <a:pPr>
              <a:lnSpc>
                <a:spcPct val="150000"/>
              </a:lnSpc>
            </a:pPr>
            <a:r>
              <a:rPr lang="en-US" altLang="en-US" sz="800" dirty="0" err="1">
                <a:solidFill>
                  <a:srgbClr val="C00000"/>
                </a:solidFill>
              </a:rPr>
              <a:t>scaleRange</a:t>
            </a:r>
            <a:r>
              <a:rPr lang="en-US" altLang="en-US" sz="800" dirty="0">
                <a:solidFill>
                  <a:srgbClr val="C00000"/>
                </a:solidFill>
              </a:rPr>
              <a:t> = c(30,50), </a:t>
            </a:r>
            <a:r>
              <a:rPr lang="en-US" altLang="en-US" sz="800" dirty="0" err="1">
                <a:solidFill>
                  <a:srgbClr val="C00000"/>
                </a:solidFill>
              </a:rPr>
              <a:t>scaleRangeDiffPrcnt</a:t>
            </a:r>
            <a:r>
              <a:rPr lang="en-US" altLang="en-US" sz="800" dirty="0">
                <a:solidFill>
                  <a:srgbClr val="C00000"/>
                </a:solidFill>
              </a:rPr>
              <a:t> = c(10,30)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D2BD9C-C170-478A-BA61-5B90E65001F5}"/>
              </a:ext>
            </a:extLst>
          </p:cNvPr>
          <p:cNvSpPr txBox="1"/>
          <p:nvPr/>
        </p:nvSpPr>
        <p:spPr>
          <a:xfrm>
            <a:off x="4309643" y="4659880"/>
            <a:ext cx="947695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/>
              <a:t>Set scale ranges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6CCF3D7-1C50-4D1E-AD77-56AAEC4FED82}"/>
              </a:ext>
            </a:extLst>
          </p:cNvPr>
          <p:cNvSpPr txBox="1"/>
          <p:nvPr/>
        </p:nvSpPr>
        <p:spPr>
          <a:xfrm>
            <a:off x="7198768" y="4659880"/>
            <a:ext cx="168988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/>
              <a:t>Change Palettes &amp; Legend Type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F09511-9FD1-4C1B-81DB-2F8D200D7D60}"/>
              </a:ext>
            </a:extLst>
          </p:cNvPr>
          <p:cNvSpPr txBox="1"/>
          <p:nvPr/>
        </p:nvSpPr>
        <p:spPr>
          <a:xfrm>
            <a:off x="10519649" y="4659880"/>
            <a:ext cx="756938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/>
              <a:t>Background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08BF2C63-E573-4F30-932E-231E64EE5023}"/>
              </a:ext>
            </a:extLst>
          </p:cNvPr>
          <p:cNvSpPr/>
          <p:nvPr/>
        </p:nvSpPr>
        <p:spPr>
          <a:xfrm>
            <a:off x="6394232" y="4933265"/>
            <a:ext cx="3185654" cy="972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c("scen1","scen2","scen1","scen2"),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scenRef</a:t>
            </a:r>
            <a:r>
              <a:rPr lang="en-US" altLang="en-US" sz="800" dirty="0">
                <a:solidFill>
                  <a:srgbClr val="C00000"/>
                </a:solidFill>
              </a:rPr>
              <a:t>=</a:t>
            </a:r>
            <a:r>
              <a:rPr lang="fr-FR" altLang="en-US" sz="800" dirty="0">
                <a:solidFill>
                  <a:srgbClr val="C00000"/>
                </a:solidFill>
              </a:rPr>
              <a:t> "scen1"</a:t>
            </a:r>
            <a:r>
              <a:rPr lang="en-US" altLang="en-US" sz="800" dirty="0">
                <a:solidFill>
                  <a:schemeClr val="tx1"/>
                </a:solidFill>
              </a:rPr>
              <a:t>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 =  mapUS49, crop=F,</a:t>
            </a:r>
          </a:p>
          <a:p>
            <a:pPr>
              <a:lnSpc>
                <a:spcPct val="150000"/>
              </a:lnSpc>
            </a:pPr>
            <a:r>
              <a:rPr lang="fr-FR" altLang="en-US" sz="800" dirty="0">
                <a:solidFill>
                  <a:srgbClr val="C00000"/>
                </a:solidFill>
              </a:rPr>
              <a:t>palette = "</a:t>
            </a:r>
            <a:r>
              <a:rPr lang="fr-FR" altLang="en-US" sz="800" dirty="0" err="1">
                <a:solidFill>
                  <a:srgbClr val="C00000"/>
                </a:solidFill>
              </a:rPr>
              <a:t>pal_wet</a:t>
            </a:r>
            <a:r>
              <a:rPr lang="fr-FR" altLang="en-US" sz="800" dirty="0">
                <a:solidFill>
                  <a:srgbClr val="C00000"/>
                </a:solidFill>
              </a:rPr>
              <a:t>", </a:t>
            </a:r>
            <a:r>
              <a:rPr lang="fr-FR" altLang="en-US" sz="800" dirty="0" err="1">
                <a:solidFill>
                  <a:srgbClr val="C00000"/>
                </a:solidFill>
              </a:rPr>
              <a:t>paletteDiff</a:t>
            </a:r>
            <a:r>
              <a:rPr lang="fr-FR" altLang="en-US" sz="800" dirty="0">
                <a:solidFill>
                  <a:srgbClr val="C00000"/>
                </a:solidFill>
              </a:rPr>
              <a:t> = "</a:t>
            </a:r>
            <a:r>
              <a:rPr lang="fr-FR" altLang="en-US" sz="800" dirty="0" err="1">
                <a:solidFill>
                  <a:srgbClr val="C00000"/>
                </a:solidFill>
              </a:rPr>
              <a:t>pal_green</a:t>
            </a:r>
            <a:r>
              <a:rPr lang="fr-FR" altLang="en-US" sz="800" dirty="0">
                <a:solidFill>
                  <a:srgbClr val="C00000"/>
                </a:solidFill>
              </a:rPr>
              <a:t> "  , </a:t>
            </a:r>
            <a:r>
              <a:rPr lang="fr-FR" altLang="en-US" sz="800" dirty="0" err="1">
                <a:solidFill>
                  <a:srgbClr val="C00000"/>
                </a:solidFill>
              </a:rPr>
              <a:t>legendType</a:t>
            </a:r>
            <a:r>
              <a:rPr lang="fr-FR" altLang="en-US" sz="800" dirty="0">
                <a:solidFill>
                  <a:srgbClr val="C00000"/>
                </a:solidFill>
              </a:rPr>
              <a:t>=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fr-FR" altLang="en-US" sz="800" dirty="0" err="1">
                <a:solidFill>
                  <a:srgbClr val="C00000"/>
                </a:solidFill>
              </a:rPr>
              <a:t>pretty</a:t>
            </a:r>
            <a:r>
              <a:rPr lang="en-US" altLang="en-US" sz="800" dirty="0">
                <a:solidFill>
                  <a:srgbClr val="C00000"/>
                </a:solidFill>
              </a:rPr>
              <a:t>")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ACC6468C-BB98-4757-B108-5723D780266E}"/>
              </a:ext>
            </a:extLst>
          </p:cNvPr>
          <p:cNvSpPr/>
          <p:nvPr/>
        </p:nvSpPr>
        <p:spPr>
          <a:xfrm>
            <a:off x="9707402" y="4942827"/>
            <a:ext cx="2286256" cy="962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</a:t>
            </a:r>
            <a:r>
              <a:rPr lang="en-US" altLang="en-US" sz="800" dirty="0" err="1">
                <a:solidFill>
                  <a:schemeClr val="tx1"/>
                </a:solidFill>
              </a:rPr>
              <a:t>India","China</a:t>
            </a:r>
            <a:r>
              <a:rPr lang="en-US" altLang="en-US" sz="800" dirty="0">
                <a:solidFill>
                  <a:schemeClr val="tx1"/>
                </a:solidFill>
              </a:rPr>
              <a:t>"), 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 =  </a:t>
            </a:r>
            <a:r>
              <a:rPr lang="en-US" altLang="en-US" sz="800" dirty="0" err="1">
                <a:solidFill>
                  <a:schemeClr val="tx1"/>
                </a:solidFill>
              </a:rPr>
              <a:t>mapCountries</a:t>
            </a:r>
            <a:r>
              <a:rPr lang="en-US" altLang="en-US" sz="800" dirty="0">
                <a:solidFill>
                  <a:schemeClr val="tx1"/>
                </a:solidFill>
              </a:rPr>
              <a:t>, crop=F,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rgbClr val="C00000"/>
                </a:solidFill>
              </a:rPr>
              <a:t>background = T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C13330-7657-4CAC-B9CC-1B78C67CBB29}"/>
              </a:ext>
            </a:extLst>
          </p:cNvPr>
          <p:cNvSpPr txBox="1"/>
          <p:nvPr/>
        </p:nvSpPr>
        <p:spPr>
          <a:xfrm>
            <a:off x="351995" y="9124"/>
            <a:ext cx="252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rmap</a:t>
            </a:r>
            <a:r>
              <a:rPr lang="en-US" sz="2400" b="1" dirty="0"/>
              <a:t> </a:t>
            </a:r>
            <a:r>
              <a:rPr lang="en-US" sz="2000" dirty="0"/>
              <a:t>Cheat Sheet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3A1967-52D2-422B-91DB-032B937E3BB9}"/>
              </a:ext>
            </a:extLst>
          </p:cNvPr>
          <p:cNvSpPr txBox="1"/>
          <p:nvPr/>
        </p:nvSpPr>
        <p:spPr>
          <a:xfrm>
            <a:off x="133169" y="467335"/>
            <a:ext cx="3048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hlinkClick r:id="rId3"/>
              </a:rPr>
              <a:t>Github</a:t>
            </a:r>
            <a:r>
              <a:rPr lang="en-US" sz="1400" dirty="0"/>
              <a:t>                    </a:t>
            </a:r>
            <a:r>
              <a:rPr lang="en-US" sz="1400" dirty="0">
                <a:hlinkClick r:id="rId4"/>
              </a:rPr>
              <a:t>User Guide</a:t>
            </a:r>
            <a:endParaRPr lang="en-US" sz="1400" dirty="0"/>
          </a:p>
        </p:txBody>
      </p:sp>
      <p:graphicFrame>
        <p:nvGraphicFramePr>
          <p:cNvPr id="53" name="Table 31">
            <a:extLst>
              <a:ext uri="{FF2B5EF4-FFF2-40B4-BE49-F238E27FC236}">
                <a16:creationId xmlns:a16="http://schemas.microsoft.com/office/drawing/2014/main" id="{4027EE49-20C6-45DE-B749-DA39C8C99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19263"/>
              </p:ext>
            </p:extLst>
          </p:nvPr>
        </p:nvGraphicFramePr>
        <p:xfrm>
          <a:off x="203646" y="2629433"/>
          <a:ext cx="1286052" cy="1095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84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428684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428684">
                  <a:extLst>
                    <a:ext uri="{9D8B030D-6E8A-4147-A177-3AD203B41FA5}">
                      <a16:colId xmlns:a16="http://schemas.microsoft.com/office/drawing/2014/main" val="1967939376"/>
                    </a:ext>
                  </a:extLst>
                </a:gridCol>
              </a:tblGrid>
              <a:tr h="219171">
                <a:tc>
                  <a:txBody>
                    <a:bodyPr/>
                    <a:lstStyle/>
                    <a:p>
                      <a:r>
                        <a:rPr lang="en-US" sz="800" dirty="0"/>
                        <a:t>lat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lon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19171">
                <a:tc>
                  <a:txBody>
                    <a:bodyPr/>
                    <a:lstStyle/>
                    <a:p>
                      <a:r>
                        <a:rPr lang="en-US" sz="800" dirty="0"/>
                        <a:t>65.2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-180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32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19171">
                <a:tc>
                  <a:txBody>
                    <a:bodyPr/>
                    <a:lstStyle/>
                    <a:p>
                      <a:r>
                        <a:rPr lang="en-US" sz="800" dirty="0"/>
                        <a:t>65.8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-180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19171">
                <a:tc>
                  <a:txBody>
                    <a:bodyPr/>
                    <a:lstStyle/>
                    <a:p>
                      <a:r>
                        <a:rPr lang="en-US" sz="800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-175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004448"/>
                  </a:ext>
                </a:extLst>
              </a:tr>
              <a:tr h="219171"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…..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660072"/>
                  </a:ext>
                </a:extLst>
              </a:tr>
            </a:tbl>
          </a:graphicData>
        </a:graphic>
      </p:graphicFrame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24D4823-AD49-47FC-8A49-1DC2DD9D1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53" y="1291907"/>
            <a:ext cx="1284797" cy="7072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BEC30D68-8CA3-421A-8FDD-55BD26023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92" y="1262328"/>
            <a:ext cx="1636721" cy="7466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9135FED7-3D7C-420D-B51C-315410291B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15" y="1271759"/>
            <a:ext cx="624868" cy="7237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4D302D2A-B570-49CB-AAE2-74B8598C77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55" y="3655994"/>
            <a:ext cx="1029161" cy="5067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9" name="Picture 28" descr="A picture containing diagram&#10;&#10;Description automatically generated">
            <a:extLst>
              <a:ext uri="{FF2B5EF4-FFF2-40B4-BE49-F238E27FC236}">
                <a16:creationId xmlns:a16="http://schemas.microsoft.com/office/drawing/2014/main" id="{34B73B45-CC3C-4F3B-A410-BBFF7B6ED9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30" y="3559380"/>
            <a:ext cx="2673383" cy="7052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4" name="Picture 33" descr="A picture containing diagram&#10;&#10;Description automatically generated">
            <a:extLst>
              <a:ext uri="{FF2B5EF4-FFF2-40B4-BE49-F238E27FC236}">
                <a16:creationId xmlns:a16="http://schemas.microsoft.com/office/drawing/2014/main" id="{8FA54E96-D364-43C6-9DB3-E13E724EE4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79" y="3554838"/>
            <a:ext cx="2628105" cy="6933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3AA7F14-2598-4F08-9263-BDCD99EC496A}"/>
              </a:ext>
            </a:extLst>
          </p:cNvPr>
          <p:cNvSpPr txBox="1"/>
          <p:nvPr/>
        </p:nvSpPr>
        <p:spPr>
          <a:xfrm>
            <a:off x="203645" y="2358265"/>
            <a:ext cx="1283561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r>
              <a:rPr lang="en-US" altLang="en-US" b="1" dirty="0">
                <a:latin typeface="+mn-lt"/>
              </a:rPr>
              <a:t>     my_gridded_file.csv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ADA431D8-6704-4560-8AEF-6EEEF4C1055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34"/>
          <a:stretch/>
        </p:blipFill>
        <p:spPr>
          <a:xfrm>
            <a:off x="3475760" y="5990721"/>
            <a:ext cx="1132927" cy="66207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4" name="Picture 53" descr="Map&#10;&#10;Description automatically generated">
            <a:extLst>
              <a:ext uri="{FF2B5EF4-FFF2-40B4-BE49-F238E27FC236}">
                <a16:creationId xmlns:a16="http://schemas.microsoft.com/office/drawing/2014/main" id="{31C55EC0-785B-45F3-B8ED-DC0F11CA965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46" t="40874" b="33532"/>
          <a:stretch/>
        </p:blipFill>
        <p:spPr>
          <a:xfrm>
            <a:off x="4713695" y="5990722"/>
            <a:ext cx="753236" cy="662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B2AF1CE0-9FFD-40A8-8F67-C0710C0C7E9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7" r="17724"/>
          <a:stretch/>
        </p:blipFill>
        <p:spPr>
          <a:xfrm>
            <a:off x="7952737" y="5993740"/>
            <a:ext cx="1245030" cy="6581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4D8C5588-2A97-4FA8-855D-95A2407AC75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2" t="34732" b="26106"/>
          <a:stretch/>
        </p:blipFill>
        <p:spPr>
          <a:xfrm>
            <a:off x="7414829" y="5999929"/>
            <a:ext cx="464846" cy="6519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9" name="Picture 58" descr="Map&#10;&#10;Description automatically generated">
            <a:extLst>
              <a:ext uri="{FF2B5EF4-FFF2-40B4-BE49-F238E27FC236}">
                <a16:creationId xmlns:a16="http://schemas.microsoft.com/office/drawing/2014/main" id="{63FADA4E-672E-40F3-8658-A994D32B44D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" t="10623" r="17343" b="4623"/>
          <a:stretch/>
        </p:blipFill>
        <p:spPr>
          <a:xfrm>
            <a:off x="6089939" y="5993813"/>
            <a:ext cx="1257564" cy="66207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0" name="Picture 59" descr="Map&#10;&#10;Description automatically generated">
            <a:extLst>
              <a:ext uri="{FF2B5EF4-FFF2-40B4-BE49-F238E27FC236}">
                <a16:creationId xmlns:a16="http://schemas.microsoft.com/office/drawing/2014/main" id="{40BE6FB0-05BF-4769-B29D-B7084CE90A4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99" t="30496" b="24448"/>
          <a:stretch/>
        </p:blipFill>
        <p:spPr>
          <a:xfrm>
            <a:off x="9273453" y="5990721"/>
            <a:ext cx="373273" cy="6519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AD40F024-CBFA-4F93-8AE1-ADE436B8ED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45" y="5990529"/>
            <a:ext cx="1591875" cy="65797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34F1C09-7423-4B57-B28A-2E6F780E32AD}"/>
              </a:ext>
            </a:extLst>
          </p:cNvPr>
          <p:cNvSpPr txBox="1"/>
          <p:nvPr/>
        </p:nvSpPr>
        <p:spPr>
          <a:xfrm>
            <a:off x="1753028" y="2830309"/>
            <a:ext cx="1169416" cy="69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r>
              <a:rPr lang="en-US" altLang="en-US" b="1" dirty="0">
                <a:solidFill>
                  <a:srgbClr val="C00000"/>
                </a:solidFill>
                <a:latin typeface="+mn-lt"/>
              </a:rPr>
              <a:t>NOTE: Works for regularly spaced gridded 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AACFCD-AE27-4C22-B0E3-F3E62FF3191E}"/>
              </a:ext>
            </a:extLst>
          </p:cNvPr>
          <p:cNvSpPr txBox="1"/>
          <p:nvPr/>
        </p:nvSpPr>
        <p:spPr>
          <a:xfrm>
            <a:off x="195913" y="5084202"/>
            <a:ext cx="1763624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/>
              <a:t>RUN BASIC MAP WITHOUT DATA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33BE386-E8C7-418B-A0A6-A3C96D42AB4B}"/>
              </a:ext>
            </a:extLst>
          </p:cNvPr>
          <p:cNvSpPr/>
          <p:nvPr/>
        </p:nvSpPr>
        <p:spPr>
          <a:xfrm>
            <a:off x="195070" y="5378770"/>
            <a:ext cx="2799549" cy="5595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800" dirty="0">
                <a:solidFill>
                  <a:schemeClr val="tx1"/>
                </a:solidFill>
              </a:rPr>
              <a:t>library(</a:t>
            </a:r>
            <a:r>
              <a:rPr lang="en-US" altLang="en-US" sz="800" dirty="0" err="1">
                <a:solidFill>
                  <a:schemeClr val="tx1"/>
                </a:solidFill>
              </a:rPr>
              <a:t>rmap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# List of all available maps: 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# </a:t>
            </a:r>
            <a:r>
              <a:rPr lang="en-US" altLang="en-US" sz="800" dirty="0">
                <a:solidFill>
                  <a:schemeClr val="tx1"/>
                </a:solidFill>
                <a:hlinkClick r:id="rId15"/>
              </a:rPr>
              <a:t>https://jgcri.github.io/rmap/reference/index.html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map(mapUS49)</a:t>
            </a:r>
          </a:p>
        </p:txBody>
      </p:sp>
      <p:pic>
        <p:nvPicPr>
          <p:cNvPr id="16" name="Picture 15" descr="Map&#10;&#10;Description automatically generated">
            <a:extLst>
              <a:ext uri="{FF2B5EF4-FFF2-40B4-BE49-F238E27FC236}">
                <a16:creationId xmlns:a16="http://schemas.microsoft.com/office/drawing/2014/main" id="{936BDBD0-FEEA-4029-94C4-4AC80238E0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36" y="6005146"/>
            <a:ext cx="1231739" cy="65340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18936-BEB9-450B-95E4-55AFE5F4E48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65047" y="3655995"/>
            <a:ext cx="1876945" cy="5120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90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14424</TotalTime>
  <Words>672</Words>
  <Application>Microsoft Office PowerPoint</Application>
  <PresentationFormat>Widescreen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246</cp:revision>
  <dcterms:created xsi:type="dcterms:W3CDTF">2020-05-08T01:07:25Z</dcterms:created>
  <dcterms:modified xsi:type="dcterms:W3CDTF">2021-09-16T20:23:30Z</dcterms:modified>
</cp:coreProperties>
</file>