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11"/>
  </p:notesMasterIdLst>
  <p:handoutMasterIdLst>
    <p:handoutMasterId r:id="rId12"/>
  </p:handoutMasterIdLst>
  <p:sldIdLst>
    <p:sldId id="260" r:id="rId5"/>
    <p:sldId id="287" r:id="rId6"/>
    <p:sldId id="263" r:id="rId7"/>
    <p:sldId id="283" r:id="rId8"/>
    <p:sldId id="270" r:id="rId9"/>
    <p:sldId id="268" r:id="rId10"/>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C6732E-93A1-4CB4-2CF3-D5651BBBFC83}" name="Khan, Zarrar" initials="KZ" userId="S::zarrar.khan@pnnl.gov::095bd260-8ef1-42ff-97e1-3419182a87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600"/>
    <a:srgbClr val="87CEEB"/>
    <a:srgbClr val="BEBEBE"/>
    <a:srgbClr val="FFD700"/>
    <a:srgbClr val="000000"/>
    <a:srgbClr val="737373"/>
    <a:srgbClr val="008B00"/>
    <a:srgbClr val="D0F6F7"/>
    <a:srgbClr val="CEF4D1"/>
    <a:srgbClr val="FFE4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429AD-85BF-4E0F-AE30-BDD637ED9A74}" v="11" dt="2023-06-16T17:13:18.5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7" d="100"/>
          <a:sy n="67" d="100"/>
        </p:scale>
        <p:origin x="108" y="330"/>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A69A9C-1087-184F-8370-423E175D9D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9090E3D-F5E5-0D40-B323-A25B85CF9E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6E50B8-2EF8-564F-AE86-D84E6C503530}" type="datetimeFigureOut">
              <a:rPr lang="en-US" smtClean="0"/>
              <a:t>6/18/2023</a:t>
            </a:fld>
            <a:endParaRPr lang="en-US"/>
          </a:p>
        </p:txBody>
      </p:sp>
      <p:sp>
        <p:nvSpPr>
          <p:cNvPr id="4" name="Footer Placeholder 3">
            <a:extLst>
              <a:ext uri="{FF2B5EF4-FFF2-40B4-BE49-F238E27FC236}">
                <a16:creationId xmlns:a16="http://schemas.microsoft.com/office/drawing/2014/main" id="{64E3AA97-2F38-5340-B685-1E0EA3E358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B732F3-25A6-284F-A24C-5FD21AE6BE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078BA3-E235-9946-9A4D-07E907F688D0}" type="slidenum">
              <a:rPr lang="en-US" smtClean="0"/>
              <a:t>‹#›</a:t>
            </a:fld>
            <a:endParaRPr lang="en-US"/>
          </a:p>
        </p:txBody>
      </p:sp>
    </p:spTree>
    <p:extLst>
      <p:ext uri="{BB962C8B-B14F-4D97-AF65-F5344CB8AC3E}">
        <p14:creationId xmlns:p14="http://schemas.microsoft.com/office/powerpoint/2010/main" val="4194000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C8D20-1945-7145-91A2-3D134BDA25E2}"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104DB-87CA-D64F-AB86-DB2520DDF5D7}" type="slidenum">
              <a:rPr lang="en-US" smtClean="0"/>
              <a:t>‹#›</a:t>
            </a:fld>
            <a:endParaRPr lang="en-US"/>
          </a:p>
        </p:txBody>
      </p:sp>
    </p:spTree>
    <p:extLst>
      <p:ext uri="{BB962C8B-B14F-4D97-AF65-F5344CB8AC3E}">
        <p14:creationId xmlns:p14="http://schemas.microsoft.com/office/powerpoint/2010/main" val="361405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Stock Image</a:t>
            </a:r>
          </a:p>
        </p:txBody>
      </p:sp>
      <p:sp>
        <p:nvSpPr>
          <p:cNvPr id="4" name="Slide Number Placeholder 3"/>
          <p:cNvSpPr>
            <a:spLocks noGrp="1"/>
          </p:cNvSpPr>
          <p:nvPr>
            <p:ph type="sldNum" sz="quarter" idx="5"/>
          </p:nvPr>
        </p:nvSpPr>
        <p:spPr/>
        <p:txBody>
          <a:bodyPr/>
          <a:lstStyle/>
          <a:p>
            <a:fld id="{710104DB-87CA-D64F-AB86-DB2520DDF5D7}" type="slidenum">
              <a:rPr lang="en-US" smtClean="0"/>
              <a:t>1</a:t>
            </a:fld>
            <a:endParaRPr lang="en-US"/>
          </a:p>
        </p:txBody>
      </p:sp>
    </p:spTree>
    <p:extLst>
      <p:ext uri="{BB962C8B-B14F-4D97-AF65-F5344CB8AC3E}">
        <p14:creationId xmlns:p14="http://schemas.microsoft.com/office/powerpoint/2010/main" val="394186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is funded by the US Department of State’s Bureau of Energy Resources or ENR. Aine Shiozaki from the State Department leads and guides this project which falls under the umbrella of the broader US-ASEAN Smart Cities Program.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to say, that more than the technical advancements, about which I will speak later, we are most proud of the genuine spirit of collaboration and teamwork that has flourished throughout this project.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technical front, we have fostered a very strong relationship with our colleagues from Thammasat University where Professor Bundit and his dedicated team have guided the development of our scenarios and model inputs throughout the modeling exercise. Through a series of highly interactive workshops and regular monthly meetings we successfully created a platform for the fruitful exchange of knowledge and capacity building on both sides. Our Thai colleagues have acquired commendable proficiency in operating a state of the art integrated assessment model, while our dedicated US team has made substantial strides in refining the model's inputs, calibration, and sectoral representations, all thanks to the invaluable feedback received from our local partners.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important to recognize that model development and analysis has been only one-half of the project and a key determinant of its success has been the interaction and guidance from our policy and decision makers on the ground responsible for implementing the findings. We are especially appreciative of the time, through reviews and feedback we received from our esteemed colleagues from both national and city scale organizations. At the national scale this included EPPO – the Energy Policy and Planning Office, EGAT – the Electricity Generating Authority of Thailand and ONEP – the office of Natural Resources and Environmental Policy and Planning. At the city scale this included MEA – the Metropolitan Electricity Authority and BMA – the Bangkok Metropolitan Authority.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left are some pictures from our teams visit to Thailand in January of this year where we were very warmly welcomed by all of the various entities just mentioned. We are very excited to be going back this August, to delve deeper into the results of our analysis and to forge even stronger ties with our counterparts.</a:t>
            </a:r>
          </a:p>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2</a:t>
            </a:fld>
            <a:endParaRPr lang="en-US"/>
          </a:p>
        </p:txBody>
      </p:sp>
    </p:spTree>
    <p:extLst>
      <p:ext uri="{BB962C8B-B14F-4D97-AF65-F5344CB8AC3E}">
        <p14:creationId xmlns:p14="http://schemas.microsoft.com/office/powerpoint/2010/main" val="313556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0104DB-87CA-D64F-AB86-DB2520DDF5D7}" type="slidenum">
              <a:rPr lang="en-US" smtClean="0"/>
              <a:t>3</a:t>
            </a:fld>
            <a:endParaRPr lang="en-US"/>
          </a:p>
        </p:txBody>
      </p:sp>
    </p:spTree>
    <p:extLst>
      <p:ext uri="{BB962C8B-B14F-4D97-AF65-F5344CB8AC3E}">
        <p14:creationId xmlns:p14="http://schemas.microsoft.com/office/powerpoint/2010/main" val="408429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4</a:t>
            </a:fld>
            <a:endParaRPr lang="en-US"/>
          </a:p>
        </p:txBody>
      </p:sp>
    </p:spTree>
    <p:extLst>
      <p:ext uri="{BB962C8B-B14F-4D97-AF65-F5344CB8AC3E}">
        <p14:creationId xmlns:p14="http://schemas.microsoft.com/office/powerpoint/2010/main" val="2880283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Plain_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36B83B-A5E4-524E-96A9-DFC12D58F12A}"/>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21DF1AC-1D08-B945-A034-B740A35902F9}"/>
              </a:ext>
            </a:extLst>
          </p:cNvPr>
          <p:cNvSpPr txBox="1"/>
          <p:nvPr userDrawn="1"/>
        </p:nvSpPr>
        <p:spPr>
          <a:xfrm>
            <a:off x="1371600" y="7543800"/>
            <a:ext cx="3657600" cy="228600"/>
          </a:xfrm>
          <a:prstGeom prst="rect">
            <a:avLst/>
          </a:prstGeom>
          <a:noFill/>
        </p:spPr>
        <p:txBody>
          <a:bodyPr wrap="square" lIns="0" tIns="0" rIns="0" bIns="0" rtlCol="0" anchor="t" anchorCtr="0">
            <a:noAutofit/>
          </a:bodyPr>
          <a:lstStyle/>
          <a:p>
            <a:pPr>
              <a:spcAft>
                <a:spcPts val="600"/>
              </a:spcAft>
            </a:pPr>
            <a:r>
              <a:rPr lang="en-US" sz="800">
                <a:solidFill>
                  <a:srgbClr val="616265">
                    <a:alpha val="75000"/>
                  </a:srgbClr>
                </a:solidFill>
                <a:latin typeface="Arial" panose="020B0604020202020204" pitchFamily="34" charset="0"/>
                <a:cs typeface="Arial" panose="020B0604020202020204" pitchFamily="34" charset="0"/>
              </a:rPr>
              <a:t>PNNL is operated by Battelle for the U.S. Department of Energy</a:t>
            </a:r>
          </a:p>
        </p:txBody>
      </p:sp>
      <p:sp>
        <p:nvSpPr>
          <p:cNvPr id="2" name="Title 1"/>
          <p:cNvSpPr>
            <a:spLocks noGrp="1"/>
          </p:cNvSpPr>
          <p:nvPr>
            <p:ph type="ctrTitle"/>
          </p:nvPr>
        </p:nvSpPr>
        <p:spPr>
          <a:xfrm>
            <a:off x="1371600" y="2743200"/>
            <a:ext cx="4572000" cy="1828800"/>
          </a:xfrm>
          <a:prstGeom prst="rect">
            <a:avLst/>
          </a:prstGeom>
        </p:spPr>
        <p:txBody>
          <a:bodyPr lIns="0" tIns="0" rIns="0" bIns="0" anchor="b">
            <a:noAutofit/>
          </a:bodyPr>
          <a:lstStyle>
            <a:lvl1pPr algn="r">
              <a:defRPr sz="4800" b="1">
                <a:solidFill>
                  <a:schemeClr val="tx2"/>
                </a:solidFill>
                <a:latin typeface="Arial" panose="020B0604020202020204" pitchFamily="34" charset="0"/>
                <a:cs typeface="Arial" panose="020B0604020202020204" pitchFamily="34" charset="0"/>
              </a:defRPr>
            </a:lvl1pPr>
          </a:lstStyle>
          <a:p>
            <a:r>
              <a:rPr lang="en-US"/>
              <a:t>Click to edit Master title style</a:t>
            </a:r>
          </a:p>
        </p:txBody>
      </p:sp>
      <p:sp>
        <p:nvSpPr>
          <p:cNvPr id="20" name="Text Placeholder 19">
            <a:extLst>
              <a:ext uri="{FF2B5EF4-FFF2-40B4-BE49-F238E27FC236}">
                <a16:creationId xmlns:a16="http://schemas.microsoft.com/office/drawing/2014/main" id="{3061D5F4-8719-384B-945C-9A27060F99A0}"/>
              </a:ext>
            </a:extLst>
          </p:cNvPr>
          <p:cNvSpPr>
            <a:spLocks noGrp="1"/>
          </p:cNvSpPr>
          <p:nvPr>
            <p:ph type="body" sz="quarter" idx="10" hasCustomPrompt="1"/>
          </p:nvPr>
        </p:nvSpPr>
        <p:spPr>
          <a:xfrm>
            <a:off x="1370529" y="5669280"/>
            <a:ext cx="4572000" cy="274320"/>
          </a:xfrm>
          <a:prstGeom prst="rect">
            <a:avLst/>
          </a:prstGeom>
        </p:spPr>
        <p:txBody>
          <a:bodyPr wrap="none" lIns="0" tIns="0" rIns="0" bIns="0">
            <a:noAutofit/>
          </a:bodyPr>
          <a:lstStyle>
            <a:lvl1pPr marL="0" indent="0" algn="r">
              <a:buNone/>
              <a:defRPr sz="1800" b="1">
                <a:solidFill>
                  <a:srgbClr val="000000"/>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Click to add presenter’s name</a:t>
            </a:r>
          </a:p>
        </p:txBody>
      </p:sp>
      <p:sp>
        <p:nvSpPr>
          <p:cNvPr id="21" name="Text Placeholder 19">
            <a:extLst>
              <a:ext uri="{FF2B5EF4-FFF2-40B4-BE49-F238E27FC236}">
                <a16:creationId xmlns:a16="http://schemas.microsoft.com/office/drawing/2014/main" id="{3E2D432E-6648-6643-9C6E-38B1EFF5EE31}"/>
              </a:ext>
            </a:extLst>
          </p:cNvPr>
          <p:cNvSpPr>
            <a:spLocks noGrp="1"/>
          </p:cNvSpPr>
          <p:nvPr>
            <p:ph type="body" sz="quarter" idx="11" hasCustomPrompt="1"/>
          </p:nvPr>
        </p:nvSpPr>
        <p:spPr>
          <a:xfrm>
            <a:off x="1371600" y="5983356"/>
            <a:ext cx="4572000" cy="274320"/>
          </a:xfrm>
          <a:prstGeom prst="rect">
            <a:avLst/>
          </a:prstGeom>
        </p:spPr>
        <p:txBody>
          <a:bodyPr wrap="none" lIns="0" tIns="0" rIns="0" bIns="0">
            <a:noAutofit/>
          </a:bodyPr>
          <a:lstStyle>
            <a:lvl1pPr marL="0" indent="0" algn="r">
              <a:buNone/>
              <a:defRPr sz="1600">
                <a:solidFill>
                  <a:srgbClr val="616265"/>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Click to add presenter’s title</a:t>
            </a:r>
          </a:p>
        </p:txBody>
      </p:sp>
      <p:sp>
        <p:nvSpPr>
          <p:cNvPr id="6" name="TextBox 5">
            <a:extLst>
              <a:ext uri="{FF2B5EF4-FFF2-40B4-BE49-F238E27FC236}">
                <a16:creationId xmlns:a16="http://schemas.microsoft.com/office/drawing/2014/main" id="{8915389B-4BB4-1644-9B7E-35A85D0C1E3B}"/>
              </a:ext>
            </a:extLst>
          </p:cNvPr>
          <p:cNvSpPr txBox="1"/>
          <p:nvPr userDrawn="1"/>
        </p:nvSpPr>
        <p:spPr>
          <a:xfrm>
            <a:off x="3710609" y="-1245704"/>
            <a:ext cx="184731" cy="4247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45A7D3E1-BCC3-C843-81A0-EA4EDFB44528}"/>
              </a:ext>
            </a:extLst>
          </p:cNvPr>
          <p:cNvPicPr>
            <a:picLocks noChangeAspect="1"/>
          </p:cNvPicPr>
          <p:nvPr userDrawn="1"/>
        </p:nvPicPr>
        <p:blipFill>
          <a:blip r:embed="rId2"/>
          <a:stretch>
            <a:fillRect/>
          </a:stretch>
        </p:blipFill>
        <p:spPr>
          <a:xfrm>
            <a:off x="1371600" y="237744"/>
            <a:ext cx="1280160" cy="1249224"/>
          </a:xfrm>
          <a:prstGeom prst="rect">
            <a:avLst/>
          </a:prstGeom>
        </p:spPr>
      </p:pic>
      <p:pic>
        <p:nvPicPr>
          <p:cNvPr id="13" name="Picture 12">
            <a:extLst>
              <a:ext uri="{FF2B5EF4-FFF2-40B4-BE49-F238E27FC236}">
                <a16:creationId xmlns:a16="http://schemas.microsoft.com/office/drawing/2014/main" id="{56617363-F73D-B74F-9647-C9D747AC7023}"/>
              </a:ext>
            </a:extLst>
          </p:cNvPr>
          <p:cNvPicPr>
            <a:picLocks noChangeAspect="1"/>
          </p:cNvPicPr>
          <p:nvPr userDrawn="1"/>
        </p:nvPicPr>
        <p:blipFill>
          <a:blip r:embed="rId3"/>
          <a:stretch>
            <a:fillRect/>
          </a:stretch>
        </p:blipFill>
        <p:spPr>
          <a:xfrm>
            <a:off x="1370529" y="7178040"/>
            <a:ext cx="824484" cy="228600"/>
          </a:xfrm>
          <a:prstGeom prst="rect">
            <a:avLst/>
          </a:prstGeom>
        </p:spPr>
      </p:pic>
      <p:pic>
        <p:nvPicPr>
          <p:cNvPr id="14" name="Picture 13">
            <a:extLst>
              <a:ext uri="{FF2B5EF4-FFF2-40B4-BE49-F238E27FC236}">
                <a16:creationId xmlns:a16="http://schemas.microsoft.com/office/drawing/2014/main" id="{D290C8FB-601C-A04C-84F7-213A857D3E6A}"/>
              </a:ext>
            </a:extLst>
          </p:cNvPr>
          <p:cNvPicPr>
            <a:picLocks noChangeAspect="1"/>
          </p:cNvPicPr>
          <p:nvPr userDrawn="1"/>
        </p:nvPicPr>
        <p:blipFill>
          <a:blip r:embed="rId4"/>
          <a:stretch>
            <a:fillRect/>
          </a:stretch>
        </p:blipFill>
        <p:spPr>
          <a:xfrm>
            <a:off x="2375535" y="7249637"/>
            <a:ext cx="929809" cy="155448"/>
          </a:xfrm>
          <a:prstGeom prst="rect">
            <a:avLst/>
          </a:prstGeom>
        </p:spPr>
      </p:pic>
      <p:sp>
        <p:nvSpPr>
          <p:cNvPr id="15" name="Date Placeholder 1">
            <a:extLst>
              <a:ext uri="{FF2B5EF4-FFF2-40B4-BE49-F238E27FC236}">
                <a16:creationId xmlns:a16="http://schemas.microsoft.com/office/drawing/2014/main" id="{9D9DB338-5D5C-4ACA-9ECF-C3E34C44127A}"/>
              </a:ext>
            </a:extLst>
          </p:cNvPr>
          <p:cNvSpPr>
            <a:spLocks noGrp="1"/>
          </p:cNvSpPr>
          <p:nvPr>
            <p:ph type="dt" sz="half" idx="2"/>
          </p:nvPr>
        </p:nvSpPr>
        <p:spPr>
          <a:xfrm>
            <a:off x="2651641" y="4915645"/>
            <a:ext cx="3290888" cy="438150"/>
          </a:xfrm>
          <a:prstGeom prst="rect">
            <a:avLst/>
          </a:prstGeom>
        </p:spPr>
        <p:txBody>
          <a:bodyPr vert="horz" lIns="91440" tIns="45720" rIns="91440" bIns="45720" rtlCol="0" anchor="ctr"/>
          <a:lstStyle>
            <a:lvl1pPr algn="r">
              <a:defRPr sz="1800">
                <a:solidFill>
                  <a:schemeClr val="tx1">
                    <a:tint val="75000"/>
                  </a:schemeClr>
                </a:solidFill>
              </a:defRPr>
            </a:lvl1pPr>
          </a:lstStyle>
          <a:p>
            <a:fld id="{ABD4F8E3-4ED9-44B4-99E6-8A3D2CF8D415}" type="datetime4">
              <a:rPr lang="en-US" smtClean="0"/>
              <a:t>June 18, 2023</a:t>
            </a:fld>
            <a:endParaRPr lang="en-US"/>
          </a:p>
        </p:txBody>
      </p:sp>
      <p:sp>
        <p:nvSpPr>
          <p:cNvPr id="16" name="Footer Placeholder 2">
            <a:extLst>
              <a:ext uri="{FF2B5EF4-FFF2-40B4-BE49-F238E27FC236}">
                <a16:creationId xmlns:a16="http://schemas.microsoft.com/office/drawing/2014/main" id="{F55B65E8-4040-44D0-A4FE-A050FD948A79}"/>
              </a:ext>
            </a:extLst>
          </p:cNvPr>
          <p:cNvSpPr>
            <a:spLocks noGrp="1"/>
          </p:cNvSpPr>
          <p:nvPr>
            <p:ph type="ftr" sz="quarter" idx="3"/>
          </p:nvPr>
        </p:nvSpPr>
        <p:spPr>
          <a:xfrm>
            <a:off x="1189037" y="773011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013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 Conclusion">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chemeClr val="bg1"/>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6" name="TextBox 5">
            <a:extLst>
              <a:ext uri="{FF2B5EF4-FFF2-40B4-BE49-F238E27FC236}">
                <a16:creationId xmlns:a16="http://schemas.microsoft.com/office/drawing/2014/main" id="{D366D1A4-6DD7-B54C-AB7B-63074374BB93}"/>
              </a:ext>
            </a:extLst>
          </p:cNvPr>
          <p:cNvSpPr txBox="1"/>
          <p:nvPr userDrawn="1"/>
        </p:nvSpPr>
        <p:spPr>
          <a:xfrm>
            <a:off x="1371600" y="4502726"/>
            <a:ext cx="4572000" cy="3041073"/>
          </a:xfrm>
          <a:prstGeom prst="rect">
            <a:avLst/>
          </a:prstGeom>
          <a:noFill/>
        </p:spPr>
        <p:txBody>
          <a:bodyPr wrap="square" lIns="0" tIns="0" rIns="0" bIns="0" rtlCol="0" anchor="ctr" anchorCtr="0">
            <a:noAutofit/>
          </a:bodyPr>
          <a:lstStyle/>
          <a:p>
            <a:pPr>
              <a:lnSpc>
                <a:spcPct val="90000"/>
              </a:lnSpc>
            </a:pPr>
            <a:r>
              <a:rPr lang="en-US" sz="4800" b="1" dirty="0">
                <a:solidFill>
                  <a:schemeClr val="tx2"/>
                </a:solidFill>
                <a:latin typeface="Arial" panose="020B0604020202020204" pitchFamily="34" charset="0"/>
                <a:cs typeface="Arial" panose="020B0604020202020204" pitchFamily="34" charset="0"/>
              </a:rPr>
              <a:t>Thank you</a:t>
            </a:r>
          </a:p>
        </p:txBody>
      </p:sp>
      <p:sp>
        <p:nvSpPr>
          <p:cNvPr id="9" name="Footer Placeholder 2">
            <a:extLst>
              <a:ext uri="{FF2B5EF4-FFF2-40B4-BE49-F238E27FC236}">
                <a16:creationId xmlns:a16="http://schemas.microsoft.com/office/drawing/2014/main" id="{B62A8373-42F9-431F-865E-129CCA0046BE}"/>
              </a:ext>
            </a:extLst>
          </p:cNvPr>
          <p:cNvSpPr>
            <a:spLocks noGrp="1"/>
          </p:cNvSpPr>
          <p:nvPr>
            <p:ph type="ftr" sz="quarter" idx="3"/>
          </p:nvPr>
        </p:nvSpPr>
        <p:spPr>
          <a:xfrm>
            <a:off x="929247" y="7772400"/>
            <a:ext cx="5471554"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24176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2">
            <a:extLst>
              <a:ext uri="{FF2B5EF4-FFF2-40B4-BE49-F238E27FC236}">
                <a16:creationId xmlns:a16="http://schemas.microsoft.com/office/drawing/2014/main" id="{66026595-8D7E-D24C-9263-B65316A326B9}"/>
              </a:ext>
            </a:extLst>
          </p:cNvPr>
          <p:cNvSpPr>
            <a:spLocks noGrp="1"/>
          </p:cNvSpPr>
          <p:nvPr>
            <p:ph type="pic" sz="quarter" idx="10"/>
          </p:nvPr>
        </p:nvSpPr>
        <p:spPr>
          <a:xfrm>
            <a:off x="6400800" y="457200"/>
            <a:ext cx="7772400" cy="73152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8" name="Text Placeholder 5">
            <a:extLst>
              <a:ext uri="{FF2B5EF4-FFF2-40B4-BE49-F238E27FC236}">
                <a16:creationId xmlns:a16="http://schemas.microsoft.com/office/drawing/2014/main" id="{1D0CE8D1-2F12-5A44-A6B5-2CD466F52A60}"/>
              </a:ext>
            </a:extLst>
          </p:cNvPr>
          <p:cNvSpPr>
            <a:spLocks noGrp="1"/>
          </p:cNvSpPr>
          <p:nvPr>
            <p:ph type="body" sz="quarter" idx="14" hasCustomPrompt="1"/>
          </p:nvPr>
        </p:nvSpPr>
        <p:spPr>
          <a:xfrm>
            <a:off x="6400800" y="6858000"/>
            <a:ext cx="77724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9" name="Title 1">
            <a:extLst>
              <a:ext uri="{FF2B5EF4-FFF2-40B4-BE49-F238E27FC236}">
                <a16:creationId xmlns:a16="http://schemas.microsoft.com/office/drawing/2014/main" id="{B99B87A2-8960-403D-AE0D-D54946272206}"/>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
        <p:nvSpPr>
          <p:cNvPr id="11" name="Content Placeholder 13">
            <a:extLst>
              <a:ext uri="{FF2B5EF4-FFF2-40B4-BE49-F238E27FC236}">
                <a16:creationId xmlns:a16="http://schemas.microsoft.com/office/drawing/2014/main" id="{29354FF4-9871-4E1B-A45A-ABAA2BE2B69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
            <a:extLst>
              <a:ext uri="{FF2B5EF4-FFF2-40B4-BE49-F238E27FC236}">
                <a16:creationId xmlns:a16="http://schemas.microsoft.com/office/drawing/2014/main" id="{47EFCEB6-2E27-4C42-A1E5-AC8A8BA83783}"/>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15" name="Footer Placeholder 2">
            <a:extLst>
              <a:ext uri="{FF2B5EF4-FFF2-40B4-BE49-F238E27FC236}">
                <a16:creationId xmlns:a16="http://schemas.microsoft.com/office/drawing/2014/main" id="{A86FAFB9-0DC0-4AB0-9E8B-6EC7C8ABAAF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95782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Text Box">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12" name="Content Placeholder 4">
            <a:extLst>
              <a:ext uri="{FF2B5EF4-FFF2-40B4-BE49-F238E27FC236}">
                <a16:creationId xmlns:a16="http://schemas.microsoft.com/office/drawing/2014/main" id="{F0C408BC-A7DE-4A08-AD26-56414D2DD808}"/>
              </a:ext>
            </a:extLst>
          </p:cNvPr>
          <p:cNvSpPr>
            <a:spLocks noGrp="1"/>
          </p:cNvSpPr>
          <p:nvPr>
            <p:ph sz="quarter" idx="20"/>
          </p:nvPr>
        </p:nvSpPr>
        <p:spPr>
          <a:xfrm>
            <a:off x="6430642" y="457199"/>
            <a:ext cx="7772400" cy="7315200"/>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A3C58F0F-5237-4527-BB8E-6EEF623543B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
            <a:extLst>
              <a:ext uri="{FF2B5EF4-FFF2-40B4-BE49-F238E27FC236}">
                <a16:creationId xmlns:a16="http://schemas.microsoft.com/office/drawing/2014/main" id="{33D0FD2D-15F4-4320-9C04-2023CAB47E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19" name="Footer Placeholder 2">
            <a:extLst>
              <a:ext uri="{FF2B5EF4-FFF2-40B4-BE49-F238E27FC236}">
                <a16:creationId xmlns:a16="http://schemas.microsoft.com/office/drawing/2014/main" id="{08FBEF60-4239-4E67-A385-B22B813AD40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20" name="Title 1">
            <a:extLst>
              <a:ext uri="{FF2B5EF4-FFF2-40B4-BE49-F238E27FC236}">
                <a16:creationId xmlns:a16="http://schemas.microsoft.com/office/drawing/2014/main" id="{77614967-FAA9-4DA9-B7DE-539AA8923534}"/>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Tree>
    <p:extLst>
      <p:ext uri="{BB962C8B-B14F-4D97-AF65-F5344CB8AC3E}">
        <p14:creationId xmlns:p14="http://schemas.microsoft.com/office/powerpoint/2010/main" val="99034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6" name="Title 1">
            <a:extLst>
              <a:ext uri="{FF2B5EF4-FFF2-40B4-BE49-F238E27FC236}">
                <a16:creationId xmlns:a16="http://schemas.microsoft.com/office/drawing/2014/main" id="{7C1406DC-BAEC-4717-8F68-46C92F16638A}"/>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
        <p:nvSpPr>
          <p:cNvPr id="10" name="Content Placeholder 4">
            <a:extLst>
              <a:ext uri="{FF2B5EF4-FFF2-40B4-BE49-F238E27FC236}">
                <a16:creationId xmlns:a16="http://schemas.microsoft.com/office/drawing/2014/main" id="{028E3363-7137-4431-9927-3AE087A5B2BE}"/>
              </a:ext>
            </a:extLst>
          </p:cNvPr>
          <p:cNvSpPr>
            <a:spLocks noGrp="1"/>
          </p:cNvSpPr>
          <p:nvPr>
            <p:ph sz="quarter" idx="20"/>
          </p:nvPr>
        </p:nvSpPr>
        <p:spPr>
          <a:xfrm>
            <a:off x="1371600" y="2080154"/>
            <a:ext cx="12801600" cy="5486401"/>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
            <a:extLst>
              <a:ext uri="{FF2B5EF4-FFF2-40B4-BE49-F238E27FC236}">
                <a16:creationId xmlns:a16="http://schemas.microsoft.com/office/drawing/2014/main" id="{E76F451D-D169-4CA9-91EE-97F19A35C6DE}"/>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15" name="Footer Placeholder 2">
            <a:extLst>
              <a:ext uri="{FF2B5EF4-FFF2-40B4-BE49-F238E27FC236}">
                <a16:creationId xmlns:a16="http://schemas.microsoft.com/office/drawing/2014/main" id="{8A19F790-0343-4862-A140-1B409986B7F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 name="Picture Placeholder 2">
            <a:extLst>
              <a:ext uri="{FF2B5EF4-FFF2-40B4-BE49-F238E27FC236}">
                <a16:creationId xmlns:a16="http://schemas.microsoft.com/office/drawing/2014/main" id="{1FE62BA6-0657-8260-3B34-48A45F4541F4}"/>
              </a:ext>
            </a:extLst>
          </p:cNvPr>
          <p:cNvSpPr>
            <a:spLocks noGrp="1"/>
          </p:cNvSpPr>
          <p:nvPr>
            <p:ph type="pic" sz="quarter" idx="21"/>
          </p:nvPr>
        </p:nvSpPr>
        <p:spPr>
          <a:xfrm>
            <a:off x="12806363" y="313573"/>
            <a:ext cx="1371600" cy="1371600"/>
          </a:xfrm>
          <a:prstGeom prst="ellipse">
            <a:avLst/>
          </a:prstGeom>
          <a:solidFill>
            <a:schemeClr val="tx2"/>
          </a:solidFill>
        </p:spPr>
        <p:txBody>
          <a:bodyPr/>
          <a:lstStyle/>
          <a:p>
            <a:endParaRPr lang="en-US"/>
          </a:p>
        </p:txBody>
      </p:sp>
    </p:spTree>
    <p:extLst>
      <p:ext uri="{BB962C8B-B14F-4D97-AF65-F5344CB8AC3E}">
        <p14:creationId xmlns:p14="http://schemas.microsoft.com/office/powerpoint/2010/main" val="280679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6" name="Title 1">
            <a:extLst>
              <a:ext uri="{FF2B5EF4-FFF2-40B4-BE49-F238E27FC236}">
                <a16:creationId xmlns:a16="http://schemas.microsoft.com/office/drawing/2014/main" id="{7C1406DC-BAEC-4717-8F68-46C92F16638A}"/>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
        <p:nvSpPr>
          <p:cNvPr id="10" name="Content Placeholder 4">
            <a:extLst>
              <a:ext uri="{FF2B5EF4-FFF2-40B4-BE49-F238E27FC236}">
                <a16:creationId xmlns:a16="http://schemas.microsoft.com/office/drawing/2014/main" id="{028E3363-7137-4431-9927-3AE087A5B2BE}"/>
              </a:ext>
            </a:extLst>
          </p:cNvPr>
          <p:cNvSpPr>
            <a:spLocks noGrp="1"/>
          </p:cNvSpPr>
          <p:nvPr>
            <p:ph sz="quarter" idx="20"/>
          </p:nvPr>
        </p:nvSpPr>
        <p:spPr>
          <a:xfrm>
            <a:off x="1371600" y="2080154"/>
            <a:ext cx="12801600" cy="5486401"/>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
            <a:extLst>
              <a:ext uri="{FF2B5EF4-FFF2-40B4-BE49-F238E27FC236}">
                <a16:creationId xmlns:a16="http://schemas.microsoft.com/office/drawing/2014/main" id="{E76F451D-D169-4CA9-91EE-97F19A35C6DE}"/>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15" name="Footer Placeholder 2">
            <a:extLst>
              <a:ext uri="{FF2B5EF4-FFF2-40B4-BE49-F238E27FC236}">
                <a16:creationId xmlns:a16="http://schemas.microsoft.com/office/drawing/2014/main" id="{8A19F790-0343-4862-A140-1B409986B7F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 name="Picture Placeholder 2">
            <a:extLst>
              <a:ext uri="{FF2B5EF4-FFF2-40B4-BE49-F238E27FC236}">
                <a16:creationId xmlns:a16="http://schemas.microsoft.com/office/drawing/2014/main" id="{1FE62BA6-0657-8260-3B34-48A45F4541F4}"/>
              </a:ext>
            </a:extLst>
          </p:cNvPr>
          <p:cNvSpPr>
            <a:spLocks noGrp="1"/>
          </p:cNvSpPr>
          <p:nvPr>
            <p:ph type="pic" sz="quarter" idx="21"/>
          </p:nvPr>
        </p:nvSpPr>
        <p:spPr>
          <a:xfrm>
            <a:off x="1276098" y="1988748"/>
            <a:ext cx="853489" cy="853489"/>
          </a:xfrm>
          <a:prstGeom prst="ellipse">
            <a:avLst/>
          </a:prstGeom>
          <a:solidFill>
            <a:schemeClr val="tx2"/>
          </a:solidFill>
        </p:spPr>
        <p:txBody>
          <a:bodyPr/>
          <a:lstStyle/>
          <a:p>
            <a:endParaRPr lang="en-US"/>
          </a:p>
        </p:txBody>
      </p:sp>
      <p:sp>
        <p:nvSpPr>
          <p:cNvPr id="2" name="Picture Placeholder 2">
            <a:extLst>
              <a:ext uri="{FF2B5EF4-FFF2-40B4-BE49-F238E27FC236}">
                <a16:creationId xmlns:a16="http://schemas.microsoft.com/office/drawing/2014/main" id="{1A05FCF0-BC1B-7B4C-0E0F-DD95AD228120}"/>
              </a:ext>
            </a:extLst>
          </p:cNvPr>
          <p:cNvSpPr>
            <a:spLocks noGrp="1"/>
          </p:cNvSpPr>
          <p:nvPr>
            <p:ph type="pic" sz="quarter" idx="22"/>
          </p:nvPr>
        </p:nvSpPr>
        <p:spPr>
          <a:xfrm>
            <a:off x="1276099" y="3167981"/>
            <a:ext cx="853489" cy="853489"/>
          </a:xfrm>
          <a:prstGeom prst="ellipse">
            <a:avLst/>
          </a:prstGeom>
          <a:solidFill>
            <a:schemeClr val="tx2"/>
          </a:solidFill>
        </p:spPr>
        <p:txBody>
          <a:bodyPr/>
          <a:lstStyle/>
          <a:p>
            <a:endParaRPr lang="en-US"/>
          </a:p>
        </p:txBody>
      </p:sp>
      <p:sp>
        <p:nvSpPr>
          <p:cNvPr id="7" name="Picture Placeholder 2">
            <a:extLst>
              <a:ext uri="{FF2B5EF4-FFF2-40B4-BE49-F238E27FC236}">
                <a16:creationId xmlns:a16="http://schemas.microsoft.com/office/drawing/2014/main" id="{6AC77864-7DCD-B1DC-F2A2-AC2AC539F5B9}"/>
              </a:ext>
            </a:extLst>
          </p:cNvPr>
          <p:cNvSpPr>
            <a:spLocks noGrp="1"/>
          </p:cNvSpPr>
          <p:nvPr>
            <p:ph type="pic" sz="quarter" idx="23"/>
          </p:nvPr>
        </p:nvSpPr>
        <p:spPr>
          <a:xfrm>
            <a:off x="1276097" y="4346629"/>
            <a:ext cx="853489" cy="853489"/>
          </a:xfrm>
          <a:prstGeom prst="ellipse">
            <a:avLst/>
          </a:prstGeom>
          <a:solidFill>
            <a:schemeClr val="tx2"/>
          </a:solidFill>
        </p:spPr>
        <p:txBody>
          <a:bodyPr/>
          <a:lstStyle/>
          <a:p>
            <a:endParaRPr lang="en-US"/>
          </a:p>
        </p:txBody>
      </p:sp>
      <p:sp>
        <p:nvSpPr>
          <p:cNvPr id="8" name="Picture Placeholder 2">
            <a:extLst>
              <a:ext uri="{FF2B5EF4-FFF2-40B4-BE49-F238E27FC236}">
                <a16:creationId xmlns:a16="http://schemas.microsoft.com/office/drawing/2014/main" id="{8A6FFE71-E497-BE81-A208-4CD5FD7B5712}"/>
              </a:ext>
            </a:extLst>
          </p:cNvPr>
          <p:cNvSpPr>
            <a:spLocks noGrp="1"/>
          </p:cNvSpPr>
          <p:nvPr>
            <p:ph type="pic" sz="quarter" idx="24"/>
          </p:nvPr>
        </p:nvSpPr>
        <p:spPr>
          <a:xfrm>
            <a:off x="1276099" y="5524692"/>
            <a:ext cx="853489" cy="853489"/>
          </a:xfrm>
          <a:prstGeom prst="ellipse">
            <a:avLst/>
          </a:prstGeom>
          <a:solidFill>
            <a:schemeClr val="tx2"/>
          </a:solidFill>
        </p:spPr>
        <p:txBody>
          <a:bodyPr/>
          <a:lstStyle/>
          <a:p>
            <a:endParaRPr lang="en-US"/>
          </a:p>
        </p:txBody>
      </p:sp>
      <p:sp>
        <p:nvSpPr>
          <p:cNvPr id="9" name="Picture Placeholder 2">
            <a:extLst>
              <a:ext uri="{FF2B5EF4-FFF2-40B4-BE49-F238E27FC236}">
                <a16:creationId xmlns:a16="http://schemas.microsoft.com/office/drawing/2014/main" id="{3845BD48-5201-03CF-E465-3DDC6B0161E5}"/>
              </a:ext>
            </a:extLst>
          </p:cNvPr>
          <p:cNvSpPr>
            <a:spLocks noGrp="1"/>
          </p:cNvSpPr>
          <p:nvPr>
            <p:ph type="pic" sz="quarter" idx="25"/>
          </p:nvPr>
        </p:nvSpPr>
        <p:spPr>
          <a:xfrm>
            <a:off x="1276097" y="6702755"/>
            <a:ext cx="853489" cy="853489"/>
          </a:xfrm>
          <a:prstGeom prst="ellipse">
            <a:avLst/>
          </a:prstGeom>
          <a:solidFill>
            <a:schemeClr val="tx2"/>
          </a:solidFill>
        </p:spPr>
        <p:txBody>
          <a:bodyPr/>
          <a:lstStyle/>
          <a:p>
            <a:endParaRPr lang="en-US"/>
          </a:p>
        </p:txBody>
      </p:sp>
    </p:spTree>
    <p:extLst>
      <p:ext uri="{BB962C8B-B14F-4D97-AF65-F5344CB8AC3E}">
        <p14:creationId xmlns:p14="http://schemas.microsoft.com/office/powerpoint/2010/main" val="108068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64008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7" name="Picture Placeholder 2">
            <a:extLst>
              <a:ext uri="{FF2B5EF4-FFF2-40B4-BE49-F238E27FC236}">
                <a16:creationId xmlns:a16="http://schemas.microsoft.com/office/drawing/2014/main" id="{FD00854A-4EC7-2D48-A025-5B0B48548BC7}"/>
              </a:ext>
            </a:extLst>
          </p:cNvPr>
          <p:cNvSpPr>
            <a:spLocks noGrp="1"/>
          </p:cNvSpPr>
          <p:nvPr>
            <p:ph type="pic" sz="quarter" idx="11"/>
          </p:nvPr>
        </p:nvSpPr>
        <p:spPr>
          <a:xfrm>
            <a:off x="105156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8" name="Picture Placeholder 2">
            <a:extLst>
              <a:ext uri="{FF2B5EF4-FFF2-40B4-BE49-F238E27FC236}">
                <a16:creationId xmlns:a16="http://schemas.microsoft.com/office/drawing/2014/main" id="{67A8C708-D197-CF47-8089-89928BE1E302}"/>
              </a:ext>
            </a:extLst>
          </p:cNvPr>
          <p:cNvSpPr>
            <a:spLocks noGrp="1"/>
          </p:cNvSpPr>
          <p:nvPr>
            <p:ph type="pic" sz="quarter" idx="12"/>
          </p:nvPr>
        </p:nvSpPr>
        <p:spPr>
          <a:xfrm>
            <a:off x="64008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2" name="Picture Placeholder 2">
            <a:extLst>
              <a:ext uri="{FF2B5EF4-FFF2-40B4-BE49-F238E27FC236}">
                <a16:creationId xmlns:a16="http://schemas.microsoft.com/office/drawing/2014/main" id="{3C4D2EBC-B863-FD49-A9DF-1381563078DA}"/>
              </a:ext>
            </a:extLst>
          </p:cNvPr>
          <p:cNvSpPr>
            <a:spLocks noGrp="1"/>
          </p:cNvSpPr>
          <p:nvPr>
            <p:ph type="pic" sz="quarter" idx="13"/>
          </p:nvPr>
        </p:nvSpPr>
        <p:spPr>
          <a:xfrm>
            <a:off x="105156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6" name="Text Placeholder 5">
            <a:extLst>
              <a:ext uri="{FF2B5EF4-FFF2-40B4-BE49-F238E27FC236}">
                <a16:creationId xmlns:a16="http://schemas.microsoft.com/office/drawing/2014/main" id="{CE93B472-4A32-7C41-A565-485FDC3EB832}"/>
              </a:ext>
            </a:extLst>
          </p:cNvPr>
          <p:cNvSpPr>
            <a:spLocks noGrp="1"/>
          </p:cNvSpPr>
          <p:nvPr>
            <p:ph type="body" sz="quarter" idx="14" hasCustomPrompt="1"/>
          </p:nvPr>
        </p:nvSpPr>
        <p:spPr>
          <a:xfrm>
            <a:off x="64008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13" name="Text Placeholder 5">
            <a:extLst>
              <a:ext uri="{FF2B5EF4-FFF2-40B4-BE49-F238E27FC236}">
                <a16:creationId xmlns:a16="http://schemas.microsoft.com/office/drawing/2014/main" id="{19F7807A-D120-BD49-9CBD-9174F26D7982}"/>
              </a:ext>
            </a:extLst>
          </p:cNvPr>
          <p:cNvSpPr>
            <a:spLocks noGrp="1"/>
          </p:cNvSpPr>
          <p:nvPr>
            <p:ph type="body" sz="quarter" idx="15" hasCustomPrompt="1"/>
          </p:nvPr>
        </p:nvSpPr>
        <p:spPr>
          <a:xfrm>
            <a:off x="64008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14" name="Text Placeholder 5">
            <a:extLst>
              <a:ext uri="{FF2B5EF4-FFF2-40B4-BE49-F238E27FC236}">
                <a16:creationId xmlns:a16="http://schemas.microsoft.com/office/drawing/2014/main" id="{08ED17FC-CAF8-9A40-9A88-897DEF9CFEA0}"/>
              </a:ext>
            </a:extLst>
          </p:cNvPr>
          <p:cNvSpPr>
            <a:spLocks noGrp="1"/>
          </p:cNvSpPr>
          <p:nvPr>
            <p:ph type="body" sz="quarter" idx="16" hasCustomPrompt="1"/>
          </p:nvPr>
        </p:nvSpPr>
        <p:spPr>
          <a:xfrm>
            <a:off x="105156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15" name="Text Placeholder 5">
            <a:extLst>
              <a:ext uri="{FF2B5EF4-FFF2-40B4-BE49-F238E27FC236}">
                <a16:creationId xmlns:a16="http://schemas.microsoft.com/office/drawing/2014/main" id="{4A16FA60-8BA9-8B4A-86AA-F8336C26C78B}"/>
              </a:ext>
            </a:extLst>
          </p:cNvPr>
          <p:cNvSpPr>
            <a:spLocks noGrp="1"/>
          </p:cNvSpPr>
          <p:nvPr>
            <p:ph type="body" sz="quarter" idx="17" hasCustomPrompt="1"/>
          </p:nvPr>
        </p:nvSpPr>
        <p:spPr>
          <a:xfrm>
            <a:off x="105156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16" name="Slide Number Placeholder 3">
            <a:extLst>
              <a:ext uri="{FF2B5EF4-FFF2-40B4-BE49-F238E27FC236}">
                <a16:creationId xmlns:a16="http://schemas.microsoft.com/office/drawing/2014/main" id="{7DC2EC3E-C641-FD49-9F15-878B1AFFFD98}"/>
              </a:ext>
            </a:extLst>
          </p:cNvPr>
          <p:cNvSpPr>
            <a:spLocks noGrp="1"/>
          </p:cNvSpPr>
          <p:nvPr>
            <p:ph type="sldNum" sz="quarter" idx="18"/>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19" name="Title 1">
            <a:extLst>
              <a:ext uri="{FF2B5EF4-FFF2-40B4-BE49-F238E27FC236}">
                <a16:creationId xmlns:a16="http://schemas.microsoft.com/office/drawing/2014/main" id="{3648737A-DE0E-48DB-87F0-65418715CF88}"/>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
        <p:nvSpPr>
          <p:cNvPr id="21" name="Content Placeholder 13">
            <a:extLst>
              <a:ext uri="{FF2B5EF4-FFF2-40B4-BE49-F238E27FC236}">
                <a16:creationId xmlns:a16="http://schemas.microsoft.com/office/drawing/2014/main" id="{97DA340F-6103-4F2C-B3B8-8D8A524DC19C}"/>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1">
            <a:extLst>
              <a:ext uri="{FF2B5EF4-FFF2-40B4-BE49-F238E27FC236}">
                <a16:creationId xmlns:a16="http://schemas.microsoft.com/office/drawing/2014/main" id="{EE384947-F0AD-4E73-95AD-CAD4DEE446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26" name="Footer Placeholder 2">
            <a:extLst>
              <a:ext uri="{FF2B5EF4-FFF2-40B4-BE49-F238E27FC236}">
                <a16:creationId xmlns:a16="http://schemas.microsoft.com/office/drawing/2014/main" id="{8259C4D6-850D-4393-9434-3F69451FBF8E}"/>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1093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Picture Grid with Subhea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26" name="Title 1">
            <a:extLst>
              <a:ext uri="{FF2B5EF4-FFF2-40B4-BE49-F238E27FC236}">
                <a16:creationId xmlns:a16="http://schemas.microsoft.com/office/drawing/2014/main" id="{BE0A6ECC-C9D0-4240-B978-69D09F2C9936}"/>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
        <p:nvSpPr>
          <p:cNvPr id="30" name="Date Placeholder 1">
            <a:extLst>
              <a:ext uri="{FF2B5EF4-FFF2-40B4-BE49-F238E27FC236}">
                <a16:creationId xmlns:a16="http://schemas.microsoft.com/office/drawing/2014/main" id="{E4CF0CE7-333F-4604-B518-6F7EE2AA82D5}"/>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31" name="Footer Placeholder 2">
            <a:extLst>
              <a:ext uri="{FF2B5EF4-FFF2-40B4-BE49-F238E27FC236}">
                <a16:creationId xmlns:a16="http://schemas.microsoft.com/office/drawing/2014/main" id="{21303C4E-FB0C-4A46-BF34-C99D885AA3B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2" name="Content Placeholder 4">
            <a:extLst>
              <a:ext uri="{FF2B5EF4-FFF2-40B4-BE49-F238E27FC236}">
                <a16:creationId xmlns:a16="http://schemas.microsoft.com/office/drawing/2014/main" id="{C14080C3-5390-4F4E-9C88-2C080B5CE5D9}"/>
              </a:ext>
            </a:extLst>
          </p:cNvPr>
          <p:cNvSpPr>
            <a:spLocks noGrp="1"/>
          </p:cNvSpPr>
          <p:nvPr>
            <p:ph sz="quarter" idx="24"/>
          </p:nvPr>
        </p:nvSpPr>
        <p:spPr>
          <a:xfrm>
            <a:off x="1371600" y="2194560"/>
            <a:ext cx="12801600" cy="525886"/>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5008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28" name="Date Placeholder 1">
            <a:extLst>
              <a:ext uri="{FF2B5EF4-FFF2-40B4-BE49-F238E27FC236}">
                <a16:creationId xmlns:a16="http://schemas.microsoft.com/office/drawing/2014/main" id="{68F188F7-153E-49D5-8DFC-19025204703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29" name="Footer Placeholder 2">
            <a:extLst>
              <a:ext uri="{FF2B5EF4-FFF2-40B4-BE49-F238E27FC236}">
                <a16:creationId xmlns:a16="http://schemas.microsoft.com/office/drawing/2014/main" id="{578EF931-9BED-4D2C-8850-F588C3E36023}"/>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30" name="Title 1">
            <a:extLst>
              <a:ext uri="{FF2B5EF4-FFF2-40B4-BE49-F238E27FC236}">
                <a16:creationId xmlns:a16="http://schemas.microsoft.com/office/drawing/2014/main" id="{7B7AD090-7EA2-424E-A15B-B80A20326A1D}"/>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a:t>Click to edit slide title</a:t>
            </a:r>
          </a:p>
        </p:txBody>
      </p:sp>
    </p:spTree>
    <p:extLst>
      <p:ext uri="{BB962C8B-B14F-4D97-AF65-F5344CB8AC3E}">
        <p14:creationId xmlns:p14="http://schemas.microsoft.com/office/powerpoint/2010/main" val="48292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a:p>
        </p:txBody>
      </p:sp>
      <p:sp>
        <p:nvSpPr>
          <p:cNvPr id="6" name="Date Placeholder 1">
            <a:extLst>
              <a:ext uri="{FF2B5EF4-FFF2-40B4-BE49-F238E27FC236}">
                <a16:creationId xmlns:a16="http://schemas.microsoft.com/office/drawing/2014/main" id="{8F28E1ED-1888-403E-AAF0-8053EF9DF5E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6/18/2023</a:t>
            </a:fld>
            <a:endParaRPr lang="en-US"/>
          </a:p>
        </p:txBody>
      </p:sp>
      <p:sp>
        <p:nvSpPr>
          <p:cNvPr id="7" name="Footer Placeholder 2">
            <a:extLst>
              <a:ext uri="{FF2B5EF4-FFF2-40B4-BE49-F238E27FC236}">
                <a16:creationId xmlns:a16="http://schemas.microsoft.com/office/drawing/2014/main" id="{227E8059-8EC0-42A2-8A9E-251427CDC055}"/>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2691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29221F-20F2-144C-A638-0A6C756C26C9}"/>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588D28A-E737-5049-8A98-3AC3A6EA2CDB}"/>
              </a:ext>
            </a:extLst>
          </p:cNvPr>
          <p:cNvPicPr>
            <a:picLocks noChangeAspect="1"/>
          </p:cNvPicPr>
          <p:nvPr userDrawn="1"/>
        </p:nvPicPr>
        <p:blipFill>
          <a:blip r:embed="rId13"/>
          <a:stretch>
            <a:fillRect/>
          </a:stretch>
        </p:blipFill>
        <p:spPr>
          <a:xfrm>
            <a:off x="1371600" y="237744"/>
            <a:ext cx="1280160" cy="1249224"/>
          </a:xfrm>
          <a:prstGeom prst="rect">
            <a:avLst/>
          </a:prstGeom>
        </p:spPr>
      </p:pic>
      <p:sp>
        <p:nvSpPr>
          <p:cNvPr id="3" name="Footer Placeholder 2">
            <a:extLst>
              <a:ext uri="{FF2B5EF4-FFF2-40B4-BE49-F238E27FC236}">
                <a16:creationId xmlns:a16="http://schemas.microsoft.com/office/drawing/2014/main" id="{5EEAA279-64AD-4C24-987C-D056E5350C46}"/>
              </a:ext>
            </a:extLst>
          </p:cNvPr>
          <p:cNvSpPr>
            <a:spLocks noGrp="1"/>
          </p:cNvSpPr>
          <p:nvPr>
            <p:ph type="ftr" sz="quarter" idx="3"/>
          </p:nvPr>
        </p:nvSpPr>
        <p:spPr>
          <a:xfrm>
            <a:off x="1189037"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6471070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3" r:id="rId5"/>
    <p:sldLayoutId id="2147483728" r:id="rId6"/>
    <p:sldLayoutId id="2147483729" r:id="rId7"/>
    <p:sldLayoutId id="2147483730" r:id="rId8"/>
    <p:sldLayoutId id="2147483731" r:id="rId9"/>
    <p:sldLayoutId id="214748373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jgcri.github.io/seasia"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D0D9-1CAC-4FBD-8120-CBD5A07EB995}"/>
              </a:ext>
            </a:extLst>
          </p:cNvPr>
          <p:cNvSpPr>
            <a:spLocks noGrp="1"/>
          </p:cNvSpPr>
          <p:nvPr>
            <p:ph type="ctrTitle"/>
          </p:nvPr>
        </p:nvSpPr>
        <p:spPr/>
        <p:txBody>
          <a:bodyPr/>
          <a:lstStyle/>
          <a:p>
            <a:r>
              <a:rPr lang="en-US" sz="4000" dirty="0">
                <a:latin typeface="Arial"/>
                <a:cs typeface="Arial"/>
              </a:rPr>
              <a:t>Modeling Carbon Neutral Pathways in Thailand and Bangkok</a:t>
            </a:r>
          </a:p>
        </p:txBody>
      </p:sp>
      <p:sp>
        <p:nvSpPr>
          <p:cNvPr id="4" name="Text Placeholder 3">
            <a:extLst>
              <a:ext uri="{FF2B5EF4-FFF2-40B4-BE49-F238E27FC236}">
                <a16:creationId xmlns:a16="http://schemas.microsoft.com/office/drawing/2014/main" id="{3C886310-1A8B-41C6-8ABF-4E949224625A}"/>
              </a:ext>
            </a:extLst>
          </p:cNvPr>
          <p:cNvSpPr>
            <a:spLocks noGrp="1"/>
          </p:cNvSpPr>
          <p:nvPr>
            <p:ph type="body" sz="quarter" idx="10"/>
          </p:nvPr>
        </p:nvSpPr>
        <p:spPr>
          <a:xfrm>
            <a:off x="1370529" y="5475642"/>
            <a:ext cx="4572000" cy="274320"/>
          </a:xfrm>
        </p:spPr>
        <p:txBody>
          <a:bodyPr wrap="none" lIns="0" tIns="0" rIns="0" bIns="0" anchor="t">
            <a:noAutofit/>
          </a:bodyPr>
          <a:lstStyle/>
          <a:p>
            <a:r>
              <a:rPr lang="en-US" dirty="0">
                <a:latin typeface="Arial"/>
                <a:cs typeface="Arial"/>
              </a:rPr>
              <a:t>Zarrar Khan, </a:t>
            </a:r>
          </a:p>
          <a:p>
            <a:r>
              <a:rPr lang="en-US" dirty="0">
                <a:latin typeface="Arial"/>
                <a:cs typeface="Arial"/>
              </a:rPr>
              <a:t>Taryn Waite, Maridee Weber, </a:t>
            </a:r>
          </a:p>
          <a:p>
            <a:r>
              <a:rPr lang="en-US" dirty="0">
                <a:latin typeface="Arial"/>
                <a:cs typeface="Arial"/>
              </a:rPr>
              <a:t>Leeya Pressburger, Meredydd Evans</a:t>
            </a:r>
            <a:endParaRPr lang="en-US" dirty="0"/>
          </a:p>
        </p:txBody>
      </p:sp>
      <p:sp>
        <p:nvSpPr>
          <p:cNvPr id="5" name="Text Placeholder 4">
            <a:extLst>
              <a:ext uri="{FF2B5EF4-FFF2-40B4-BE49-F238E27FC236}">
                <a16:creationId xmlns:a16="http://schemas.microsoft.com/office/drawing/2014/main" id="{2599C3C0-764A-4145-9480-D79B28BB6551}"/>
              </a:ext>
            </a:extLst>
          </p:cNvPr>
          <p:cNvSpPr>
            <a:spLocks noGrp="1"/>
          </p:cNvSpPr>
          <p:nvPr>
            <p:ph type="body" sz="quarter" idx="11"/>
          </p:nvPr>
        </p:nvSpPr>
        <p:spPr>
          <a:xfrm>
            <a:off x="1371600" y="6650331"/>
            <a:ext cx="4572000" cy="274320"/>
          </a:xfrm>
        </p:spPr>
        <p:txBody>
          <a:bodyPr/>
          <a:lstStyle/>
          <a:p>
            <a:r>
              <a:rPr lang="en-US" dirty="0"/>
              <a:t>Pacific Northwest National Laboratory (PNNL)</a:t>
            </a:r>
          </a:p>
        </p:txBody>
      </p:sp>
      <p:sp>
        <p:nvSpPr>
          <p:cNvPr id="6" name="Date Placeholder 5">
            <a:extLst>
              <a:ext uri="{FF2B5EF4-FFF2-40B4-BE49-F238E27FC236}">
                <a16:creationId xmlns:a16="http://schemas.microsoft.com/office/drawing/2014/main" id="{B8696A4F-5314-46CD-B205-CC2D44570D66}"/>
              </a:ext>
            </a:extLst>
          </p:cNvPr>
          <p:cNvSpPr>
            <a:spLocks noGrp="1"/>
          </p:cNvSpPr>
          <p:nvPr>
            <p:ph type="dt" sz="half" idx="2"/>
          </p:nvPr>
        </p:nvSpPr>
        <p:spPr/>
        <p:txBody>
          <a:bodyPr/>
          <a:lstStyle/>
          <a:p>
            <a:r>
              <a:rPr lang="en-US" dirty="0"/>
              <a:t>June 2023</a:t>
            </a:r>
          </a:p>
        </p:txBody>
      </p:sp>
      <p:pic>
        <p:nvPicPr>
          <p:cNvPr id="3" name="Picture 2">
            <a:extLst>
              <a:ext uri="{FF2B5EF4-FFF2-40B4-BE49-F238E27FC236}">
                <a16:creationId xmlns:a16="http://schemas.microsoft.com/office/drawing/2014/main" id="{31390472-6B27-A309-0468-92525EA19753}"/>
              </a:ext>
            </a:extLst>
          </p:cNvPr>
          <p:cNvPicPr>
            <a:picLocks noChangeAspect="1"/>
          </p:cNvPicPr>
          <p:nvPr/>
        </p:nvPicPr>
        <p:blipFill>
          <a:blip r:embed="rId3"/>
          <a:stretch>
            <a:fillRect/>
          </a:stretch>
        </p:blipFill>
        <p:spPr>
          <a:xfrm>
            <a:off x="2833165" y="70507"/>
            <a:ext cx="1886213" cy="1676634"/>
          </a:xfrm>
          <a:prstGeom prst="rect">
            <a:avLst/>
          </a:prstGeom>
        </p:spPr>
      </p:pic>
    </p:spTree>
    <p:extLst>
      <p:ext uri="{BB962C8B-B14F-4D97-AF65-F5344CB8AC3E}">
        <p14:creationId xmlns:p14="http://schemas.microsoft.com/office/powerpoint/2010/main" val="1152154647"/>
      </p:ext>
    </p:extLst>
  </p:cSld>
  <p:clrMapOvr>
    <a:masterClrMapping/>
  </p:clrMapOvr>
  <mc:AlternateContent xmlns:mc="http://schemas.openxmlformats.org/markup-compatibility/2006" xmlns:p14="http://schemas.microsoft.com/office/powerpoint/2010/main">
    <mc:Choice Requires="p14">
      <p:transition spd="med" p14:dur="700" advTm="14107">
        <p:fade/>
      </p:transition>
    </mc:Choice>
    <mc:Fallback xmlns="">
      <p:transition spd="med" advTm="141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0D9461-5C53-CC04-7D42-6705D7001326}"/>
              </a:ext>
            </a:extLst>
          </p:cNvPr>
          <p:cNvPicPr>
            <a:picLocks noChangeAspect="1"/>
          </p:cNvPicPr>
          <p:nvPr/>
        </p:nvPicPr>
        <p:blipFill>
          <a:blip r:embed="rId3"/>
          <a:stretch>
            <a:fillRect/>
          </a:stretch>
        </p:blipFill>
        <p:spPr>
          <a:xfrm>
            <a:off x="12662965" y="0"/>
            <a:ext cx="1886213" cy="1676634"/>
          </a:xfrm>
          <a:prstGeom prst="rect">
            <a:avLst/>
          </a:prstGeom>
        </p:spPr>
      </p:pic>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2</a:t>
            </a:fld>
            <a:endParaRPr lang="en-US"/>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a:xfrm>
            <a:off x="3151413" y="270933"/>
            <a:ext cx="9182101" cy="1310979"/>
          </a:xfrm>
        </p:spPr>
        <p:txBody>
          <a:bodyPr/>
          <a:lstStyle/>
          <a:p>
            <a:r>
              <a:rPr lang="en-US" sz="3200" dirty="0"/>
              <a:t>Strong US-Thai Collaboration: Partnering with Policy Makers and University Experts</a:t>
            </a:r>
          </a:p>
        </p:txBody>
      </p:sp>
      <p:pic>
        <p:nvPicPr>
          <p:cNvPr id="9" name="Picture 8" descr="Logo, company name&#10;&#10;Description automatically generated">
            <a:extLst>
              <a:ext uri="{FF2B5EF4-FFF2-40B4-BE49-F238E27FC236}">
                <a16:creationId xmlns:a16="http://schemas.microsoft.com/office/drawing/2014/main" id="{20151707-2F9B-FB67-BD9F-7DE6847DE959}"/>
              </a:ext>
            </a:extLst>
          </p:cNvPr>
          <p:cNvPicPr>
            <a:picLocks noChangeAspect="1"/>
          </p:cNvPicPr>
          <p:nvPr/>
        </p:nvPicPr>
        <p:blipFill>
          <a:blip r:embed="rId4"/>
          <a:stretch>
            <a:fillRect/>
          </a:stretch>
        </p:blipFill>
        <p:spPr>
          <a:xfrm>
            <a:off x="1327589" y="2176891"/>
            <a:ext cx="8702218" cy="5367237"/>
          </a:xfrm>
          <a:prstGeom prst="rect">
            <a:avLst/>
          </a:prstGeom>
        </p:spPr>
      </p:pic>
      <p:pic>
        <p:nvPicPr>
          <p:cNvPr id="11" name="Picture 2">
            <a:extLst>
              <a:ext uri="{FF2B5EF4-FFF2-40B4-BE49-F238E27FC236}">
                <a16:creationId xmlns:a16="http://schemas.microsoft.com/office/drawing/2014/main" id="{57B9F698-9A51-1A8D-B663-4675E2DDB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8921" y="1948620"/>
            <a:ext cx="3398100" cy="17950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E2019E32-8885-D013-107A-3A9EFF93D9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8921" y="3962961"/>
            <a:ext cx="3398100" cy="1795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E9EBC8-6DA3-51C4-0DF2-0978C01A02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98920" y="5977302"/>
            <a:ext cx="3398101" cy="179509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87EFEFA-199C-6F7E-8A57-07EB9C900802}"/>
              </a:ext>
            </a:extLst>
          </p:cNvPr>
          <p:cNvSpPr txBox="1"/>
          <p:nvPr/>
        </p:nvSpPr>
        <p:spPr>
          <a:xfrm>
            <a:off x="9669632" y="1544711"/>
            <a:ext cx="4879546" cy="369332"/>
          </a:xfrm>
          <a:prstGeom prst="rect">
            <a:avLst/>
          </a:prstGeom>
          <a:noFill/>
        </p:spPr>
        <p:txBody>
          <a:bodyPr wrap="square">
            <a:spAutoFit/>
          </a:bodyPr>
          <a:lstStyle/>
          <a:p>
            <a:pPr algn="ctr"/>
            <a:r>
              <a:rPr lang="en-US" sz="1800" dirty="0">
                <a:effectLst/>
                <a:latin typeface="Arial" panose="020B0604020202020204" pitchFamily="34" charset="0"/>
                <a:ea typeface="Times New Roman" panose="02020603050405020304" pitchFamily="18" charset="0"/>
                <a:cs typeface="Times New Roman" panose="02020603050405020304" pitchFamily="18" charset="0"/>
              </a:rPr>
              <a:t>PNNL team visit to Thailand (Jan 2023)</a:t>
            </a:r>
          </a:p>
        </p:txBody>
      </p:sp>
      <p:sp>
        <p:nvSpPr>
          <p:cNvPr id="17" name="TextBox 16">
            <a:extLst>
              <a:ext uri="{FF2B5EF4-FFF2-40B4-BE49-F238E27FC236}">
                <a16:creationId xmlns:a16="http://schemas.microsoft.com/office/drawing/2014/main" id="{DC213F40-90C8-FAD1-857B-71FD0ADBCB43}"/>
              </a:ext>
            </a:extLst>
          </p:cNvPr>
          <p:cNvSpPr txBox="1"/>
          <p:nvPr/>
        </p:nvSpPr>
        <p:spPr>
          <a:xfrm>
            <a:off x="1644662" y="7155823"/>
            <a:ext cx="1688283" cy="261610"/>
          </a:xfrm>
          <a:prstGeom prst="rect">
            <a:avLst/>
          </a:prstGeom>
          <a:noFill/>
        </p:spPr>
        <p:txBody>
          <a:bodyPr wrap="none" rtlCol="0">
            <a:spAutoFit/>
          </a:bodyPr>
          <a:lstStyle/>
          <a:p>
            <a:r>
              <a:rPr lang="en-US" sz="1050" b="1" dirty="0"/>
              <a:t>Thammasat University</a:t>
            </a:r>
          </a:p>
        </p:txBody>
      </p:sp>
    </p:spTree>
    <p:extLst>
      <p:ext uri="{BB962C8B-B14F-4D97-AF65-F5344CB8AC3E}">
        <p14:creationId xmlns:p14="http://schemas.microsoft.com/office/powerpoint/2010/main" val="2298623666"/>
      </p:ext>
    </p:extLst>
  </p:cSld>
  <p:clrMapOvr>
    <a:masterClrMapping/>
  </p:clrMapOvr>
  <mc:AlternateContent xmlns:mc="http://schemas.openxmlformats.org/markup-compatibility/2006">
    <mc:Choice xmlns:p14="http://schemas.microsoft.com/office/powerpoint/2010/main" Requires="p14">
      <p:transition spd="med" p14:dur="700" advTm="115594">
        <p:fade/>
      </p:transition>
    </mc:Choice>
    <mc:Fallback>
      <p:transition spd="med" advTm="1155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0D9461-5C53-CC04-7D42-6705D7001326}"/>
              </a:ext>
            </a:extLst>
          </p:cNvPr>
          <p:cNvPicPr>
            <a:picLocks noChangeAspect="1"/>
          </p:cNvPicPr>
          <p:nvPr/>
        </p:nvPicPr>
        <p:blipFill>
          <a:blip r:embed="rId3"/>
          <a:stretch>
            <a:fillRect/>
          </a:stretch>
        </p:blipFill>
        <p:spPr>
          <a:xfrm>
            <a:off x="12662965" y="0"/>
            <a:ext cx="1886213" cy="1676634"/>
          </a:xfrm>
          <a:prstGeom prst="rect">
            <a:avLst/>
          </a:prstGeom>
        </p:spPr>
      </p:pic>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3</a:t>
            </a:fld>
            <a:endParaRPr lang="en-US"/>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a:xfrm>
            <a:off x="3151413" y="270933"/>
            <a:ext cx="9182101" cy="1310979"/>
          </a:xfrm>
        </p:spPr>
        <p:txBody>
          <a:bodyPr/>
          <a:lstStyle/>
          <a:p>
            <a:r>
              <a:rPr lang="en-US" sz="3200"/>
              <a:t>Integrated Multi-sector/Multi-scale Modeling in Smart Cities</a:t>
            </a:r>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a:xfrm>
            <a:off x="1371600" y="2057399"/>
            <a:ext cx="8173039" cy="5486401"/>
          </a:xfrm>
        </p:spPr>
        <p:txBody>
          <a:bodyPr lIns="91440" tIns="45720" rIns="91440" bIns="45720" anchor="t"/>
          <a:lstStyle/>
          <a:p>
            <a:pPr algn="l" rtl="0" fontAlgn="base">
              <a:spcAft>
                <a:spcPts val="1200"/>
              </a:spcAft>
              <a:buFont typeface="Arial" panose="020B0604020202020204" pitchFamily="34" charset="0"/>
              <a:buChar char="•"/>
            </a:pPr>
            <a:r>
              <a:rPr lang="en-US" sz="2400" b="0" i="0" u="none" strike="noStrike" dirty="0">
                <a:solidFill>
                  <a:srgbClr val="616265"/>
                </a:solidFill>
                <a:effectLst/>
                <a:latin typeface="Arial" panose="020B0604020202020204" pitchFamily="34" charset="0"/>
              </a:rPr>
              <a:t>Cities play an </a:t>
            </a:r>
            <a:r>
              <a:rPr lang="en-US" sz="2400" b="0" i="0" u="none" strike="noStrike" dirty="0">
                <a:solidFill>
                  <a:srgbClr val="D77600"/>
                </a:solidFill>
                <a:effectLst/>
                <a:latin typeface="Arial" panose="020B0604020202020204" pitchFamily="34" charset="0"/>
              </a:rPr>
              <a:t>important role in decarbonization</a:t>
            </a:r>
            <a:r>
              <a:rPr lang="en-US" sz="2400" b="0" i="0" u="none" strike="noStrike" dirty="0">
                <a:solidFill>
                  <a:srgbClr val="616265"/>
                </a:solidFill>
                <a:effectLst/>
                <a:latin typeface="Arial" panose="020B0604020202020204" pitchFamily="34" charset="0"/>
              </a:rPr>
              <a:t>, and through meaningful stakeholder engagement and capacity building, this project helps enable smart city development in a net-zero context.</a:t>
            </a:r>
          </a:p>
          <a:p>
            <a:pPr fontAlgn="base">
              <a:spcAft>
                <a:spcPts val="1200"/>
              </a:spcAft>
            </a:pPr>
            <a:r>
              <a:rPr lang="en-US" sz="2400" b="0" i="0" u="none" strike="noStrike" dirty="0">
                <a:solidFill>
                  <a:srgbClr val="616265"/>
                </a:solidFill>
                <a:effectLst/>
                <a:latin typeface="Arial"/>
                <a:cs typeface="Arial"/>
              </a:rPr>
              <a:t>Using a </a:t>
            </a:r>
            <a:r>
              <a:rPr lang="en-US" sz="2400" dirty="0">
                <a:solidFill>
                  <a:srgbClr val="616265"/>
                </a:solidFill>
                <a:latin typeface="Arial"/>
                <a:cs typeface="Arial"/>
              </a:rPr>
              <a:t>g</a:t>
            </a:r>
            <a:r>
              <a:rPr lang="en-US" sz="2400" b="0" i="0" u="none" strike="noStrike" dirty="0">
                <a:solidFill>
                  <a:srgbClr val="616265"/>
                </a:solidFill>
                <a:effectLst/>
                <a:latin typeface="Arial"/>
                <a:cs typeface="Arial"/>
              </a:rPr>
              <a:t>lobal integrated model</a:t>
            </a:r>
            <a:r>
              <a:rPr lang="en-US" sz="2400" dirty="0">
                <a:solidFill>
                  <a:srgbClr val="616265"/>
                </a:solidFill>
                <a:latin typeface="Arial"/>
                <a:cs typeface="Arial"/>
              </a:rPr>
              <a:t> (GCAM)</a:t>
            </a:r>
            <a:r>
              <a:rPr lang="en-US" sz="2400" b="0" i="0" u="none" strike="noStrike" dirty="0">
                <a:solidFill>
                  <a:srgbClr val="616265"/>
                </a:solidFill>
                <a:effectLst/>
                <a:latin typeface="Arial"/>
                <a:cs typeface="Arial"/>
              </a:rPr>
              <a:t> used by IPCC in all its reports and analysis:</a:t>
            </a:r>
            <a:r>
              <a:rPr lang="en-US" sz="2400" b="0" i="0" dirty="0">
                <a:solidFill>
                  <a:srgbClr val="616265"/>
                </a:solidFill>
                <a:effectLst/>
                <a:latin typeface="Arial"/>
                <a:cs typeface="Arial"/>
              </a:rPr>
              <a:t>​</a:t>
            </a:r>
          </a:p>
          <a:p>
            <a:pPr lvl="1" fontAlgn="base">
              <a:buFont typeface="Arial" panose="020B0604020202020204" pitchFamily="34" charset="0"/>
              <a:buChar char="•"/>
            </a:pPr>
            <a:r>
              <a:rPr lang="en-US" sz="2000" b="0" i="0" u="none" strike="noStrike" dirty="0">
                <a:solidFill>
                  <a:srgbClr val="D77600"/>
                </a:solidFill>
                <a:effectLst/>
                <a:latin typeface="Arial" panose="020B0604020202020204" pitchFamily="34" charset="0"/>
              </a:rPr>
              <a:t>Earth systems </a:t>
            </a:r>
            <a:r>
              <a:rPr lang="en-US" sz="2000" b="0" i="0" u="none" strike="noStrike" dirty="0">
                <a:solidFill>
                  <a:srgbClr val="616265"/>
                </a:solidFill>
                <a:effectLst/>
                <a:latin typeface="Arial" panose="020B0604020202020204" pitchFamily="34" charset="0"/>
              </a:rPr>
              <a:t>(temperature, precipitation, yields etc.)</a:t>
            </a:r>
            <a:r>
              <a:rPr lang="en-US" sz="2000" b="0" i="0" dirty="0">
                <a:solidFill>
                  <a:srgbClr val="616265"/>
                </a:solidFill>
                <a:effectLst/>
                <a:latin typeface="Arial" panose="020B0604020202020204" pitchFamily="34" charset="0"/>
              </a:rPr>
              <a:t>​</a:t>
            </a:r>
          </a:p>
          <a:p>
            <a:pPr lvl="1" fontAlgn="base">
              <a:buFont typeface="Arial" panose="020B0604020202020204" pitchFamily="34" charset="0"/>
              <a:buChar char="•"/>
            </a:pPr>
            <a:r>
              <a:rPr lang="en-US" sz="2000" b="0" i="0" u="none" strike="noStrike" dirty="0">
                <a:solidFill>
                  <a:srgbClr val="D77600"/>
                </a:solidFill>
                <a:effectLst/>
                <a:latin typeface="Arial" panose="020B0604020202020204" pitchFamily="34" charset="0"/>
              </a:rPr>
              <a:t>Human systems </a:t>
            </a:r>
            <a:r>
              <a:rPr lang="en-US" sz="2000" b="0" i="0" u="none" strike="noStrike" dirty="0">
                <a:solidFill>
                  <a:srgbClr val="616265"/>
                </a:solidFill>
                <a:effectLst/>
                <a:latin typeface="Arial" panose="020B0604020202020204" pitchFamily="34" charset="0"/>
              </a:rPr>
              <a:t>(population, income, prices and preferences)</a:t>
            </a:r>
            <a:r>
              <a:rPr lang="en-US" sz="2000" b="0" i="0" dirty="0">
                <a:solidFill>
                  <a:srgbClr val="616265"/>
                </a:solidFill>
                <a:effectLst/>
                <a:latin typeface="Arial" panose="020B0604020202020204" pitchFamily="34" charset="0"/>
              </a:rPr>
              <a:t>​</a:t>
            </a:r>
          </a:p>
          <a:p>
            <a:pPr lvl="1" fontAlgn="base">
              <a:spcAft>
                <a:spcPts val="1200"/>
              </a:spcAft>
              <a:buFont typeface="Arial" panose="020B0604020202020204" pitchFamily="34" charset="0"/>
              <a:buChar char="•"/>
            </a:pPr>
            <a:r>
              <a:rPr lang="en-US" sz="2000" b="0" i="0" u="none" strike="noStrike" dirty="0">
                <a:solidFill>
                  <a:srgbClr val="D77600"/>
                </a:solidFill>
                <a:effectLst/>
                <a:latin typeface="Arial" panose="020B0604020202020204" pitchFamily="34" charset="0"/>
              </a:rPr>
              <a:t>Policies</a:t>
            </a:r>
            <a:r>
              <a:rPr lang="en-US" sz="2000" b="0" i="0" u="none" strike="noStrike" dirty="0">
                <a:solidFill>
                  <a:srgbClr val="616265"/>
                </a:solidFill>
                <a:effectLst/>
                <a:latin typeface="Arial" panose="020B0604020202020204" pitchFamily="34" charset="0"/>
              </a:rPr>
              <a:t> (mitigation, subsidies, taxes and building codes)</a:t>
            </a:r>
          </a:p>
          <a:p>
            <a:pPr fontAlgn="base">
              <a:spcAft>
                <a:spcPts val="1200"/>
              </a:spcAft>
            </a:pPr>
            <a:r>
              <a:rPr lang="en-US" sz="2400" b="0" i="0" u="none" strike="noStrike" dirty="0">
                <a:solidFill>
                  <a:srgbClr val="616265"/>
                </a:solidFill>
                <a:effectLst/>
                <a:latin typeface="Arial" panose="020B0604020202020204" pitchFamily="34" charset="0"/>
              </a:rPr>
              <a:t>Helps identify the most </a:t>
            </a:r>
            <a:r>
              <a:rPr lang="en-US" sz="2400" b="0" i="0" u="none" strike="noStrike" dirty="0">
                <a:solidFill>
                  <a:srgbClr val="D77600"/>
                </a:solidFill>
                <a:effectLst/>
                <a:latin typeface="Arial" panose="020B0604020202020204" pitchFamily="34" charset="0"/>
              </a:rPr>
              <a:t>beneficial decarbonization pathways</a:t>
            </a:r>
            <a:r>
              <a:rPr lang="en-US" sz="2400" b="0" i="0" u="none" strike="noStrike" dirty="0">
                <a:solidFill>
                  <a:srgbClr val="616265"/>
                </a:solidFill>
                <a:effectLst/>
                <a:latin typeface="Arial" panose="020B0604020202020204" pitchFamily="34" charset="0"/>
              </a:rPr>
              <a:t> at the city and national level </a:t>
            </a:r>
          </a:p>
          <a:p>
            <a:pPr fontAlgn="base">
              <a:spcAft>
                <a:spcPts val="1200"/>
              </a:spcAft>
            </a:pPr>
            <a:endParaRPr lang="en-US" sz="2400" dirty="0">
              <a:solidFill>
                <a:srgbClr val="616265"/>
              </a:solidFill>
            </a:endParaRPr>
          </a:p>
          <a:p>
            <a:pPr fontAlgn="base">
              <a:spcAft>
                <a:spcPts val="1200"/>
              </a:spcAft>
            </a:pPr>
            <a:endParaRPr lang="en-US" sz="2400" b="0" i="0" dirty="0">
              <a:solidFill>
                <a:srgbClr val="616265"/>
              </a:solidFill>
              <a:effectLst/>
              <a:latin typeface="Arial" panose="020B0604020202020204" pitchFamily="34" charset="0"/>
            </a:endParaRPr>
          </a:p>
          <a:p>
            <a:pPr>
              <a:spcAft>
                <a:spcPts val="1200"/>
              </a:spcAft>
            </a:pPr>
            <a:endParaRPr lang="en-US" sz="2400" dirty="0"/>
          </a:p>
        </p:txBody>
      </p:sp>
      <p:pic>
        <p:nvPicPr>
          <p:cNvPr id="1026" name="Picture 2">
            <a:extLst>
              <a:ext uri="{FF2B5EF4-FFF2-40B4-BE49-F238E27FC236}">
                <a16:creationId xmlns:a16="http://schemas.microsoft.com/office/drawing/2014/main" id="{1CFF3C10-0A22-9E95-6DA3-EA921EFB2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7222" y="2180985"/>
            <a:ext cx="4671967" cy="39615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32BD226-EA07-A449-F06F-690CBCF60DDD}"/>
              </a:ext>
            </a:extLst>
          </p:cNvPr>
          <p:cNvSpPr txBox="1"/>
          <p:nvPr/>
        </p:nvSpPr>
        <p:spPr>
          <a:xfrm>
            <a:off x="9973556" y="6270498"/>
            <a:ext cx="4359297" cy="646331"/>
          </a:xfrm>
          <a:prstGeom prst="rect">
            <a:avLst/>
          </a:prstGeom>
          <a:noFill/>
        </p:spPr>
        <p:txBody>
          <a:bodyPr wrap="square" rtlCol="0">
            <a:spAutoFit/>
          </a:bodyPr>
          <a:lstStyle/>
          <a:p>
            <a:pPr algn="ct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map showing the location of the Smart Cities included in this pilot project. </a:t>
            </a:r>
          </a:p>
        </p:txBody>
      </p:sp>
    </p:spTree>
    <p:extLst>
      <p:ext uri="{BB962C8B-B14F-4D97-AF65-F5344CB8AC3E}">
        <p14:creationId xmlns:p14="http://schemas.microsoft.com/office/powerpoint/2010/main" val="3300410602"/>
      </p:ext>
    </p:extLst>
  </p:cSld>
  <p:clrMapOvr>
    <a:masterClrMapping/>
  </p:clrMapOvr>
  <mc:AlternateContent xmlns:mc="http://schemas.openxmlformats.org/markup-compatibility/2006" xmlns:p14="http://schemas.microsoft.com/office/powerpoint/2010/main">
    <mc:Choice Requires="p14">
      <p:transition spd="med" p14:dur="700" advTm="61984">
        <p:fade/>
      </p:transition>
    </mc:Choice>
    <mc:Fallback xmlns="">
      <p:transition spd="med" advTm="6198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hart, waterfall chart&#10;&#10;Description automatically generated">
            <a:extLst>
              <a:ext uri="{FF2B5EF4-FFF2-40B4-BE49-F238E27FC236}">
                <a16:creationId xmlns:a16="http://schemas.microsoft.com/office/drawing/2014/main" id="{5184B9F8-9C73-6640-B540-21FD0F9EABDA}"/>
              </a:ext>
            </a:extLst>
          </p:cNvPr>
          <p:cNvPicPr>
            <a:picLocks noChangeAspect="1"/>
          </p:cNvPicPr>
          <p:nvPr/>
        </p:nvPicPr>
        <p:blipFill rotWithShape="1">
          <a:blip r:embed="rId3"/>
          <a:srcRect l="2843" r="22047"/>
          <a:stretch/>
        </p:blipFill>
        <p:spPr>
          <a:xfrm>
            <a:off x="2349921" y="1991738"/>
            <a:ext cx="7552639" cy="5027651"/>
          </a:xfrm>
          <a:prstGeom prst="rect">
            <a:avLst/>
          </a:prstGeom>
        </p:spPr>
      </p:pic>
      <p:pic>
        <p:nvPicPr>
          <p:cNvPr id="37" name="Picture 36">
            <a:extLst>
              <a:ext uri="{FF2B5EF4-FFF2-40B4-BE49-F238E27FC236}">
                <a16:creationId xmlns:a16="http://schemas.microsoft.com/office/drawing/2014/main" id="{ACFE310D-479D-9651-1346-BFF8FA525F7F}"/>
              </a:ext>
            </a:extLst>
          </p:cNvPr>
          <p:cNvPicPr>
            <a:picLocks noChangeAspect="1"/>
          </p:cNvPicPr>
          <p:nvPr/>
        </p:nvPicPr>
        <p:blipFill>
          <a:blip r:embed="rId4"/>
          <a:stretch>
            <a:fillRect/>
          </a:stretch>
        </p:blipFill>
        <p:spPr>
          <a:xfrm>
            <a:off x="12732825" y="0"/>
            <a:ext cx="1886213" cy="1676634"/>
          </a:xfrm>
          <a:prstGeom prst="rect">
            <a:avLst/>
          </a:prstGeom>
        </p:spPr>
      </p:pic>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a:xfrm>
            <a:off x="13994296" y="7830456"/>
            <a:ext cx="453223" cy="457200"/>
          </a:xfrm>
        </p:spPr>
        <p:txBody>
          <a:bodyPr/>
          <a:lstStyle/>
          <a:p>
            <a:r>
              <a:rPr lang="en-US" dirty="0"/>
              <a:t>3</a:t>
            </a:r>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a:xfrm>
            <a:off x="2899764" y="229169"/>
            <a:ext cx="10146765" cy="659796"/>
          </a:xfrm>
        </p:spPr>
        <p:txBody>
          <a:bodyPr lIns="0" tIns="45720" rIns="91440" bIns="45720" anchor="b"/>
          <a:lstStyle/>
          <a:p>
            <a:r>
              <a:rPr lang="en-US" sz="2800">
                <a:latin typeface="Arial"/>
                <a:cs typeface="Arial"/>
              </a:rPr>
              <a:t>Thailand -</a:t>
            </a:r>
            <a:r>
              <a:rPr lang="en-US" sz="2800" dirty="0">
                <a:latin typeface="Arial"/>
                <a:cs typeface="Arial"/>
              </a:rPr>
              <a:t> Carbon Neutrality in 2050</a:t>
            </a:r>
          </a:p>
        </p:txBody>
      </p:sp>
      <p:sp>
        <p:nvSpPr>
          <p:cNvPr id="16" name="TextBox 15">
            <a:extLst>
              <a:ext uri="{FF2B5EF4-FFF2-40B4-BE49-F238E27FC236}">
                <a16:creationId xmlns:a16="http://schemas.microsoft.com/office/drawing/2014/main" id="{BFD1B59E-AEAD-4B6F-4DFC-E2AF498E5CAB}"/>
              </a:ext>
            </a:extLst>
          </p:cNvPr>
          <p:cNvSpPr txBox="1"/>
          <p:nvPr/>
        </p:nvSpPr>
        <p:spPr>
          <a:xfrm>
            <a:off x="11030695" y="7361071"/>
            <a:ext cx="2370980" cy="523220"/>
          </a:xfrm>
          <a:prstGeom prst="rect">
            <a:avLst/>
          </a:prstGeom>
          <a:solidFill>
            <a:schemeClr val="bg1"/>
          </a:solidFill>
        </p:spPr>
        <p:txBody>
          <a:bodyPr wrap="square" rtlCol="0">
            <a:spAutoFit/>
          </a:bodyPr>
          <a:lstStyle/>
          <a:p>
            <a:pPr algn="r"/>
            <a:r>
              <a:rPr lang="en-US" sz="1400" dirty="0">
                <a:latin typeface="Helvetica" panose="020B0604020202020204" pitchFamily="34" charset="0"/>
                <a:cs typeface="Helvetica" panose="020B0604020202020204" pitchFamily="34" charset="0"/>
              </a:rPr>
              <a:t>BECCS = Bioenergy carbon capture and storage</a:t>
            </a:r>
          </a:p>
        </p:txBody>
      </p:sp>
      <p:sp>
        <p:nvSpPr>
          <p:cNvPr id="20" name="TextBox 19">
            <a:extLst>
              <a:ext uri="{FF2B5EF4-FFF2-40B4-BE49-F238E27FC236}">
                <a16:creationId xmlns:a16="http://schemas.microsoft.com/office/drawing/2014/main" id="{D982AB79-809F-F10A-93AD-CDEE4A9F3ACE}"/>
              </a:ext>
            </a:extLst>
          </p:cNvPr>
          <p:cNvSpPr txBox="1"/>
          <p:nvPr/>
        </p:nvSpPr>
        <p:spPr>
          <a:xfrm rot="18840558">
            <a:off x="9019909" y="6047585"/>
            <a:ext cx="652537" cy="253916"/>
          </a:xfrm>
          <a:prstGeom prst="rect">
            <a:avLst/>
          </a:prstGeom>
          <a:solidFill>
            <a:schemeClr val="bg1"/>
          </a:solidFill>
        </p:spPr>
        <p:txBody>
          <a:bodyPr wrap="square" rtlCol="0">
            <a:spAutoFit/>
          </a:bodyPr>
          <a:lstStyle/>
          <a:p>
            <a:pPr algn="r"/>
            <a:r>
              <a:rPr lang="en-US" sz="1050" dirty="0">
                <a:latin typeface="Helvetica" panose="020B0604020202020204" pitchFamily="34" charset="0"/>
                <a:cs typeface="Helvetica" panose="020B0604020202020204" pitchFamily="34" charset="0"/>
              </a:rPr>
              <a:t>BECCS</a:t>
            </a:r>
          </a:p>
        </p:txBody>
      </p:sp>
      <p:sp>
        <p:nvSpPr>
          <p:cNvPr id="34" name="TextBox 33">
            <a:extLst>
              <a:ext uri="{FF2B5EF4-FFF2-40B4-BE49-F238E27FC236}">
                <a16:creationId xmlns:a16="http://schemas.microsoft.com/office/drawing/2014/main" id="{E68852C7-1260-AFD9-0EB4-A3E62AB6CCA3}"/>
              </a:ext>
            </a:extLst>
          </p:cNvPr>
          <p:cNvSpPr txBox="1"/>
          <p:nvPr/>
        </p:nvSpPr>
        <p:spPr>
          <a:xfrm rot="16200000">
            <a:off x="668607" y="3776281"/>
            <a:ext cx="2522815" cy="582019"/>
          </a:xfrm>
          <a:prstGeom prst="rect">
            <a:avLst/>
          </a:prstGeom>
          <a:solidFill>
            <a:schemeClr val="bg1"/>
          </a:solidFill>
        </p:spPr>
        <p:txBody>
          <a:bodyPr wrap="square" rtlCol="0">
            <a:spAutoFit/>
          </a:bodyPr>
          <a:lstStyle/>
          <a:p>
            <a:pPr algn="ctr">
              <a:lnSpc>
                <a:spcPts val="2000"/>
              </a:lnSpc>
            </a:pPr>
            <a:r>
              <a:rPr lang="en-US" sz="1400" b="1" dirty="0">
                <a:latin typeface="Helvetica" panose="020B0604020202020204" pitchFamily="34" charset="0"/>
                <a:cs typeface="Helvetica" panose="020B0604020202020204" pitchFamily="34" charset="0"/>
              </a:rPr>
              <a:t>Direct and indirect CO</a:t>
            </a:r>
            <a:r>
              <a:rPr lang="en-US" sz="1400" b="1" baseline="-25000" dirty="0">
                <a:latin typeface="Helvetica" panose="020B0604020202020204" pitchFamily="34" charset="0"/>
                <a:cs typeface="Helvetica" panose="020B0604020202020204" pitchFamily="34" charset="0"/>
              </a:rPr>
              <a:t>2</a:t>
            </a:r>
            <a:r>
              <a:rPr lang="en-US" sz="1400" b="1" dirty="0">
                <a:latin typeface="Helvetica" panose="020B0604020202020204" pitchFamily="34" charset="0"/>
                <a:cs typeface="Helvetica" panose="020B0604020202020204" pitchFamily="34" charset="0"/>
              </a:rPr>
              <a:t> emissions (MTCO</a:t>
            </a:r>
            <a:r>
              <a:rPr lang="en-US" sz="1400" b="1" baseline="-25000" dirty="0">
                <a:latin typeface="Helvetica" panose="020B0604020202020204" pitchFamily="34" charset="0"/>
                <a:cs typeface="Helvetica" panose="020B0604020202020204" pitchFamily="34" charset="0"/>
              </a:rPr>
              <a:t>2</a:t>
            </a:r>
            <a:r>
              <a:rPr lang="en-US" sz="1400" b="1" dirty="0">
                <a:latin typeface="Helvetica" panose="020B0604020202020204" pitchFamily="34" charset="0"/>
                <a:cs typeface="Helvetica" panose="020B0604020202020204" pitchFamily="34" charset="0"/>
              </a:rPr>
              <a:t>) in 2050</a:t>
            </a:r>
          </a:p>
        </p:txBody>
      </p:sp>
      <p:sp>
        <p:nvSpPr>
          <p:cNvPr id="68" name="TextBox 67">
            <a:extLst>
              <a:ext uri="{FF2B5EF4-FFF2-40B4-BE49-F238E27FC236}">
                <a16:creationId xmlns:a16="http://schemas.microsoft.com/office/drawing/2014/main" id="{E7A2ECA6-FDA5-8E1D-EB2C-64EBA1D23D75}"/>
              </a:ext>
            </a:extLst>
          </p:cNvPr>
          <p:cNvSpPr txBox="1"/>
          <p:nvPr/>
        </p:nvSpPr>
        <p:spPr>
          <a:xfrm>
            <a:off x="13154252" y="3595198"/>
            <a:ext cx="1132878" cy="246221"/>
          </a:xfrm>
          <a:prstGeom prst="rect">
            <a:avLst/>
          </a:prstGeom>
          <a:solidFill>
            <a:schemeClr val="bg1"/>
          </a:solidFill>
        </p:spPr>
        <p:txBody>
          <a:bodyPr wrap="square" rtlCol="0">
            <a:spAutoFit/>
          </a:bodyPr>
          <a:lstStyle/>
          <a:p>
            <a:r>
              <a:rPr lang="en-US" sz="1000" dirty="0">
                <a:solidFill>
                  <a:schemeClr val="accent2"/>
                </a:solidFill>
                <a:latin typeface="Helvetica" panose="020B0604020202020204" pitchFamily="34" charset="0"/>
                <a:cs typeface="Helvetica" panose="020B0604020202020204" pitchFamily="34" charset="0"/>
              </a:rPr>
              <a:t>Direct emissions</a:t>
            </a:r>
          </a:p>
        </p:txBody>
      </p:sp>
      <p:sp>
        <p:nvSpPr>
          <p:cNvPr id="69" name="TextBox 68">
            <a:extLst>
              <a:ext uri="{FF2B5EF4-FFF2-40B4-BE49-F238E27FC236}">
                <a16:creationId xmlns:a16="http://schemas.microsoft.com/office/drawing/2014/main" id="{58EAFF97-9173-6C4B-EFC1-79E20B404F16}"/>
              </a:ext>
            </a:extLst>
          </p:cNvPr>
          <p:cNvSpPr txBox="1"/>
          <p:nvPr/>
        </p:nvSpPr>
        <p:spPr>
          <a:xfrm>
            <a:off x="13154252" y="3843770"/>
            <a:ext cx="1217376" cy="553998"/>
          </a:xfrm>
          <a:prstGeom prst="rect">
            <a:avLst/>
          </a:prstGeom>
          <a:solidFill>
            <a:schemeClr val="bg1"/>
          </a:solidFill>
        </p:spPr>
        <p:txBody>
          <a:bodyPr wrap="square" rtlCol="0">
            <a:spAutoFit/>
          </a:bodyPr>
          <a:lstStyle/>
          <a:p>
            <a:r>
              <a:rPr lang="en-US" sz="1000" dirty="0">
                <a:solidFill>
                  <a:schemeClr val="accent2"/>
                </a:solidFill>
                <a:latin typeface="Helvetica" panose="020B0604020202020204" pitchFamily="34" charset="0"/>
                <a:cs typeface="Helvetica" panose="020B0604020202020204" pitchFamily="34" charset="0"/>
              </a:rPr>
              <a:t>Indirect emissions from electricity consumption</a:t>
            </a:r>
          </a:p>
        </p:txBody>
      </p:sp>
      <p:sp>
        <p:nvSpPr>
          <p:cNvPr id="9" name="Rectangle 8">
            <a:extLst>
              <a:ext uri="{FF2B5EF4-FFF2-40B4-BE49-F238E27FC236}">
                <a16:creationId xmlns:a16="http://schemas.microsoft.com/office/drawing/2014/main" id="{74BEB49A-5F59-BF09-9295-F6B5058EED68}"/>
              </a:ext>
            </a:extLst>
          </p:cNvPr>
          <p:cNvSpPr/>
          <p:nvPr/>
        </p:nvSpPr>
        <p:spPr>
          <a:xfrm rot="18404275">
            <a:off x="2386996" y="6525324"/>
            <a:ext cx="510030" cy="183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23C168-CC01-2BEA-533A-DB253F12C00C}"/>
              </a:ext>
            </a:extLst>
          </p:cNvPr>
          <p:cNvSpPr/>
          <p:nvPr/>
        </p:nvSpPr>
        <p:spPr>
          <a:xfrm>
            <a:off x="2476046" y="6376734"/>
            <a:ext cx="272887" cy="249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BB0EE5-1B5F-90B2-06F3-5E83135BB1EC}"/>
              </a:ext>
            </a:extLst>
          </p:cNvPr>
          <p:cNvSpPr/>
          <p:nvPr/>
        </p:nvSpPr>
        <p:spPr>
          <a:xfrm>
            <a:off x="5250075" y="6390828"/>
            <a:ext cx="414931" cy="3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waterfall chart&#10;&#10;Description automatically generated">
            <a:extLst>
              <a:ext uri="{FF2B5EF4-FFF2-40B4-BE49-F238E27FC236}">
                <a16:creationId xmlns:a16="http://schemas.microsoft.com/office/drawing/2014/main" id="{5EF449E7-AE5B-5A37-1DBC-859E752629A3}"/>
              </a:ext>
            </a:extLst>
          </p:cNvPr>
          <p:cNvPicPr>
            <a:picLocks noChangeAspect="1"/>
          </p:cNvPicPr>
          <p:nvPr/>
        </p:nvPicPr>
        <p:blipFill rotWithShape="1">
          <a:blip r:embed="rId3"/>
          <a:srcRect l="85465" r="12222"/>
          <a:stretch/>
        </p:blipFill>
        <p:spPr>
          <a:xfrm>
            <a:off x="9889471" y="1990831"/>
            <a:ext cx="232578" cy="5027651"/>
          </a:xfrm>
          <a:prstGeom prst="rect">
            <a:avLst/>
          </a:prstGeom>
        </p:spPr>
      </p:pic>
      <p:graphicFrame>
        <p:nvGraphicFramePr>
          <p:cNvPr id="6" name="Table 8">
            <a:extLst>
              <a:ext uri="{FF2B5EF4-FFF2-40B4-BE49-F238E27FC236}">
                <a16:creationId xmlns:a16="http://schemas.microsoft.com/office/drawing/2014/main" id="{024220B8-D223-0FC4-6579-58DC8AD3E28C}"/>
              </a:ext>
            </a:extLst>
          </p:cNvPr>
          <p:cNvGraphicFramePr>
            <a:graphicFrameLocks noGrp="1"/>
          </p:cNvGraphicFramePr>
          <p:nvPr>
            <p:extLst>
              <p:ext uri="{D42A27DB-BD31-4B8C-83A1-F6EECF244321}">
                <p14:modId xmlns:p14="http://schemas.microsoft.com/office/powerpoint/2010/main" val="2368906273"/>
              </p:ext>
            </p:extLst>
          </p:nvPr>
        </p:nvGraphicFramePr>
        <p:xfrm>
          <a:off x="2504621" y="7256601"/>
          <a:ext cx="6713456" cy="624840"/>
        </p:xfrm>
        <a:graphic>
          <a:graphicData uri="http://schemas.openxmlformats.org/drawingml/2006/table">
            <a:tbl>
              <a:tblPr firstRow="1" bandRow="1">
                <a:tableStyleId>{0E3FDE45-AF77-4B5C-9715-49D594BDF05E}</a:tableStyleId>
              </a:tblPr>
              <a:tblGrid>
                <a:gridCol w="839182">
                  <a:extLst>
                    <a:ext uri="{9D8B030D-6E8A-4147-A177-3AD203B41FA5}">
                      <a16:colId xmlns:a16="http://schemas.microsoft.com/office/drawing/2014/main" val="1573645292"/>
                    </a:ext>
                  </a:extLst>
                </a:gridCol>
                <a:gridCol w="839182">
                  <a:extLst>
                    <a:ext uri="{9D8B030D-6E8A-4147-A177-3AD203B41FA5}">
                      <a16:colId xmlns:a16="http://schemas.microsoft.com/office/drawing/2014/main" val="2748135977"/>
                    </a:ext>
                  </a:extLst>
                </a:gridCol>
                <a:gridCol w="839182">
                  <a:extLst>
                    <a:ext uri="{9D8B030D-6E8A-4147-A177-3AD203B41FA5}">
                      <a16:colId xmlns:a16="http://schemas.microsoft.com/office/drawing/2014/main" val="1705827183"/>
                    </a:ext>
                  </a:extLst>
                </a:gridCol>
                <a:gridCol w="839182">
                  <a:extLst>
                    <a:ext uri="{9D8B030D-6E8A-4147-A177-3AD203B41FA5}">
                      <a16:colId xmlns:a16="http://schemas.microsoft.com/office/drawing/2014/main" val="4114765311"/>
                    </a:ext>
                  </a:extLst>
                </a:gridCol>
                <a:gridCol w="839182">
                  <a:extLst>
                    <a:ext uri="{9D8B030D-6E8A-4147-A177-3AD203B41FA5}">
                      <a16:colId xmlns:a16="http://schemas.microsoft.com/office/drawing/2014/main" val="566989312"/>
                    </a:ext>
                  </a:extLst>
                </a:gridCol>
                <a:gridCol w="839182">
                  <a:extLst>
                    <a:ext uri="{9D8B030D-6E8A-4147-A177-3AD203B41FA5}">
                      <a16:colId xmlns:a16="http://schemas.microsoft.com/office/drawing/2014/main" val="1677805514"/>
                    </a:ext>
                  </a:extLst>
                </a:gridCol>
                <a:gridCol w="839182">
                  <a:extLst>
                    <a:ext uri="{9D8B030D-6E8A-4147-A177-3AD203B41FA5}">
                      <a16:colId xmlns:a16="http://schemas.microsoft.com/office/drawing/2014/main" val="1188620529"/>
                    </a:ext>
                  </a:extLst>
                </a:gridCol>
                <a:gridCol w="839182">
                  <a:extLst>
                    <a:ext uri="{9D8B030D-6E8A-4147-A177-3AD203B41FA5}">
                      <a16:colId xmlns:a16="http://schemas.microsoft.com/office/drawing/2014/main" val="3179104870"/>
                    </a:ext>
                  </a:extLst>
                </a:gridCol>
              </a:tblGrid>
              <a:tr h="175275">
                <a:tc>
                  <a:txBody>
                    <a:bodyPr/>
                    <a:lstStyle/>
                    <a:p>
                      <a:pPr algn="ctr"/>
                      <a:r>
                        <a:rPr lang="en-US" sz="1100" dirty="0"/>
                        <a:t>BAU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1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DA4"/>
                    </a:solidFill>
                  </a:tcPr>
                </a:tc>
                <a:tc>
                  <a:txBody>
                    <a:bodyPr/>
                    <a:lstStyle/>
                    <a:p>
                      <a:pPr algn="ctr"/>
                      <a:r>
                        <a:rPr lang="en-US" sz="1100" dirty="0"/>
                        <a:t>Industry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F4D1"/>
                    </a:solidFill>
                  </a:tcPr>
                </a:tc>
                <a:tc>
                  <a:txBody>
                    <a:bodyPr/>
                    <a:lstStyle/>
                    <a:p>
                      <a:pPr algn="ctr"/>
                      <a:r>
                        <a:rPr lang="en-US" sz="1100" dirty="0"/>
                        <a:t>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F6F7"/>
                    </a:solidFill>
                  </a:tcPr>
                </a:tc>
                <a:tc>
                  <a:txBody>
                    <a:bodyPr/>
                    <a:lstStyle/>
                    <a:p>
                      <a:pPr algn="ctr"/>
                      <a:r>
                        <a:rPr lang="en-US" sz="1100" dirty="0"/>
                        <a:t>Policies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ctr"/>
                      <a:r>
                        <a:rPr lang="en-US" sz="11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DA4"/>
                    </a:solidFill>
                  </a:tcPr>
                </a:tc>
                <a:tc>
                  <a:txBody>
                    <a:bodyPr/>
                    <a:lstStyle/>
                    <a:p>
                      <a:pPr algn="ctr"/>
                      <a:r>
                        <a:rPr lang="en-US" sz="1100" dirty="0"/>
                        <a:t>Industry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F4D1"/>
                    </a:solidFill>
                  </a:tcPr>
                </a:tc>
                <a:tc>
                  <a:txBody>
                    <a:bodyPr/>
                    <a:lstStyle/>
                    <a:p>
                      <a:pPr algn="ctr"/>
                      <a:r>
                        <a:rPr lang="en-US" sz="1100" dirty="0"/>
                        <a:t>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F6F7"/>
                    </a:solidFill>
                  </a:tcPr>
                </a:tc>
                <a:extLst>
                  <a:ext uri="{0D108BD9-81ED-4DB2-BD59-A6C34878D82A}">
                    <a16:rowId xmlns:a16="http://schemas.microsoft.com/office/drawing/2014/main" val="2793565642"/>
                  </a:ext>
                </a:extLst>
              </a:tr>
              <a:tr h="276802">
                <a:tc>
                  <a:txBody>
                    <a:bodyPr/>
                    <a:lstStyle/>
                    <a:p>
                      <a:pPr algn="ctr"/>
                      <a:r>
                        <a:rPr lang="en-US" sz="18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096810"/>
                  </a:ext>
                </a:extLst>
              </a:tr>
            </a:tbl>
          </a:graphicData>
        </a:graphic>
      </p:graphicFrame>
      <p:sp>
        <p:nvSpPr>
          <p:cNvPr id="8" name="TextBox 7">
            <a:extLst>
              <a:ext uri="{FF2B5EF4-FFF2-40B4-BE49-F238E27FC236}">
                <a16:creationId xmlns:a16="http://schemas.microsoft.com/office/drawing/2014/main" id="{7E8BD8F3-AA7A-DFD1-AD09-5FE18011ABCE}"/>
              </a:ext>
            </a:extLst>
          </p:cNvPr>
          <p:cNvSpPr txBox="1"/>
          <p:nvPr/>
        </p:nvSpPr>
        <p:spPr>
          <a:xfrm>
            <a:off x="1542293" y="6947578"/>
            <a:ext cx="8638111" cy="276999"/>
          </a:xfrm>
          <a:prstGeom prst="rect">
            <a:avLst/>
          </a:prstGeom>
          <a:noFill/>
        </p:spPr>
        <p:txBody>
          <a:bodyPr wrap="square" rtlCol="0">
            <a:spAutoFit/>
          </a:bodyPr>
          <a:lstStyle/>
          <a:p>
            <a:pPr algn="ctr"/>
            <a:r>
              <a:rPr lang="en-US" sz="1200" b="1" dirty="0">
                <a:solidFill>
                  <a:srgbClr val="000000"/>
                </a:solidFill>
              </a:rPr>
              <a:t>Bangkok’s share of Thailand’s total 2050 emissions (grey) and share of emissions mitigation (colored)</a:t>
            </a:r>
          </a:p>
        </p:txBody>
      </p:sp>
      <p:cxnSp>
        <p:nvCxnSpPr>
          <p:cNvPr id="29" name="Straight Connector 28">
            <a:extLst>
              <a:ext uri="{FF2B5EF4-FFF2-40B4-BE49-F238E27FC236}">
                <a16:creationId xmlns:a16="http://schemas.microsoft.com/office/drawing/2014/main" id="{827BECBB-1736-C5C8-62D3-5436A612FEED}"/>
              </a:ext>
            </a:extLst>
          </p:cNvPr>
          <p:cNvCxnSpPr>
            <a:cxnSpLocks/>
          </p:cNvCxnSpPr>
          <p:nvPr/>
        </p:nvCxnSpPr>
        <p:spPr>
          <a:xfrm>
            <a:off x="9991605" y="5593180"/>
            <a:ext cx="494206" cy="0"/>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4B48ADE6-9245-ED2A-0188-29C47C254961}"/>
              </a:ext>
            </a:extLst>
          </p:cNvPr>
          <p:cNvSpPr txBox="1"/>
          <p:nvPr/>
        </p:nvSpPr>
        <p:spPr>
          <a:xfrm>
            <a:off x="10409083" y="5382700"/>
            <a:ext cx="812031" cy="461665"/>
          </a:xfrm>
          <a:prstGeom prst="rect">
            <a:avLst/>
          </a:prstGeom>
          <a:noFill/>
        </p:spPr>
        <p:txBody>
          <a:bodyPr wrap="square" rtlCol="0">
            <a:spAutoFit/>
          </a:bodyPr>
          <a:lstStyle/>
          <a:p>
            <a:pPr algn="r"/>
            <a:r>
              <a:rPr lang="en-US" sz="1200" b="1" dirty="0">
                <a:latin typeface="Helvetica" panose="020B0604020202020204" pitchFamily="34" charset="0"/>
                <a:cs typeface="Helvetica" panose="020B0604020202020204" pitchFamily="34" charset="0"/>
              </a:rPr>
              <a:t>Carbon Neutral</a:t>
            </a:r>
          </a:p>
        </p:txBody>
      </p:sp>
      <p:sp>
        <p:nvSpPr>
          <p:cNvPr id="10" name="Rectangle 9">
            <a:extLst>
              <a:ext uri="{FF2B5EF4-FFF2-40B4-BE49-F238E27FC236}">
                <a16:creationId xmlns:a16="http://schemas.microsoft.com/office/drawing/2014/main" id="{2646AF20-2817-9ADC-D6BD-BC32F0389D39}"/>
              </a:ext>
            </a:extLst>
          </p:cNvPr>
          <p:cNvSpPr/>
          <p:nvPr/>
        </p:nvSpPr>
        <p:spPr>
          <a:xfrm rot="19075683">
            <a:off x="2882923" y="6008145"/>
            <a:ext cx="452250" cy="240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CC7042-C2F6-323D-1AF2-18866FC65D1D}"/>
              </a:ext>
            </a:extLst>
          </p:cNvPr>
          <p:cNvSpPr/>
          <p:nvPr/>
        </p:nvSpPr>
        <p:spPr>
          <a:xfrm rot="19075683">
            <a:off x="5994878" y="5969397"/>
            <a:ext cx="452250" cy="240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0086F66-69B7-B117-5659-C180DBF4690F}"/>
              </a:ext>
            </a:extLst>
          </p:cNvPr>
          <p:cNvSpPr txBox="1"/>
          <p:nvPr/>
        </p:nvSpPr>
        <p:spPr>
          <a:xfrm>
            <a:off x="9049658" y="1317804"/>
            <a:ext cx="2616433" cy="919401"/>
          </a:xfrm>
          <a:prstGeom prst="roundRect">
            <a:avLst/>
          </a:prstGeom>
          <a:solidFill>
            <a:srgbClr val="D0F6F7"/>
          </a:solidFill>
          <a:ln w="28575">
            <a:solidFill>
              <a:schemeClr val="accent6"/>
            </a:solidFill>
          </a:ln>
        </p:spPr>
        <p:txBody>
          <a:bodyPr wrap="square" lIns="91440" tIns="45720" rIns="91440" bIns="45720" rtlCol="0" anchor="t">
            <a:spAutoFit/>
          </a:bodyPr>
          <a:lstStyle/>
          <a:p>
            <a:r>
              <a:rPr lang="en-US" sz="1200" b="1" dirty="0">
                <a:solidFill>
                  <a:schemeClr val="accent6"/>
                </a:solidFill>
              </a:rPr>
              <a:t>Transportation</a:t>
            </a:r>
          </a:p>
          <a:p>
            <a:pPr marL="285750" indent="-285750">
              <a:buFont typeface="Arial,Sans-Serif" panose="020B0604020202020204" pitchFamily="34" charset="0"/>
              <a:buChar char="•"/>
            </a:pPr>
            <a:r>
              <a:rPr lang="en-US" sz="1200" dirty="0">
                <a:solidFill>
                  <a:schemeClr val="accent6"/>
                </a:solidFill>
                <a:ea typeface="+mn-lt"/>
                <a:cs typeface="+mn-lt"/>
              </a:rPr>
              <a:t>Electric vehicle cost reduction</a:t>
            </a:r>
          </a:p>
          <a:p>
            <a:pPr marL="285750" indent="-285750">
              <a:buFont typeface="Arial,Sans-Serif" panose="020B0604020202020204" pitchFamily="34" charset="0"/>
              <a:buChar char="•"/>
            </a:pPr>
            <a:r>
              <a:rPr lang="en-US" sz="1200" dirty="0">
                <a:solidFill>
                  <a:schemeClr val="accent6"/>
                </a:solidFill>
                <a:ea typeface="+mn-lt"/>
                <a:cs typeface="+mn-lt"/>
              </a:rPr>
              <a:t>Internal combustion engine vehicle phase-out</a:t>
            </a:r>
            <a:endParaRPr lang="en-US" sz="1800" dirty="0"/>
          </a:p>
        </p:txBody>
      </p:sp>
      <p:sp>
        <p:nvSpPr>
          <p:cNvPr id="15" name="TextBox 14">
            <a:extLst>
              <a:ext uri="{FF2B5EF4-FFF2-40B4-BE49-F238E27FC236}">
                <a16:creationId xmlns:a16="http://schemas.microsoft.com/office/drawing/2014/main" id="{3393AC3C-4351-F6D2-1721-04DB7904DF68}"/>
              </a:ext>
            </a:extLst>
          </p:cNvPr>
          <p:cNvSpPr txBox="1"/>
          <p:nvPr/>
        </p:nvSpPr>
        <p:spPr>
          <a:xfrm>
            <a:off x="2924863" y="1308390"/>
            <a:ext cx="3177109" cy="919401"/>
          </a:xfrm>
          <a:prstGeom prst="roundRect">
            <a:avLst/>
          </a:prstGeom>
          <a:solidFill>
            <a:schemeClr val="tx2">
              <a:lumMod val="20000"/>
              <a:lumOff val="80000"/>
            </a:schemeClr>
          </a:solidFill>
          <a:ln w="28575">
            <a:solidFill>
              <a:schemeClr val="tx2"/>
            </a:solidFill>
          </a:ln>
        </p:spPr>
        <p:txBody>
          <a:bodyPr wrap="square" rtlCol="0">
            <a:spAutoFit/>
          </a:bodyPr>
          <a:lstStyle/>
          <a:p>
            <a:r>
              <a:rPr lang="en-US" sz="1200" b="1">
                <a:solidFill>
                  <a:schemeClr val="tx2"/>
                </a:solidFill>
              </a:rPr>
              <a:t>Buildings</a:t>
            </a:r>
          </a:p>
          <a:p>
            <a:pPr marL="342900" indent="-342900">
              <a:buFont typeface="Arial" panose="020B0604020202020204" pitchFamily="34" charset="0"/>
              <a:buChar char="•"/>
            </a:pPr>
            <a:r>
              <a:rPr lang="en-US" sz="1200">
                <a:solidFill>
                  <a:schemeClr val="tx2"/>
                </a:solidFill>
              </a:rPr>
              <a:t>Air conditioner efficiency</a:t>
            </a:r>
          </a:p>
          <a:p>
            <a:pPr marL="342900" indent="-342900">
              <a:buFont typeface="Arial" panose="020B0604020202020204" pitchFamily="34" charset="0"/>
              <a:buChar char="•"/>
            </a:pPr>
            <a:r>
              <a:rPr lang="en-US" sz="1200">
                <a:solidFill>
                  <a:schemeClr val="tx2"/>
                </a:solidFill>
              </a:rPr>
              <a:t>Building envelope efficiency</a:t>
            </a:r>
          </a:p>
          <a:p>
            <a:pPr marL="342900" indent="-342900">
              <a:buFont typeface="Arial" panose="020B0604020202020204" pitchFamily="34" charset="0"/>
              <a:buChar char="•"/>
            </a:pPr>
            <a:r>
              <a:rPr lang="en-US" sz="1200">
                <a:solidFill>
                  <a:schemeClr val="tx2"/>
                </a:solidFill>
              </a:rPr>
              <a:t>Phase-out of non-LED lighting</a:t>
            </a:r>
          </a:p>
        </p:txBody>
      </p:sp>
      <p:sp>
        <p:nvSpPr>
          <p:cNvPr id="18" name="TextBox 17">
            <a:extLst>
              <a:ext uri="{FF2B5EF4-FFF2-40B4-BE49-F238E27FC236}">
                <a16:creationId xmlns:a16="http://schemas.microsoft.com/office/drawing/2014/main" id="{6CC13822-B95E-0D16-F667-76D30BEBAF89}"/>
              </a:ext>
            </a:extLst>
          </p:cNvPr>
          <p:cNvSpPr txBox="1"/>
          <p:nvPr/>
        </p:nvSpPr>
        <p:spPr>
          <a:xfrm>
            <a:off x="6392371" y="1308390"/>
            <a:ext cx="2431942" cy="919401"/>
          </a:xfrm>
          <a:prstGeom prst="roundRect">
            <a:avLst/>
          </a:prstGeom>
          <a:solidFill>
            <a:srgbClr val="CEF4D1"/>
          </a:solidFill>
          <a:ln w="28575">
            <a:solidFill>
              <a:schemeClr val="accent4"/>
            </a:solidFill>
          </a:ln>
        </p:spPr>
        <p:txBody>
          <a:bodyPr wrap="square" lIns="91440" tIns="45720" rIns="91440" bIns="45720" rtlCol="0" anchor="t">
            <a:spAutoFit/>
          </a:bodyPr>
          <a:lstStyle/>
          <a:p>
            <a:r>
              <a:rPr lang="en-US" sz="1200" b="1">
                <a:solidFill>
                  <a:schemeClr val="accent4"/>
                </a:solidFill>
              </a:rPr>
              <a:t>Industry</a:t>
            </a:r>
          </a:p>
          <a:p>
            <a:pPr marL="342900" indent="-342900">
              <a:buFont typeface="Arial" panose="020B0604020202020204" pitchFamily="34" charset="0"/>
              <a:buChar char="•"/>
            </a:pPr>
            <a:r>
              <a:rPr lang="en-US" sz="1200">
                <a:solidFill>
                  <a:schemeClr val="accent4"/>
                </a:solidFill>
              </a:rPr>
              <a:t>Industrial energy efficiency improvement</a:t>
            </a:r>
          </a:p>
          <a:p>
            <a:pPr marL="342900" indent="-342900">
              <a:buFont typeface="Arial" panose="020B0604020202020204" pitchFamily="34" charset="0"/>
              <a:buChar char="•"/>
            </a:pPr>
            <a:r>
              <a:rPr lang="en-US" sz="1200">
                <a:solidFill>
                  <a:schemeClr val="accent4"/>
                </a:solidFill>
                <a:cs typeface="Arial"/>
              </a:rPr>
              <a:t>Hydrogen fuels</a:t>
            </a:r>
          </a:p>
        </p:txBody>
      </p:sp>
      <p:cxnSp>
        <p:nvCxnSpPr>
          <p:cNvPr id="19" name="Straight Connector 18">
            <a:extLst>
              <a:ext uri="{FF2B5EF4-FFF2-40B4-BE49-F238E27FC236}">
                <a16:creationId xmlns:a16="http://schemas.microsoft.com/office/drawing/2014/main" id="{F4B68AFF-BD31-F9B1-2226-1C77EE6B0F73}"/>
              </a:ext>
            </a:extLst>
          </p:cNvPr>
          <p:cNvCxnSpPr>
            <a:cxnSpLocks/>
            <a:stCxn id="15" idx="2"/>
          </p:cNvCxnSpPr>
          <p:nvPr/>
        </p:nvCxnSpPr>
        <p:spPr>
          <a:xfrm flipH="1">
            <a:off x="3981450" y="2227791"/>
            <a:ext cx="531968" cy="439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C165D5C-BF63-1E5B-B177-53D4C8EE4D20}"/>
              </a:ext>
            </a:extLst>
          </p:cNvPr>
          <p:cNvCxnSpPr>
            <a:cxnSpLocks/>
            <a:stCxn id="14" idx="2"/>
          </p:cNvCxnSpPr>
          <p:nvPr/>
        </p:nvCxnSpPr>
        <p:spPr>
          <a:xfrm flipH="1">
            <a:off x="5570005" y="2237205"/>
            <a:ext cx="4787870" cy="1263998"/>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CCB82D-A1CD-4A39-1591-2EEB5D2BC799}"/>
              </a:ext>
            </a:extLst>
          </p:cNvPr>
          <p:cNvCxnSpPr>
            <a:cxnSpLocks/>
            <a:stCxn id="18" idx="2"/>
          </p:cNvCxnSpPr>
          <p:nvPr/>
        </p:nvCxnSpPr>
        <p:spPr>
          <a:xfrm flipH="1">
            <a:off x="4801458" y="2227791"/>
            <a:ext cx="2806884" cy="723063"/>
          </a:xfrm>
          <a:prstGeom prst="line">
            <a:avLst/>
          </a:prstGeom>
          <a:ln w="12700">
            <a:solidFill>
              <a:srgbClr val="007836"/>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4CF1ED5-A38F-1383-9E60-C3A8D9B8556D}"/>
              </a:ext>
            </a:extLst>
          </p:cNvPr>
          <p:cNvSpPr txBox="1"/>
          <p:nvPr/>
        </p:nvSpPr>
        <p:spPr>
          <a:xfrm>
            <a:off x="10470498" y="2602937"/>
            <a:ext cx="1958683" cy="715089"/>
          </a:xfrm>
          <a:prstGeom prst="roundRect">
            <a:avLst/>
          </a:prstGeom>
          <a:solidFill>
            <a:schemeClr val="tx2">
              <a:lumMod val="20000"/>
              <a:lumOff val="80000"/>
            </a:schemeClr>
          </a:solidFill>
          <a:ln w="28575">
            <a:solidFill>
              <a:schemeClr val="tx2"/>
            </a:solidFill>
          </a:ln>
        </p:spPr>
        <p:txBody>
          <a:bodyPr wrap="square" rtlCol="0">
            <a:spAutoFit/>
          </a:bodyPr>
          <a:lstStyle/>
          <a:p>
            <a:r>
              <a:rPr lang="en-US" sz="1200" b="1">
                <a:solidFill>
                  <a:schemeClr val="tx2"/>
                </a:solidFill>
              </a:rPr>
              <a:t>Buildings</a:t>
            </a:r>
          </a:p>
          <a:p>
            <a:pPr marL="342900" indent="-342900">
              <a:buFont typeface="Arial" panose="020B0604020202020204" pitchFamily="34" charset="0"/>
              <a:buChar char="•"/>
            </a:pPr>
            <a:r>
              <a:rPr lang="en-US" sz="1200">
                <a:solidFill>
                  <a:schemeClr val="tx2"/>
                </a:solidFill>
              </a:rPr>
              <a:t>Cooking electrification </a:t>
            </a:r>
          </a:p>
        </p:txBody>
      </p:sp>
      <p:sp>
        <p:nvSpPr>
          <p:cNvPr id="50" name="TextBox 49">
            <a:extLst>
              <a:ext uri="{FF2B5EF4-FFF2-40B4-BE49-F238E27FC236}">
                <a16:creationId xmlns:a16="http://schemas.microsoft.com/office/drawing/2014/main" id="{0ED4D615-0A66-573F-93CD-BE5E15D5737F}"/>
              </a:ext>
            </a:extLst>
          </p:cNvPr>
          <p:cNvSpPr txBox="1"/>
          <p:nvPr/>
        </p:nvSpPr>
        <p:spPr>
          <a:xfrm>
            <a:off x="10469188" y="3507137"/>
            <a:ext cx="1961305" cy="919401"/>
          </a:xfrm>
          <a:prstGeom prst="roundRect">
            <a:avLst/>
          </a:prstGeom>
          <a:solidFill>
            <a:srgbClr val="CEF4D1"/>
          </a:solidFill>
          <a:ln w="28575">
            <a:solidFill>
              <a:schemeClr val="accent4"/>
            </a:solidFill>
          </a:ln>
        </p:spPr>
        <p:txBody>
          <a:bodyPr wrap="square" lIns="91440" tIns="45720" rIns="91440" bIns="45720" rtlCol="0" anchor="t">
            <a:spAutoFit/>
          </a:bodyPr>
          <a:lstStyle/>
          <a:p>
            <a:r>
              <a:rPr lang="en-US" sz="1200" b="1">
                <a:solidFill>
                  <a:schemeClr val="accent4"/>
                </a:solidFill>
              </a:rPr>
              <a:t>Industry</a:t>
            </a:r>
          </a:p>
          <a:p>
            <a:pPr marL="342900" indent="-342900">
              <a:buFont typeface="Arial" panose="020B0604020202020204" pitchFamily="34" charset="0"/>
              <a:buChar char="•"/>
            </a:pPr>
            <a:r>
              <a:rPr lang="en-US" sz="1200">
                <a:solidFill>
                  <a:schemeClr val="accent4"/>
                </a:solidFill>
              </a:rPr>
              <a:t>Electrification</a:t>
            </a:r>
          </a:p>
          <a:p>
            <a:pPr marL="342900" indent="-342900">
              <a:buFont typeface="Arial" panose="020B0604020202020204" pitchFamily="34" charset="0"/>
              <a:buChar char="•"/>
            </a:pPr>
            <a:r>
              <a:rPr lang="en-US" sz="1200">
                <a:solidFill>
                  <a:schemeClr val="accent4"/>
                </a:solidFill>
              </a:rPr>
              <a:t>Increased use of hydrogen</a:t>
            </a:r>
            <a:endParaRPr lang="en-US" sz="1200">
              <a:solidFill>
                <a:schemeClr val="accent4"/>
              </a:solidFill>
              <a:cs typeface="Arial"/>
            </a:endParaRPr>
          </a:p>
        </p:txBody>
      </p:sp>
      <p:sp>
        <p:nvSpPr>
          <p:cNvPr id="53" name="TextBox 52">
            <a:extLst>
              <a:ext uri="{FF2B5EF4-FFF2-40B4-BE49-F238E27FC236}">
                <a16:creationId xmlns:a16="http://schemas.microsoft.com/office/drawing/2014/main" id="{8634C63C-F8D6-36AC-C4F1-CC4545E0D219}"/>
              </a:ext>
            </a:extLst>
          </p:cNvPr>
          <p:cNvSpPr txBox="1"/>
          <p:nvPr/>
        </p:nvSpPr>
        <p:spPr>
          <a:xfrm>
            <a:off x="10469188" y="4615649"/>
            <a:ext cx="1961305" cy="510778"/>
          </a:xfrm>
          <a:prstGeom prst="roundRect">
            <a:avLst/>
          </a:prstGeom>
          <a:solidFill>
            <a:srgbClr val="D0F6F7"/>
          </a:solidFill>
          <a:ln w="28575">
            <a:solidFill>
              <a:schemeClr val="accent6"/>
            </a:solidFill>
          </a:ln>
        </p:spPr>
        <p:txBody>
          <a:bodyPr wrap="square" lIns="91440" tIns="45720" rIns="91440" bIns="45720" rtlCol="0" anchor="t">
            <a:spAutoFit/>
          </a:bodyPr>
          <a:lstStyle/>
          <a:p>
            <a:r>
              <a:rPr lang="en-US" sz="1200" b="1">
                <a:solidFill>
                  <a:schemeClr val="accent6"/>
                </a:solidFill>
              </a:rPr>
              <a:t>Transportation</a:t>
            </a:r>
          </a:p>
          <a:p>
            <a:pPr marL="285750" indent="-285750">
              <a:buFont typeface="Arial,Sans-Serif" panose="020B0604020202020204" pitchFamily="34" charset="0"/>
              <a:buChar char="•"/>
            </a:pPr>
            <a:r>
              <a:rPr lang="en-US" sz="1200">
                <a:solidFill>
                  <a:schemeClr val="accent6"/>
                </a:solidFill>
                <a:ea typeface="+mn-lt"/>
                <a:cs typeface="+mn-lt"/>
              </a:rPr>
              <a:t>Further electrification</a:t>
            </a:r>
            <a:endParaRPr lang="en-US" sz="1800"/>
          </a:p>
        </p:txBody>
      </p:sp>
      <p:cxnSp>
        <p:nvCxnSpPr>
          <p:cNvPr id="54" name="Straight Connector 53">
            <a:extLst>
              <a:ext uri="{FF2B5EF4-FFF2-40B4-BE49-F238E27FC236}">
                <a16:creationId xmlns:a16="http://schemas.microsoft.com/office/drawing/2014/main" id="{7ECFDD31-9C49-5F50-59DA-DCAE11B432BC}"/>
              </a:ext>
            </a:extLst>
          </p:cNvPr>
          <p:cNvCxnSpPr>
            <a:cxnSpLocks/>
            <a:stCxn id="49" idx="1"/>
          </p:cNvCxnSpPr>
          <p:nvPr/>
        </p:nvCxnSpPr>
        <p:spPr>
          <a:xfrm flipH="1">
            <a:off x="7153275" y="2960482"/>
            <a:ext cx="3317223" cy="77519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2907D6-ED9D-60F1-E178-D103E3785956}"/>
              </a:ext>
            </a:extLst>
          </p:cNvPr>
          <p:cNvCxnSpPr>
            <a:cxnSpLocks/>
            <a:stCxn id="50" idx="1"/>
          </p:cNvCxnSpPr>
          <p:nvPr/>
        </p:nvCxnSpPr>
        <p:spPr>
          <a:xfrm flipH="1" flipV="1">
            <a:off x="8210550" y="3910232"/>
            <a:ext cx="2258638" cy="56606"/>
          </a:xfrm>
          <a:prstGeom prst="line">
            <a:avLst/>
          </a:prstGeom>
          <a:ln w="12700">
            <a:solidFill>
              <a:srgbClr val="007836"/>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F3F2F4-A8B3-FD59-3BBB-BAB2E607C29E}"/>
              </a:ext>
            </a:extLst>
          </p:cNvPr>
          <p:cNvCxnSpPr>
            <a:cxnSpLocks/>
            <a:stCxn id="53" idx="1"/>
          </p:cNvCxnSpPr>
          <p:nvPr/>
        </p:nvCxnSpPr>
        <p:spPr>
          <a:xfrm flipH="1" flipV="1">
            <a:off x="9028182" y="4835690"/>
            <a:ext cx="1441006" cy="35348"/>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80" name="Picture 79" descr="Chart, waterfall chart&#10;&#10;Description automatically generated">
            <a:extLst>
              <a:ext uri="{FF2B5EF4-FFF2-40B4-BE49-F238E27FC236}">
                <a16:creationId xmlns:a16="http://schemas.microsoft.com/office/drawing/2014/main" id="{BF459AE7-A76A-A29A-4226-853D36AF400A}"/>
              </a:ext>
            </a:extLst>
          </p:cNvPr>
          <p:cNvPicPr>
            <a:picLocks noChangeAspect="1"/>
          </p:cNvPicPr>
          <p:nvPr/>
        </p:nvPicPr>
        <p:blipFill rotWithShape="1">
          <a:blip r:embed="rId3"/>
          <a:srcRect l="88353" t="38949" r="7251" b="43776"/>
          <a:stretch/>
        </p:blipFill>
        <p:spPr>
          <a:xfrm>
            <a:off x="12777632" y="3552704"/>
            <a:ext cx="442034" cy="868529"/>
          </a:xfrm>
          <a:prstGeom prst="rect">
            <a:avLst/>
          </a:prstGeom>
        </p:spPr>
      </p:pic>
      <p:sp>
        <p:nvSpPr>
          <p:cNvPr id="85" name="TextBox 84">
            <a:extLst>
              <a:ext uri="{FF2B5EF4-FFF2-40B4-BE49-F238E27FC236}">
                <a16:creationId xmlns:a16="http://schemas.microsoft.com/office/drawing/2014/main" id="{B57658C4-9062-B516-8B46-FE90B3D6B8BD}"/>
              </a:ext>
            </a:extLst>
          </p:cNvPr>
          <p:cNvSpPr txBox="1"/>
          <p:nvPr/>
        </p:nvSpPr>
        <p:spPr>
          <a:xfrm>
            <a:off x="11882305" y="5611985"/>
            <a:ext cx="2058066" cy="1123712"/>
          </a:xfrm>
          <a:prstGeom prst="roundRect">
            <a:avLst/>
          </a:prstGeom>
          <a:solidFill>
            <a:srgbClr val="E6E6FA"/>
          </a:solidFill>
          <a:ln w="28575">
            <a:solidFill>
              <a:srgbClr val="502D7F"/>
            </a:solidFill>
          </a:ln>
        </p:spPr>
        <p:txBody>
          <a:bodyPr wrap="square" lIns="91440" tIns="45720" rIns="91440" bIns="45720" rtlCol="0" anchor="t">
            <a:spAutoFit/>
          </a:bodyPr>
          <a:lstStyle/>
          <a:p>
            <a:r>
              <a:rPr lang="en-US" sz="1200" b="1" dirty="0">
                <a:solidFill>
                  <a:srgbClr val="502D7F"/>
                </a:solidFill>
              </a:rPr>
              <a:t>Power</a:t>
            </a:r>
          </a:p>
          <a:p>
            <a:pPr marL="285750" indent="-285750">
              <a:buFont typeface="Arial"/>
              <a:buChar char="•"/>
            </a:pPr>
            <a:r>
              <a:rPr lang="en-US" sz="1200" dirty="0">
                <a:solidFill>
                  <a:srgbClr val="502D7F"/>
                </a:solidFill>
              </a:rPr>
              <a:t>Solar, wind, and biomass development</a:t>
            </a:r>
            <a:endParaRPr lang="en-US" sz="1200" dirty="0">
              <a:solidFill>
                <a:srgbClr val="502D7F"/>
              </a:solidFill>
              <a:cs typeface="Arial"/>
            </a:endParaRPr>
          </a:p>
          <a:p>
            <a:pPr marL="285750" indent="-285750">
              <a:buFont typeface="Arial"/>
              <a:buChar char="•"/>
            </a:pPr>
            <a:r>
              <a:rPr lang="en-US" sz="1200" dirty="0">
                <a:solidFill>
                  <a:srgbClr val="502D7F"/>
                </a:solidFill>
              </a:rPr>
              <a:t>Coal phase-out</a:t>
            </a:r>
          </a:p>
          <a:p>
            <a:pPr marL="285750" indent="-285750">
              <a:buFont typeface="Arial"/>
              <a:buChar char="•"/>
            </a:pPr>
            <a:r>
              <a:rPr lang="en-US" sz="1200" dirty="0">
                <a:solidFill>
                  <a:srgbClr val="502D7F"/>
                </a:solidFill>
                <a:cs typeface="Arial"/>
              </a:rPr>
              <a:t>CCS with gas </a:t>
            </a:r>
          </a:p>
        </p:txBody>
      </p:sp>
      <p:cxnSp>
        <p:nvCxnSpPr>
          <p:cNvPr id="86" name="Straight Connector 85">
            <a:extLst>
              <a:ext uri="{FF2B5EF4-FFF2-40B4-BE49-F238E27FC236}">
                <a16:creationId xmlns:a16="http://schemas.microsoft.com/office/drawing/2014/main" id="{C14E0465-CBD4-F0DF-F049-6BFDED0D3B52}"/>
              </a:ext>
            </a:extLst>
          </p:cNvPr>
          <p:cNvCxnSpPr>
            <a:cxnSpLocks/>
            <a:stCxn id="85" idx="0"/>
          </p:cNvCxnSpPr>
          <p:nvPr/>
        </p:nvCxnSpPr>
        <p:spPr>
          <a:xfrm flipV="1">
            <a:off x="12911338" y="4388182"/>
            <a:ext cx="411349" cy="1223803"/>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D07FBDF4-26F6-1E6E-D3A8-5D9CABCE77B6}"/>
              </a:ext>
            </a:extLst>
          </p:cNvPr>
          <p:cNvPicPr>
            <a:picLocks noChangeAspect="1"/>
          </p:cNvPicPr>
          <p:nvPr/>
        </p:nvPicPr>
        <p:blipFill rotWithShape="1">
          <a:blip r:embed="rId5"/>
          <a:srcRect l="2089" t="520"/>
          <a:stretch/>
        </p:blipFill>
        <p:spPr>
          <a:xfrm>
            <a:off x="2916656" y="2685542"/>
            <a:ext cx="568113" cy="2909613"/>
          </a:xfrm>
          <a:prstGeom prst="rect">
            <a:avLst/>
          </a:prstGeom>
        </p:spPr>
      </p:pic>
      <p:sp>
        <p:nvSpPr>
          <p:cNvPr id="24" name="TextBox 23">
            <a:extLst>
              <a:ext uri="{FF2B5EF4-FFF2-40B4-BE49-F238E27FC236}">
                <a16:creationId xmlns:a16="http://schemas.microsoft.com/office/drawing/2014/main" id="{50A02EAA-9F53-F49F-123E-833DBE0EA654}"/>
              </a:ext>
            </a:extLst>
          </p:cNvPr>
          <p:cNvSpPr txBox="1"/>
          <p:nvPr/>
        </p:nvSpPr>
        <p:spPr>
          <a:xfrm rot="16200000">
            <a:off x="2607550" y="4268471"/>
            <a:ext cx="1137664" cy="261610"/>
          </a:xfrm>
          <a:prstGeom prst="rect">
            <a:avLst/>
          </a:prstGeom>
          <a:noFill/>
        </p:spPr>
        <p:txBody>
          <a:bodyPr wrap="square" rtlCol="0">
            <a:spAutoFit/>
          </a:bodyPr>
          <a:lstStyle/>
          <a:p>
            <a:pPr algn="ctr"/>
            <a:r>
              <a:rPr lang="en-US" sz="1100" dirty="0">
                <a:latin typeface="Helvetica" panose="020B0604020202020204" pitchFamily="34" charset="0"/>
                <a:cs typeface="Helvetica" panose="020B0604020202020204" pitchFamily="34" charset="0"/>
              </a:rPr>
              <a:t>BAU emissions</a:t>
            </a:r>
          </a:p>
        </p:txBody>
      </p:sp>
      <p:pic>
        <p:nvPicPr>
          <p:cNvPr id="99" name="Picture 98">
            <a:extLst>
              <a:ext uri="{FF2B5EF4-FFF2-40B4-BE49-F238E27FC236}">
                <a16:creationId xmlns:a16="http://schemas.microsoft.com/office/drawing/2014/main" id="{AE08ABF9-9B2E-A1C9-D2EB-23F983733DCD}"/>
              </a:ext>
            </a:extLst>
          </p:cNvPr>
          <p:cNvPicPr>
            <a:picLocks noChangeAspect="1"/>
          </p:cNvPicPr>
          <p:nvPr/>
        </p:nvPicPr>
        <p:blipFill rotWithShape="1">
          <a:blip r:embed="rId6"/>
          <a:srcRect l="2767" t="392"/>
          <a:stretch/>
        </p:blipFill>
        <p:spPr>
          <a:xfrm>
            <a:off x="6060420" y="3741287"/>
            <a:ext cx="568114" cy="1851893"/>
          </a:xfrm>
          <a:prstGeom prst="rect">
            <a:avLst/>
          </a:prstGeom>
        </p:spPr>
      </p:pic>
      <p:sp>
        <p:nvSpPr>
          <p:cNvPr id="25" name="TextBox 24">
            <a:extLst>
              <a:ext uri="{FF2B5EF4-FFF2-40B4-BE49-F238E27FC236}">
                <a16:creationId xmlns:a16="http://schemas.microsoft.com/office/drawing/2014/main" id="{4D02124C-7400-59F2-F2B6-0442A9B54240}"/>
              </a:ext>
            </a:extLst>
          </p:cNvPr>
          <p:cNvSpPr txBox="1"/>
          <p:nvPr/>
        </p:nvSpPr>
        <p:spPr>
          <a:xfrm rot="16200000">
            <a:off x="5741001" y="4340996"/>
            <a:ext cx="1174902" cy="600164"/>
          </a:xfrm>
          <a:prstGeom prst="rect">
            <a:avLst/>
          </a:prstGeom>
          <a:noFill/>
        </p:spPr>
        <p:txBody>
          <a:bodyPr wrap="square" rtlCol="0">
            <a:spAutoFit/>
          </a:bodyPr>
          <a:lstStyle/>
          <a:p>
            <a:pPr algn="ctr"/>
            <a:r>
              <a:rPr lang="en-US" sz="1100" dirty="0">
                <a:latin typeface="Helvetica" panose="020B0604020202020204" pitchFamily="34" charset="0"/>
                <a:cs typeface="Helvetica" panose="020B0604020202020204" pitchFamily="34" charset="0"/>
              </a:rPr>
              <a:t>Policies residual emissions</a:t>
            </a:r>
          </a:p>
        </p:txBody>
      </p:sp>
      <p:sp>
        <p:nvSpPr>
          <p:cNvPr id="100" name="Rectangle 99">
            <a:extLst>
              <a:ext uri="{FF2B5EF4-FFF2-40B4-BE49-F238E27FC236}">
                <a16:creationId xmlns:a16="http://schemas.microsoft.com/office/drawing/2014/main" id="{5818502F-C780-1AA1-A14B-ECF21CDF01F4}"/>
              </a:ext>
            </a:extLst>
          </p:cNvPr>
          <p:cNvSpPr/>
          <p:nvPr/>
        </p:nvSpPr>
        <p:spPr>
          <a:xfrm>
            <a:off x="3109048" y="5822466"/>
            <a:ext cx="225082" cy="149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DE0F2F5-2B7E-664B-3794-710D6535FEE1}"/>
              </a:ext>
            </a:extLst>
          </p:cNvPr>
          <p:cNvSpPr/>
          <p:nvPr/>
        </p:nvSpPr>
        <p:spPr>
          <a:xfrm>
            <a:off x="6253892" y="5822466"/>
            <a:ext cx="225082" cy="149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612215"/>
      </p:ext>
    </p:extLst>
  </p:cSld>
  <p:clrMapOvr>
    <a:masterClrMapping/>
  </p:clrMapOvr>
  <mc:AlternateContent xmlns:mc="http://schemas.openxmlformats.org/markup-compatibility/2006">
    <mc:Choice xmlns:p14="http://schemas.microsoft.com/office/powerpoint/2010/main" Requires="p14">
      <p:transition spd="med" p14:dur="700" advTm="83695">
        <p:fade/>
      </p:transition>
    </mc:Choice>
    <mc:Fallback>
      <p:transition spd="med" advTm="8369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334EC8-90BA-4BBE-957B-EDB43F82913E}"/>
              </a:ext>
            </a:extLst>
          </p:cNvPr>
          <p:cNvSpPr>
            <a:spLocks noGrp="1"/>
          </p:cNvSpPr>
          <p:nvPr>
            <p:ph type="sldNum" sz="quarter" idx="12"/>
          </p:nvPr>
        </p:nvSpPr>
        <p:spPr/>
        <p:txBody>
          <a:bodyPr/>
          <a:lstStyle/>
          <a:p>
            <a:r>
              <a:rPr lang="en-US" dirty="0"/>
              <a:t>4</a:t>
            </a:r>
          </a:p>
        </p:txBody>
      </p:sp>
      <p:sp>
        <p:nvSpPr>
          <p:cNvPr id="3" name="Title 2">
            <a:extLst>
              <a:ext uri="{FF2B5EF4-FFF2-40B4-BE49-F238E27FC236}">
                <a16:creationId xmlns:a16="http://schemas.microsoft.com/office/drawing/2014/main" id="{ACE7AEC2-ACF0-8A06-F5E0-0950E872FCAB}"/>
              </a:ext>
            </a:extLst>
          </p:cNvPr>
          <p:cNvSpPr>
            <a:spLocks noGrp="1"/>
          </p:cNvSpPr>
          <p:nvPr>
            <p:ph type="title"/>
          </p:nvPr>
        </p:nvSpPr>
        <p:spPr/>
        <p:txBody>
          <a:bodyPr/>
          <a:lstStyle/>
          <a:p>
            <a:r>
              <a:rPr lang="en-US" dirty="0"/>
              <a:t>Key Insights</a:t>
            </a:r>
          </a:p>
        </p:txBody>
      </p:sp>
      <p:sp>
        <p:nvSpPr>
          <p:cNvPr id="4" name="Content Placeholder 3">
            <a:extLst>
              <a:ext uri="{FF2B5EF4-FFF2-40B4-BE49-F238E27FC236}">
                <a16:creationId xmlns:a16="http://schemas.microsoft.com/office/drawing/2014/main" id="{904DC502-9A13-FCE6-6748-8034345D0B8D}"/>
              </a:ext>
            </a:extLst>
          </p:cNvPr>
          <p:cNvSpPr>
            <a:spLocks noGrp="1"/>
          </p:cNvSpPr>
          <p:nvPr>
            <p:ph sz="quarter" idx="20"/>
          </p:nvPr>
        </p:nvSpPr>
        <p:spPr>
          <a:xfrm>
            <a:off x="2297596" y="1985619"/>
            <a:ext cx="11696700" cy="5486401"/>
          </a:xfrm>
        </p:spPr>
        <p:txBody>
          <a:bodyPr/>
          <a:lstStyle/>
          <a:p>
            <a:pPr marL="0" indent="0">
              <a:spcBef>
                <a:spcPts val="3600"/>
              </a:spcBef>
              <a:buNone/>
            </a:pPr>
            <a:r>
              <a:rPr lang="en-US" sz="2400" b="1" dirty="0">
                <a:solidFill>
                  <a:srgbClr val="D77600"/>
                </a:solidFill>
              </a:rPr>
              <a:t>Electrification</a:t>
            </a:r>
            <a:r>
              <a:rPr lang="en-US" sz="2400" dirty="0"/>
              <a:t> across sectors, accompanied by </a:t>
            </a:r>
            <a:r>
              <a:rPr lang="en-US" sz="2400" b="1" dirty="0">
                <a:solidFill>
                  <a:srgbClr val="D77600"/>
                </a:solidFill>
              </a:rPr>
              <a:t>decarbonization of the power sector</a:t>
            </a:r>
            <a:r>
              <a:rPr lang="en-US" sz="2400" dirty="0"/>
              <a:t>, will be key drivers for reaching carbon neutrality by 2050</a:t>
            </a:r>
          </a:p>
          <a:p>
            <a:pPr marL="0" indent="0">
              <a:spcBef>
                <a:spcPts val="3600"/>
              </a:spcBef>
              <a:buNone/>
            </a:pPr>
            <a:r>
              <a:rPr lang="en-US" sz="2400" b="1" dirty="0">
                <a:solidFill>
                  <a:srgbClr val="D77600"/>
                </a:solidFill>
              </a:rPr>
              <a:t>Energy efficiency and demand-side measures </a:t>
            </a:r>
            <a:r>
              <a:rPr lang="en-US" sz="2400" dirty="0"/>
              <a:t>will play a crucial role in decarbonization at the city and national levels</a:t>
            </a:r>
          </a:p>
          <a:p>
            <a:pPr marL="0" indent="0">
              <a:spcBef>
                <a:spcPts val="3600"/>
              </a:spcBef>
              <a:buNone/>
            </a:pPr>
            <a:r>
              <a:rPr lang="en-US" sz="2400" dirty="0"/>
              <a:t>Hard-to-mitigate sectors will require </a:t>
            </a:r>
            <a:r>
              <a:rPr lang="en-US" sz="2400" b="1" dirty="0">
                <a:solidFill>
                  <a:srgbClr val="D77600"/>
                </a:solidFill>
              </a:rPr>
              <a:t>carbon capture and storage (CCS); </a:t>
            </a:r>
            <a:r>
              <a:rPr lang="en-US" sz="2400" dirty="0"/>
              <a:t>some emissions in these sectors will need to be offset using bioenergy with carbon capture and storage (BECCS) or other carbon sequestration technologies. </a:t>
            </a:r>
          </a:p>
          <a:p>
            <a:pPr marL="0" indent="0">
              <a:spcBef>
                <a:spcPts val="3600"/>
              </a:spcBef>
              <a:buNone/>
            </a:pPr>
            <a:r>
              <a:rPr lang="en-US" sz="2400" dirty="0"/>
              <a:t>The </a:t>
            </a:r>
            <a:r>
              <a:rPr lang="en-US" sz="2400" b="1" dirty="0">
                <a:solidFill>
                  <a:srgbClr val="D77600"/>
                </a:solidFill>
              </a:rPr>
              <a:t>Bangkok metropolitan area </a:t>
            </a:r>
            <a:r>
              <a:rPr lang="en-US" sz="2400" dirty="0"/>
              <a:t>will play a key role in reaching national decarbonization targets</a:t>
            </a:r>
          </a:p>
          <a:p>
            <a:pPr marL="0" indent="0">
              <a:spcBef>
                <a:spcPts val="3600"/>
              </a:spcBef>
              <a:buNone/>
            </a:pPr>
            <a:r>
              <a:rPr lang="en-US" sz="2400" dirty="0"/>
              <a:t>The extent of carbon sequestration achieved in the </a:t>
            </a:r>
            <a:r>
              <a:rPr lang="en-US" sz="2400" b="1" dirty="0">
                <a:solidFill>
                  <a:srgbClr val="D77600"/>
                </a:solidFill>
              </a:rPr>
              <a:t>land use change (LUC) sector</a:t>
            </a:r>
            <a:r>
              <a:rPr lang="en-US" sz="2400" dirty="0">
                <a:solidFill>
                  <a:srgbClr val="D77600"/>
                </a:solidFill>
              </a:rPr>
              <a:t> </a:t>
            </a:r>
            <a:r>
              <a:rPr lang="en-US" sz="2400" dirty="0"/>
              <a:t>will have major implications for mitigation efforts needed in other sectors</a:t>
            </a:r>
          </a:p>
        </p:txBody>
      </p:sp>
      <p:pic>
        <p:nvPicPr>
          <p:cNvPr id="21" name="Picture Placeholder 20" descr="City outline">
            <a:extLst>
              <a:ext uri="{FF2B5EF4-FFF2-40B4-BE49-F238E27FC236}">
                <a16:creationId xmlns:a16="http://schemas.microsoft.com/office/drawing/2014/main" id="{5273345F-B0DB-A341-3020-811FA8401820}"/>
              </a:ext>
            </a:extLst>
          </p:cNvPr>
          <p:cNvPicPr>
            <a:picLocks noGrp="1" noChangeAspect="1"/>
          </p:cNvPicPr>
          <p:nvPr>
            <p:ph type="pic" sz="quarter" idx="24"/>
          </p:nvPr>
        </p:nvPicPr>
        <p:blipFill>
          <a:blip r:embed="rId2">
            <a:extLst>
              <a:ext uri="{96DAC541-7B7A-43D3-8B79-37D633B846F1}">
                <asvg:svgBlip xmlns:asvg="http://schemas.microsoft.com/office/drawing/2016/SVG/main" r:embed="rId3"/>
              </a:ext>
            </a:extLst>
          </a:blip>
          <a:srcRect/>
          <a:stretch>
            <a:fillRect/>
          </a:stretch>
        </p:blipFill>
        <p:spPr/>
      </p:pic>
      <p:pic>
        <p:nvPicPr>
          <p:cNvPr id="17" name="Picture Placeholder 16" descr="Electric Tower outline">
            <a:extLst>
              <a:ext uri="{FF2B5EF4-FFF2-40B4-BE49-F238E27FC236}">
                <a16:creationId xmlns:a16="http://schemas.microsoft.com/office/drawing/2014/main" id="{842C15DF-F704-C7BE-F0D7-B5F807312219}"/>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93" r="93"/>
          <a:stretch>
            <a:fillRect/>
          </a:stretch>
        </p:blipFill>
        <p:spPr/>
      </p:pic>
      <p:pic>
        <p:nvPicPr>
          <p:cNvPr id="25" name="Picture Placeholder 24" descr="Sustainability outline">
            <a:extLst>
              <a:ext uri="{FF2B5EF4-FFF2-40B4-BE49-F238E27FC236}">
                <a16:creationId xmlns:a16="http://schemas.microsoft.com/office/drawing/2014/main" id="{5E95B7D6-6588-F876-49D9-4C49127614BE}"/>
              </a:ext>
            </a:extLst>
          </p:cNvPr>
          <p:cNvPicPr>
            <a:picLocks noGrp="1" noChangeAspect="1"/>
          </p:cNvPicPr>
          <p:nvPr>
            <p:ph type="pic" sz="quarter" idx="22"/>
          </p:nvPr>
        </p:nvPicPr>
        <p:blipFill>
          <a:blip r:embed="rId6">
            <a:extLst>
              <a:ext uri="{96DAC541-7B7A-43D3-8B79-37D633B846F1}">
                <asvg:svgBlip xmlns:asvg="http://schemas.microsoft.com/office/drawing/2016/SVG/main" r:embed="rId7"/>
              </a:ext>
            </a:extLst>
          </a:blip>
          <a:srcRect/>
          <a:stretch>
            <a:fillRect/>
          </a:stretch>
        </p:blipFill>
        <p:spPr/>
      </p:pic>
      <p:pic>
        <p:nvPicPr>
          <p:cNvPr id="31" name="Picture Placeholder 30" descr="Deciduous tree outline">
            <a:extLst>
              <a:ext uri="{FF2B5EF4-FFF2-40B4-BE49-F238E27FC236}">
                <a16:creationId xmlns:a16="http://schemas.microsoft.com/office/drawing/2014/main" id="{07D1DC55-FD55-1617-0CAB-F6931829949F}"/>
              </a:ext>
            </a:extLst>
          </p:cNvPr>
          <p:cNvPicPr>
            <a:picLocks noGrp="1" noChangeAspect="1"/>
          </p:cNvPicPr>
          <p:nvPr>
            <p:ph type="pic" sz="quarter" idx="25"/>
          </p:nvPr>
        </p:nvPicPr>
        <p:blipFill>
          <a:blip r:embed="rId8">
            <a:extLst>
              <a:ext uri="{96DAC541-7B7A-43D3-8B79-37D633B846F1}">
                <asvg:svgBlip xmlns:asvg="http://schemas.microsoft.com/office/drawing/2016/SVG/main" r:embed="rId9"/>
              </a:ext>
            </a:extLst>
          </a:blip>
          <a:srcRect/>
          <a:stretch>
            <a:fillRect/>
          </a:stretch>
        </p:blipFill>
        <p:spPr/>
      </p:pic>
      <p:pic>
        <p:nvPicPr>
          <p:cNvPr id="18" name="Picture Placeholder 17" descr="Icon&#10;&#10;Description automatically generated">
            <a:extLst>
              <a:ext uri="{FF2B5EF4-FFF2-40B4-BE49-F238E27FC236}">
                <a16:creationId xmlns:a16="http://schemas.microsoft.com/office/drawing/2014/main" id="{23E6D222-D9FE-D50B-63F7-183EDF474238}"/>
              </a:ext>
            </a:extLst>
          </p:cNvPr>
          <p:cNvPicPr>
            <a:picLocks noGrp="1" noChangeAspect="1"/>
          </p:cNvPicPr>
          <p:nvPr>
            <p:ph type="pic" sz="quarter" idx="23"/>
          </p:nvPr>
        </p:nvPicPr>
        <p:blipFill>
          <a:blip r:embed="rId10"/>
          <a:srcRect l="93" r="93"/>
          <a:stretch>
            <a:fillRect/>
          </a:stretch>
        </p:blipFill>
        <p:spPr/>
      </p:pic>
    </p:spTree>
    <p:extLst>
      <p:ext uri="{BB962C8B-B14F-4D97-AF65-F5344CB8AC3E}">
        <p14:creationId xmlns:p14="http://schemas.microsoft.com/office/powerpoint/2010/main" val="2247090613"/>
      </p:ext>
    </p:extLst>
  </p:cSld>
  <p:clrMapOvr>
    <a:masterClrMapping/>
  </p:clrMapOvr>
  <mc:AlternateContent xmlns:mc="http://schemas.openxmlformats.org/markup-compatibility/2006" xmlns:p14="http://schemas.microsoft.com/office/powerpoint/2010/main">
    <mc:Choice Requires="p14">
      <p:transition spd="med" p14:dur="700" advTm="41922">
        <p:fade/>
      </p:transition>
    </mc:Choice>
    <mc:Fallback xmlns="">
      <p:transition spd="med" advTm="4192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433BB6-ACB2-4953-9ADC-C0F78F3BD058}"/>
              </a:ext>
            </a:extLst>
          </p:cNvPr>
          <p:cNvSpPr>
            <a:spLocks noGrp="1"/>
          </p:cNvSpPr>
          <p:nvPr>
            <p:ph type="sldNum" sz="quarter" idx="12"/>
          </p:nvPr>
        </p:nvSpPr>
        <p:spPr/>
        <p:txBody>
          <a:bodyPr/>
          <a:lstStyle/>
          <a:p>
            <a:r>
              <a:rPr lang="en-US" dirty="0"/>
              <a:t>11</a:t>
            </a:r>
          </a:p>
        </p:txBody>
      </p:sp>
      <p:sp>
        <p:nvSpPr>
          <p:cNvPr id="3" name="TextBox 2">
            <a:extLst>
              <a:ext uri="{FF2B5EF4-FFF2-40B4-BE49-F238E27FC236}">
                <a16:creationId xmlns:a16="http://schemas.microsoft.com/office/drawing/2014/main" id="{6EC865E1-2EB0-15B3-3C4C-348D9B1BCF48}"/>
              </a:ext>
            </a:extLst>
          </p:cNvPr>
          <p:cNvSpPr txBox="1"/>
          <p:nvPr/>
        </p:nvSpPr>
        <p:spPr>
          <a:xfrm>
            <a:off x="1411565" y="6457789"/>
            <a:ext cx="4006392" cy="757130"/>
          </a:xfrm>
          <a:prstGeom prst="rect">
            <a:avLst/>
          </a:prstGeom>
          <a:noFill/>
        </p:spPr>
        <p:txBody>
          <a:bodyPr wrap="square" rtlCol="0">
            <a:spAutoFit/>
          </a:bodyPr>
          <a:lstStyle/>
          <a:p>
            <a:r>
              <a:rPr lang="en-US" dirty="0"/>
              <a:t>Zarrar Khan</a:t>
            </a:r>
          </a:p>
          <a:p>
            <a:r>
              <a:rPr lang="en-US" dirty="0"/>
              <a:t>zarrar.khan@pnnl.gov</a:t>
            </a:r>
          </a:p>
        </p:txBody>
      </p:sp>
      <p:sp>
        <p:nvSpPr>
          <p:cNvPr id="5" name="TextBox 4">
            <a:extLst>
              <a:ext uri="{FF2B5EF4-FFF2-40B4-BE49-F238E27FC236}">
                <a16:creationId xmlns:a16="http://schemas.microsoft.com/office/drawing/2014/main" id="{2E2D7046-86F0-BE91-A1DF-55AEF298A63B}"/>
              </a:ext>
            </a:extLst>
          </p:cNvPr>
          <p:cNvSpPr txBox="1"/>
          <p:nvPr/>
        </p:nvSpPr>
        <p:spPr>
          <a:xfrm>
            <a:off x="1845901" y="1955526"/>
            <a:ext cx="3491345" cy="424732"/>
          </a:xfrm>
          <a:prstGeom prst="rect">
            <a:avLst/>
          </a:prstGeom>
          <a:noFill/>
        </p:spPr>
        <p:txBody>
          <a:bodyPr wrap="square">
            <a:spAutoFit/>
          </a:bodyPr>
          <a:lstStyle/>
          <a:p>
            <a:r>
              <a:rPr lang="en-US" dirty="0">
                <a:hlinkClick r:id="rId2"/>
              </a:rPr>
              <a:t>https://jgcri.github.io/seasia</a:t>
            </a:r>
            <a:endParaRPr lang="en-US" dirty="0"/>
          </a:p>
        </p:txBody>
      </p:sp>
      <p:pic>
        <p:nvPicPr>
          <p:cNvPr id="7" name="Picture 6">
            <a:extLst>
              <a:ext uri="{FF2B5EF4-FFF2-40B4-BE49-F238E27FC236}">
                <a16:creationId xmlns:a16="http://schemas.microsoft.com/office/drawing/2014/main" id="{8B5AD2D3-9515-1339-341E-7F3ABA0D2188}"/>
              </a:ext>
            </a:extLst>
          </p:cNvPr>
          <p:cNvPicPr>
            <a:picLocks noChangeAspect="1"/>
          </p:cNvPicPr>
          <p:nvPr/>
        </p:nvPicPr>
        <p:blipFill>
          <a:blip r:embed="rId3"/>
          <a:stretch>
            <a:fillRect/>
          </a:stretch>
        </p:blipFill>
        <p:spPr>
          <a:xfrm>
            <a:off x="2264784" y="2542308"/>
            <a:ext cx="2653578" cy="2667883"/>
          </a:xfrm>
          <a:prstGeom prst="rect">
            <a:avLst/>
          </a:prstGeom>
        </p:spPr>
      </p:pic>
      <p:pic>
        <p:nvPicPr>
          <p:cNvPr id="8" name="Picture 7">
            <a:extLst>
              <a:ext uri="{FF2B5EF4-FFF2-40B4-BE49-F238E27FC236}">
                <a16:creationId xmlns:a16="http://schemas.microsoft.com/office/drawing/2014/main" id="{D647A711-69ED-6A24-2D16-4A7F237DCC04}"/>
              </a:ext>
            </a:extLst>
          </p:cNvPr>
          <p:cNvPicPr>
            <a:picLocks noChangeAspect="1"/>
          </p:cNvPicPr>
          <p:nvPr/>
        </p:nvPicPr>
        <p:blipFill>
          <a:blip r:embed="rId4"/>
          <a:stretch>
            <a:fillRect/>
          </a:stretch>
        </p:blipFill>
        <p:spPr>
          <a:xfrm>
            <a:off x="2833165" y="70507"/>
            <a:ext cx="1886213" cy="1676634"/>
          </a:xfrm>
          <a:prstGeom prst="rect">
            <a:avLst/>
          </a:prstGeom>
        </p:spPr>
      </p:pic>
    </p:spTree>
    <p:extLst>
      <p:ext uri="{BB962C8B-B14F-4D97-AF65-F5344CB8AC3E}">
        <p14:creationId xmlns:p14="http://schemas.microsoft.com/office/powerpoint/2010/main" val="757395271"/>
      </p:ext>
    </p:extLst>
  </p:cSld>
  <p:clrMapOvr>
    <a:masterClrMapping/>
  </p:clrMapOvr>
  <mc:AlternateContent xmlns:mc="http://schemas.openxmlformats.org/markup-compatibility/2006" xmlns:p14="http://schemas.microsoft.com/office/powerpoint/2010/main">
    <mc:Choice Requires="p14">
      <p:transition spd="med" p14:dur="700" advTm="22353">
        <p:fade/>
      </p:transition>
    </mc:Choice>
    <mc:Fallback xmlns="">
      <p:transition spd="med" advTm="22353">
        <p:fade/>
      </p:transition>
    </mc:Fallback>
  </mc:AlternateContent>
</p:sld>
</file>

<file path=ppt/theme/theme1.xml><?xml version="1.0" encoding="utf-8"?>
<a:theme xmlns:a="http://schemas.openxmlformats.org/drawingml/2006/main" name="PNNL_Option_4">
  <a:themeElements>
    <a:clrScheme name="PNNL">
      <a:dk1>
        <a:srgbClr val="616265"/>
      </a:dk1>
      <a:lt1>
        <a:srgbClr val="FFFFFF"/>
      </a:lt1>
      <a:dk2>
        <a:srgbClr val="D77600"/>
      </a:dk2>
      <a:lt2>
        <a:srgbClr val="B3B3B3"/>
      </a:lt2>
      <a:accent1>
        <a:srgbClr val="A63F1E"/>
      </a:accent1>
      <a:accent2>
        <a:srgbClr val="191C1F"/>
      </a:accent2>
      <a:accent3>
        <a:srgbClr val="F4AA00"/>
      </a:accent3>
      <a:accent4>
        <a:srgbClr val="007836"/>
      </a:accent4>
      <a:accent5>
        <a:srgbClr val="C10435"/>
      </a:accent5>
      <a:accent6>
        <a:srgbClr val="00338E"/>
      </a:accent6>
      <a:hlink>
        <a:srgbClr val="003698"/>
      </a:hlink>
      <a:folHlink>
        <a:srgbClr val="8A0752"/>
      </a:folHlink>
    </a:clrScheme>
    <a:fontScheme name="PNNL_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NNL_09.potx" id="{B8E5E1D6-484E-4E18-B366-2465010C1150}" vid="{D02451A5-06EE-4263-9DB9-0254920C5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325C85601C843AA771B2E48854952" ma:contentTypeVersion="10" ma:contentTypeDescription="Create a new document." ma:contentTypeScope="" ma:versionID="138b388e31f7ef44ff4bf3f612a34851">
  <xsd:schema xmlns:xsd="http://www.w3.org/2001/XMLSchema" xmlns:xs="http://www.w3.org/2001/XMLSchema" xmlns:p="http://schemas.microsoft.com/office/2006/metadata/properties" xmlns:ns2="2f657e29-5579-4d67-9714-33a99ca17674" xmlns:ns3="e072e622-bd42-4407-92d8-63b31e50c8b8" xmlns:ns4="5cece13e-3376-4417-9525-be60b11a89a8" targetNamespace="http://schemas.microsoft.com/office/2006/metadata/properties" ma:root="true" ma:fieldsID="f2999c5b41d41b9825abb5f93b596444" ns2:_="" ns3:_="" ns4:_="">
    <xsd:import namespace="2f657e29-5579-4d67-9714-33a99ca17674"/>
    <xsd:import namespace="e072e622-bd42-4407-92d8-63b31e50c8b8"/>
    <xsd:import namespace="5cece13e-3376-4417-9525-be60b11a89a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4: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57e29-5579-4d67-9714-33a99ca1767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72e622-bd42-4407-92d8-63b31e50c8b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60f1aaf-6244-4bb9-9bf9-38bf3738530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ece13e-3376-4417-9525-be60b11a89a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8cab5e-ccf3-428a-ba4d-f2d839deede8}" ma:internalName="TaxCatchAll" ma:showField="CatchAllData" ma:web="2f657e29-5579-4d67-9714-33a99ca176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cece13e-3376-4417-9525-be60b11a89a8" xsi:nil="true"/>
    <lcf76f155ced4ddcb4097134ff3c332f xmlns="e072e622-bd42-4407-92d8-63b31e50c8b8">
      <Terms xmlns="http://schemas.microsoft.com/office/infopath/2007/PartnerControls"/>
    </lcf76f155ced4ddcb4097134ff3c332f>
    <SharedWithUsers xmlns="2f657e29-5579-4d67-9714-33a99ca17674">
      <UserInfo>
        <DisplayName>Francavilla, Eric R</DisplayName>
        <AccountId>61</AccountId>
        <AccountType/>
      </UserInfo>
      <UserInfo>
        <DisplayName>Starr, Andrea S</DisplayName>
        <AccountId>62</AccountId>
        <AccountType/>
      </UserInfo>
      <UserInfo>
        <DisplayName>Steyn, Rita A</DisplayName>
        <AccountId>63</AccountId>
        <AccountType/>
      </UserInfo>
    </SharedWithUsers>
  </documentManagement>
</p:properties>
</file>

<file path=customXml/itemProps1.xml><?xml version="1.0" encoding="utf-8"?>
<ds:datastoreItem xmlns:ds="http://schemas.openxmlformats.org/officeDocument/2006/customXml" ds:itemID="{B9EAABF4-B9ED-4228-B059-64D199AD5CAD}">
  <ds:schemaRefs>
    <ds:schemaRef ds:uri="2f657e29-5579-4d67-9714-33a99ca17674"/>
    <ds:schemaRef ds:uri="5cece13e-3376-4417-9525-be60b11a89a8"/>
    <ds:schemaRef ds:uri="e072e622-bd42-4407-92d8-63b31e50c8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36DFC8-E7A6-4466-9623-995D1E943321}">
  <ds:schemaRefs>
    <ds:schemaRef ds:uri="http://schemas.microsoft.com/sharepoint/v3/contenttype/forms"/>
  </ds:schemaRefs>
</ds:datastoreItem>
</file>

<file path=customXml/itemProps3.xml><?xml version="1.0" encoding="utf-8"?>
<ds:datastoreItem xmlns:ds="http://schemas.openxmlformats.org/officeDocument/2006/customXml" ds:itemID="{3DF3F6F2-B28F-46AF-9C63-963F9CE6979D}">
  <ds:schemaRefs>
    <ds:schemaRef ds:uri="http://purl.org/dc/terms/"/>
    <ds:schemaRef ds:uri="5cece13e-3376-4417-9525-be60b11a89a8"/>
    <ds:schemaRef ds:uri="2f657e29-5579-4d67-9714-33a99ca17674"/>
    <ds:schemaRef ds:uri="e072e622-bd42-4407-92d8-63b31e50c8b8"/>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PNNL_09</Template>
  <TotalTime>470</TotalTime>
  <Words>841</Words>
  <Application>Microsoft Office PowerPoint</Application>
  <PresentationFormat>Custom</PresentationFormat>
  <Paragraphs>89</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Arial,Sans-Serif</vt:lpstr>
      <vt:lpstr>Calibri</vt:lpstr>
      <vt:lpstr>Helvetica</vt:lpstr>
      <vt:lpstr>Wingdings</vt:lpstr>
      <vt:lpstr>PNNL_Option_4</vt:lpstr>
      <vt:lpstr>Modeling Carbon Neutral Pathways in Thailand and Bangkok</vt:lpstr>
      <vt:lpstr>Strong US-Thai Collaboration: Partnering with Policy Makers and University Experts</vt:lpstr>
      <vt:lpstr>Integrated Multi-sector/Multi-scale Modeling in Smart Cities</vt:lpstr>
      <vt:lpstr>Thailand - Carbon Neutrality in 2050</vt:lpstr>
      <vt:lpstr>Key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Pressburger, Leeya D</dc:creator>
  <cp:lastModifiedBy>Khan, Zarrar</cp:lastModifiedBy>
  <cp:revision>8</cp:revision>
  <dcterms:created xsi:type="dcterms:W3CDTF">2023-05-05T14:33:10Z</dcterms:created>
  <dcterms:modified xsi:type="dcterms:W3CDTF">2023-06-19T00:17:55Z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0x010100AC6325C85601C843AA771B2E48854952</vt:lpwstr>
  </property>
  <property fmtid="{D5CDD505-2E9C-101B-9397-08002B2CF9AE}" pid="3" name="MediaServiceImageTags">
    <vt:lpwstr/>
  </property>
</Properties>
</file>