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4"/>
  </p:sldMasterIdLst>
  <p:notesMasterIdLst>
    <p:notesMasterId r:id="rId14"/>
  </p:notesMasterIdLst>
  <p:handoutMasterIdLst>
    <p:handoutMasterId r:id="rId15"/>
  </p:handoutMasterIdLst>
  <p:sldIdLst>
    <p:sldId id="270" r:id="rId5"/>
    <p:sldId id="269" r:id="rId6"/>
    <p:sldId id="271" r:id="rId7"/>
    <p:sldId id="275" r:id="rId8"/>
    <p:sldId id="273" r:id="rId9"/>
    <p:sldId id="274" r:id="rId10"/>
    <p:sldId id="268" r:id="rId11"/>
    <p:sldId id="276" r:id="rId12"/>
    <p:sldId id="277" r:id="rId13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C6732E-93A1-4CB4-2CF3-D5651BBBFC83}" name="Khan, Zarrar" initials="KZ" userId="S::zarrar.khan@pnnl.gov::095bd260-8ef1-42ff-97e1-3419182a870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26262"/>
    <a:srgbClr val="D0F6F7"/>
    <a:srgbClr val="CEF4D1"/>
    <a:srgbClr val="FACDA4"/>
    <a:srgbClr val="D77600"/>
    <a:srgbClr val="4C4C4C"/>
    <a:srgbClr val="999999"/>
    <a:srgbClr val="19909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6CDE89-4066-2504-3FF3-FDE407779E00}" v="8" dt="2023-06-08T21:28:41.238"/>
    <p1510:client id="{89BA6BE2-A11F-4AAB-AD6A-6601F914251C}" v="1522" dt="2023-06-08T21:20:43.970"/>
    <p1510:client id="{9F60A52B-6A90-2907-F9A9-78849994F215}" v="2" dt="2023-06-08T19:43:22.6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8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A69A9C-1087-184F-8370-423E175D9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90E3D-F5E5-0D40-B323-A25B85CF9E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50B8-2EF8-564F-AE86-D84E6C503530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AA97-2F38-5340-B685-1E0EA3E358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732F3-25A6-284F-A24C-5FD21AE6BE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8BA3-E235-9946-9A4D-07E907F6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8D20-1945-7145-91A2-3D134BDA25E2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04DB-87CA-D64F-AB86-DB2520DD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66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48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4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0" y="0"/>
            <a:ext cx="64008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1371600" y="7543800"/>
            <a:ext cx="36576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743200"/>
            <a:ext cx="4572000" cy="1828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4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0529" y="5669280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983356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600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710609" y="-1245704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0529" y="7178040"/>
            <a:ext cx="824484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75535" y="7249637"/>
            <a:ext cx="929809" cy="155448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641" y="4915645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F8E3-4ED9-44B4-99E6-8A3D2CF8D415}" type="datetime4">
              <a:rPr lang="en-US" smtClean="0"/>
              <a:t>June 9, 2023</a:t>
            </a:fld>
            <a:endParaRPr lang="en-US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73011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7772400" cy="7315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6858000"/>
            <a:ext cx="77724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3A43AB-7B00-1F3C-6E17-9EFD92D61E21}"/>
              </a:ext>
            </a:extLst>
          </p:cNvPr>
          <p:cNvSpPr/>
          <p:nvPr userDrawn="1"/>
        </p:nvSpPr>
        <p:spPr>
          <a:xfrm>
            <a:off x="0" y="-19050"/>
            <a:ext cx="1012785" cy="83180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0642" y="457199"/>
            <a:ext cx="7772400" cy="7315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967486-0A0A-2115-3E78-960CC68FFD61}"/>
              </a:ext>
            </a:extLst>
          </p:cNvPr>
          <p:cNvSpPr/>
          <p:nvPr userDrawn="1"/>
        </p:nvSpPr>
        <p:spPr>
          <a:xfrm>
            <a:off x="0" y="-19050"/>
            <a:ext cx="1012785" cy="83180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ctr"/>
          <a:lstStyle>
            <a:lvl1pPr>
              <a:defRPr lang="en-US" sz="28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0D9B39-B231-8418-06C7-BAABFD7B7384}"/>
              </a:ext>
            </a:extLst>
          </p:cNvPr>
          <p:cNvSpPr/>
          <p:nvPr userDrawn="1"/>
        </p:nvSpPr>
        <p:spPr>
          <a:xfrm>
            <a:off x="0" y="-19050"/>
            <a:ext cx="1012785" cy="83180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156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08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156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156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156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008234-4FA4-3655-FB1A-1D1FBF92FD0F}"/>
              </a:ext>
            </a:extLst>
          </p:cNvPr>
          <p:cNvSpPr/>
          <p:nvPr userDrawn="1"/>
        </p:nvSpPr>
        <p:spPr>
          <a:xfrm>
            <a:off x="0" y="-19050"/>
            <a:ext cx="1012785" cy="83180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0A6ECC-C9D0-4240-B978-69D09F2C9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371600" y="2194560"/>
            <a:ext cx="12801600" cy="52588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7AD090-7EA2-424E-A15B-B80A20326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82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6/9/2023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371600" y="2057400"/>
            <a:ext cx="4572000" cy="5486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7" y="7772400"/>
            <a:ext cx="54715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5.sv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11C858-69E1-D2F2-FEE8-76694C7B74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/>
          <a:lstStyle/>
          <a:p>
            <a:fld id="{FE7A4BB3-E848-5A44-82DF-322201952CD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06FCF-29DB-EDB6-FA9A-F73F99CEFA1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071955" y="1089209"/>
            <a:ext cx="11704320" cy="5501031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Strategies to reach net zero emissions by 2050 rely heavily on </a:t>
            </a:r>
            <a:r>
              <a:rPr lang="en-US" b="1">
                <a:solidFill>
                  <a:srgbClr val="D77600"/>
                </a:solidFill>
              </a:rPr>
              <a:t>electrification</a:t>
            </a:r>
            <a:r>
              <a:rPr lang="en-US"/>
              <a:t> across sectors and </a:t>
            </a:r>
            <a:r>
              <a:rPr lang="en-US" b="1">
                <a:solidFill>
                  <a:srgbClr val="D77600"/>
                </a:solidFill>
              </a:rPr>
              <a:t>decarbonization</a:t>
            </a:r>
            <a:r>
              <a:rPr lang="en-US"/>
              <a:t> of the power sector.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solidFill>
                  <a:srgbClr val="D77600"/>
                </a:solidFill>
              </a:rPr>
              <a:t>Energy efficiency </a:t>
            </a:r>
            <a:r>
              <a:rPr lang="en-US"/>
              <a:t>and </a:t>
            </a:r>
            <a:r>
              <a:rPr lang="en-US" b="1">
                <a:solidFill>
                  <a:srgbClr val="D77600"/>
                </a:solidFill>
              </a:rPr>
              <a:t>demand-side measures </a:t>
            </a:r>
            <a:r>
              <a:rPr lang="en-US"/>
              <a:t>will majorly contribute to decarbonization efforts.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Hard-to-mitigate sectors will require the use of advanced technologies like </a:t>
            </a:r>
            <a:r>
              <a:rPr lang="en-US" b="1">
                <a:solidFill>
                  <a:srgbClr val="D77600"/>
                </a:solidFill>
              </a:rPr>
              <a:t>carbon capture and storage </a:t>
            </a:r>
            <a:r>
              <a:rPr lang="en-US"/>
              <a:t>and </a:t>
            </a:r>
            <a:r>
              <a:rPr lang="en-US" b="1">
                <a:solidFill>
                  <a:srgbClr val="D77600"/>
                </a:solidFill>
              </a:rPr>
              <a:t>hydrogen fuel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solidFill>
                  <a:srgbClr val="D77600"/>
                </a:solidFill>
              </a:rPr>
              <a:t>Cities</a:t>
            </a:r>
            <a:r>
              <a:rPr lang="en-US"/>
              <a:t> will play a </a:t>
            </a:r>
            <a:r>
              <a:rPr lang="en-US" b="1">
                <a:solidFill>
                  <a:srgbClr val="D77600"/>
                </a:solidFill>
              </a:rPr>
              <a:t>key role </a:t>
            </a:r>
            <a:r>
              <a:rPr lang="en-US"/>
              <a:t>in national decarbonization strategies.</a:t>
            </a:r>
          </a:p>
        </p:txBody>
      </p:sp>
      <p:pic>
        <p:nvPicPr>
          <p:cNvPr id="5" name="Graphic 4" descr="City outline">
            <a:extLst>
              <a:ext uri="{FF2B5EF4-FFF2-40B4-BE49-F238E27FC236}">
                <a16:creationId xmlns:a16="http://schemas.microsoft.com/office/drawing/2014/main" id="{11120B2B-41D6-39DA-0B8A-CC9BB35861DB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83250" y="5272663"/>
            <a:ext cx="853489" cy="853489"/>
          </a:xfrm>
          <a:prstGeom prst="ellipse">
            <a:avLst/>
          </a:prstGeom>
          <a:solidFill>
            <a:schemeClr val="tx2"/>
          </a:solidFill>
        </p:spPr>
      </p:pic>
      <p:pic>
        <p:nvPicPr>
          <p:cNvPr id="6" name="Graphic 5" descr="Electric Tower outline">
            <a:extLst>
              <a:ext uri="{FF2B5EF4-FFF2-40B4-BE49-F238E27FC236}">
                <a16:creationId xmlns:a16="http://schemas.microsoft.com/office/drawing/2014/main" id="{291C207B-E70C-6F5B-C803-1F45BEE19444}"/>
              </a:ext>
            </a:extLst>
          </p:cNvPr>
          <p:cNvPicPr>
            <a:picLocks noGrp="1"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93" r="93"/>
          <a:stretch>
            <a:fillRect/>
          </a:stretch>
        </p:blipFill>
        <p:spPr>
          <a:xfrm>
            <a:off x="983671" y="973849"/>
            <a:ext cx="853489" cy="853489"/>
          </a:xfrm>
          <a:prstGeom prst="ellipse">
            <a:avLst/>
          </a:prstGeom>
          <a:solidFill>
            <a:schemeClr val="tx2"/>
          </a:solidFill>
        </p:spPr>
      </p:pic>
      <p:pic>
        <p:nvPicPr>
          <p:cNvPr id="7" name="Graphic 6" descr="Sustainability outline">
            <a:extLst>
              <a:ext uri="{FF2B5EF4-FFF2-40B4-BE49-F238E27FC236}">
                <a16:creationId xmlns:a16="http://schemas.microsoft.com/office/drawing/2014/main" id="{B2DE7DA8-36B0-9267-5779-EA0D1FA49325}"/>
              </a:ext>
            </a:extLst>
          </p:cNvPr>
          <p:cNvPicPr>
            <a:picLocks noGrp="1"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983250" y="2406787"/>
            <a:ext cx="853489" cy="853489"/>
          </a:xfrm>
          <a:prstGeom prst="ellipse">
            <a:avLst/>
          </a:prstGeom>
          <a:solidFill>
            <a:schemeClr val="tx2"/>
          </a:solidFill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78AA8100-47E8-D9FB-087C-2C98596F0ED6}"/>
              </a:ext>
            </a:extLst>
          </p:cNvPr>
          <p:cNvPicPr>
            <a:picLocks noGrp="1" noChangeAspect="1"/>
          </p:cNvPicPr>
          <p:nvPr/>
        </p:nvPicPr>
        <p:blipFill>
          <a:blip r:embed="rId9"/>
          <a:srcRect l="93" r="93"/>
          <a:stretch>
            <a:fillRect/>
          </a:stretch>
        </p:blipFill>
        <p:spPr>
          <a:xfrm>
            <a:off x="983250" y="3839725"/>
            <a:ext cx="853489" cy="853489"/>
          </a:xfrm>
          <a:prstGeom prst="ellipse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7643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Chart, waterfall chart&#10;&#10;Description automatically generated">
            <a:extLst>
              <a:ext uri="{FF2B5EF4-FFF2-40B4-BE49-F238E27FC236}">
                <a16:creationId xmlns:a16="http://schemas.microsoft.com/office/drawing/2014/main" id="{6E9412A4-4801-BBD6-75FD-74CBA6C9D3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0" r="22640"/>
          <a:stretch/>
        </p:blipFill>
        <p:spPr>
          <a:xfrm>
            <a:off x="2884216" y="644023"/>
            <a:ext cx="8861967" cy="595877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05478A2-61EC-6329-E084-879CDEF86A9E}"/>
              </a:ext>
            </a:extLst>
          </p:cNvPr>
          <p:cNvSpPr txBox="1"/>
          <p:nvPr/>
        </p:nvSpPr>
        <p:spPr>
          <a:xfrm>
            <a:off x="742274" y="3895836"/>
            <a:ext cx="2057400" cy="715089"/>
          </a:xfrm>
          <a:prstGeom prst="roundRect">
            <a:avLst/>
          </a:prstGeom>
          <a:solidFill>
            <a:srgbClr val="D0F6F7"/>
          </a:solidFill>
          <a:ln w="28575">
            <a:solidFill>
              <a:schemeClr val="accent6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>
                <a:solidFill>
                  <a:schemeClr val="accent6"/>
                </a:solidFill>
              </a:rPr>
              <a:t>Transportation</a:t>
            </a:r>
          </a:p>
          <a:p>
            <a:pPr marL="182880" indent="-182880">
              <a:buFont typeface="Arial,Sans-Serif" panose="020B0604020202020204" pitchFamily="34" charset="0"/>
              <a:buChar char="•"/>
            </a:pPr>
            <a:r>
              <a:rPr lang="en-US" sz="1200">
                <a:solidFill>
                  <a:schemeClr val="accent6"/>
                </a:solidFill>
                <a:ea typeface="+mn-lt"/>
                <a:cs typeface="+mn-lt"/>
              </a:rPr>
              <a:t>Modal shift</a:t>
            </a:r>
            <a:endParaRPr lang="en-US" sz="1200">
              <a:ea typeface="+mn-lt"/>
              <a:cs typeface="+mn-lt"/>
            </a:endParaRPr>
          </a:p>
          <a:p>
            <a:pPr marL="182880" indent="-182880">
              <a:buFont typeface="Arial,Sans-Serif" panose="020B0604020202020204" pitchFamily="34" charset="0"/>
              <a:buChar char="•"/>
            </a:pPr>
            <a:r>
              <a:rPr lang="en-US" sz="1200">
                <a:solidFill>
                  <a:schemeClr val="accent6"/>
                </a:solidFill>
                <a:ea typeface="+mn-lt"/>
                <a:cs typeface="+mn-lt"/>
              </a:rPr>
              <a:t>EV cost reduction</a:t>
            </a:r>
            <a:endParaRPr lang="en-US" sz="18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3E513B-5716-24F9-34FD-704FEFE2C809}"/>
              </a:ext>
            </a:extLst>
          </p:cNvPr>
          <p:cNvSpPr txBox="1"/>
          <p:nvPr/>
        </p:nvSpPr>
        <p:spPr>
          <a:xfrm>
            <a:off x="742005" y="1411752"/>
            <a:ext cx="2057669" cy="132802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tx2"/>
                </a:solidFill>
              </a:rPr>
              <a:t>Buildings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2"/>
                </a:solidFill>
              </a:rPr>
              <a:t>Appliance efficiency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2"/>
                </a:solidFill>
              </a:rPr>
              <a:t>Building envelope efficiency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2"/>
                </a:solidFill>
              </a:rPr>
              <a:t>Phase-out of non-LED lighting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BCB97A-ED54-EA42-8616-94E5A0A6ACCA}"/>
              </a:ext>
            </a:extLst>
          </p:cNvPr>
          <p:cNvSpPr txBox="1"/>
          <p:nvPr/>
        </p:nvSpPr>
        <p:spPr>
          <a:xfrm>
            <a:off x="742274" y="2858064"/>
            <a:ext cx="2057400" cy="919401"/>
          </a:xfrm>
          <a:prstGeom prst="roundRect">
            <a:avLst/>
          </a:prstGeom>
          <a:solidFill>
            <a:srgbClr val="CEF4D1"/>
          </a:solidFill>
          <a:ln w="28575">
            <a:solidFill>
              <a:schemeClr val="accent4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>
                <a:solidFill>
                  <a:schemeClr val="accent4"/>
                </a:solidFill>
              </a:rPr>
              <a:t>Industry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4"/>
                </a:solidFill>
              </a:rPr>
              <a:t>Industrial energy efficiency improvement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4"/>
                </a:solidFill>
                <a:cs typeface="Arial"/>
              </a:rPr>
              <a:t>Hydrogen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EAA697-C660-2AB3-928C-2CE2094477D3}"/>
              </a:ext>
            </a:extLst>
          </p:cNvPr>
          <p:cNvSpPr txBox="1"/>
          <p:nvPr/>
        </p:nvSpPr>
        <p:spPr>
          <a:xfrm>
            <a:off x="12082854" y="2614481"/>
            <a:ext cx="2057400" cy="510778"/>
          </a:xfrm>
          <a:prstGeom prst="roundRect">
            <a:avLst/>
          </a:prstGeom>
          <a:solidFill>
            <a:srgbClr val="D0F6F7"/>
          </a:solidFill>
          <a:ln w="28575">
            <a:solidFill>
              <a:schemeClr val="accent6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>
                <a:solidFill>
                  <a:schemeClr val="accent6"/>
                </a:solidFill>
              </a:rPr>
              <a:t>Transportation</a:t>
            </a:r>
          </a:p>
          <a:p>
            <a:pPr marL="182880" indent="-182880">
              <a:buFont typeface="Arial,Sans-Serif" panose="020B0604020202020204" pitchFamily="34" charset="0"/>
              <a:buChar char="•"/>
            </a:pPr>
            <a:r>
              <a:rPr lang="en-US" sz="1200">
                <a:solidFill>
                  <a:schemeClr val="accent6"/>
                </a:solidFill>
                <a:ea typeface="+mn-lt"/>
                <a:cs typeface="+mn-lt"/>
              </a:rPr>
              <a:t>Further electrification</a:t>
            </a:r>
            <a:endParaRPr lang="en-US" sz="1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46E7C-26CB-5A42-FDEE-2A4D289C269A}"/>
              </a:ext>
            </a:extLst>
          </p:cNvPr>
          <p:cNvSpPr txBox="1"/>
          <p:nvPr/>
        </p:nvSpPr>
        <p:spPr>
          <a:xfrm>
            <a:off x="12082854" y="1184932"/>
            <a:ext cx="2057400" cy="51077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tx2"/>
                </a:solidFill>
              </a:rPr>
              <a:t>Buildings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2"/>
                </a:solidFill>
              </a:rPr>
              <a:t>Further electrification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3671FE-4AA9-FFD9-4E7E-E21A0395D015}"/>
              </a:ext>
            </a:extLst>
          </p:cNvPr>
          <p:cNvSpPr txBox="1"/>
          <p:nvPr/>
        </p:nvSpPr>
        <p:spPr>
          <a:xfrm>
            <a:off x="12082854" y="1798948"/>
            <a:ext cx="2057400" cy="715089"/>
          </a:xfrm>
          <a:prstGeom prst="roundRect">
            <a:avLst/>
          </a:prstGeom>
          <a:solidFill>
            <a:srgbClr val="CEF4D1"/>
          </a:solidFill>
          <a:ln w="28575">
            <a:solidFill>
              <a:schemeClr val="accent4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>
                <a:solidFill>
                  <a:schemeClr val="accent4"/>
                </a:solidFill>
              </a:rPr>
              <a:t>Industry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4"/>
                </a:solidFill>
              </a:rPr>
              <a:t>Increased use of hydrogen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9663BD45-59FA-EF92-A49A-8D2B8529FC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990"/>
          <a:stretch/>
        </p:blipFill>
        <p:spPr>
          <a:xfrm>
            <a:off x="756516" y="4850344"/>
            <a:ext cx="1367802" cy="56252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103A75C-C746-AE9C-6E2D-5377D03AB1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8860" y="4744722"/>
            <a:ext cx="912810" cy="74600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58D84EA-6A32-9CDE-7083-2F6E62DD4D56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1890971" y="5379991"/>
            <a:ext cx="515242" cy="561948"/>
          </a:xfrm>
          <a:prstGeom prst="line">
            <a:avLst/>
          </a:prstGeom>
          <a:ln w="19050">
            <a:solidFill>
              <a:srgbClr val="502D7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60E81C-A3BF-4DAC-4A02-15AC5141919D}"/>
              </a:ext>
            </a:extLst>
          </p:cNvPr>
          <p:cNvCxnSpPr>
            <a:cxnSpLocks/>
          </p:cNvCxnSpPr>
          <p:nvPr/>
        </p:nvCxnSpPr>
        <p:spPr>
          <a:xfrm>
            <a:off x="11746183" y="1296806"/>
            <a:ext cx="0" cy="3791132"/>
          </a:xfrm>
          <a:prstGeom prst="line">
            <a:avLst/>
          </a:prstGeom>
          <a:ln w="12700">
            <a:solidFill>
              <a:srgbClr val="4C4C4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9453ECC-FE3C-FE96-9526-2C095627AD80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9785276" y="2156493"/>
            <a:ext cx="2297578" cy="1109810"/>
          </a:xfrm>
          <a:prstGeom prst="line">
            <a:avLst/>
          </a:prstGeom>
          <a:ln w="19050">
            <a:solidFill>
              <a:srgbClr val="00783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12928B7-BFDF-3BC8-DD03-573D82543F75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10728704" y="2869870"/>
            <a:ext cx="1354150" cy="907595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2787B0-46A2-BB87-0B50-D7C009D1F105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861200" y="1440321"/>
            <a:ext cx="3221654" cy="168493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80156A8-C45A-5749-D253-E0BAF32BE99B}"/>
              </a:ext>
            </a:extLst>
          </p:cNvPr>
          <p:cNvSpPr/>
          <p:nvPr/>
        </p:nvSpPr>
        <p:spPr>
          <a:xfrm>
            <a:off x="11951845" y="4741560"/>
            <a:ext cx="97018" cy="111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E63F65-05A5-23EA-960E-E0DF73D055DF}"/>
              </a:ext>
            </a:extLst>
          </p:cNvPr>
          <p:cNvSpPr/>
          <p:nvPr/>
        </p:nvSpPr>
        <p:spPr>
          <a:xfrm rot="2467195">
            <a:off x="10962339" y="5495675"/>
            <a:ext cx="195727" cy="156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BF1128-8E66-7E95-95DA-EB65FF9A6992}"/>
              </a:ext>
            </a:extLst>
          </p:cNvPr>
          <p:cNvSpPr txBox="1"/>
          <p:nvPr/>
        </p:nvSpPr>
        <p:spPr>
          <a:xfrm>
            <a:off x="4424640" y="813130"/>
            <a:ext cx="6260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Direct and indirect CO</a:t>
            </a:r>
            <a:r>
              <a:rPr lang="en-US" sz="1600" b="1" baseline="-25000">
                <a:solidFill>
                  <a:srgbClr val="000000"/>
                </a:solidFill>
              </a:rPr>
              <a:t>2</a:t>
            </a:r>
            <a:r>
              <a:rPr lang="en-US" sz="1600" b="1">
                <a:solidFill>
                  <a:srgbClr val="000000"/>
                </a:solidFill>
              </a:rPr>
              <a:t> emissions (MTCO</a:t>
            </a:r>
            <a:r>
              <a:rPr lang="en-US" sz="1600" b="1" baseline="-25000">
                <a:solidFill>
                  <a:srgbClr val="000000"/>
                </a:solidFill>
              </a:rPr>
              <a:t>2</a:t>
            </a:r>
            <a:r>
              <a:rPr lang="en-US" sz="1600" b="1">
                <a:solidFill>
                  <a:srgbClr val="000000"/>
                </a:solidFill>
              </a:rPr>
              <a:t>) in Malaysia in 2050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71F327-17D4-B498-5403-57B83CBA967C}"/>
              </a:ext>
            </a:extLst>
          </p:cNvPr>
          <p:cNvSpPr/>
          <p:nvPr/>
        </p:nvSpPr>
        <p:spPr>
          <a:xfrm>
            <a:off x="10986286" y="4460012"/>
            <a:ext cx="661830" cy="457540"/>
          </a:xfrm>
          <a:prstGeom prst="rect">
            <a:avLst/>
          </a:prstGeom>
          <a:solidFill>
            <a:srgbClr val="999999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931C1A4B-B9D4-0CA3-C917-486FF1ACB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911409"/>
              </p:ext>
            </p:extLst>
          </p:nvPr>
        </p:nvGraphicFramePr>
        <p:xfrm>
          <a:off x="3317385" y="6762877"/>
          <a:ext cx="9124208" cy="6705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91936">
                  <a:extLst>
                    <a:ext uri="{9D8B030D-6E8A-4147-A177-3AD203B41FA5}">
                      <a16:colId xmlns:a16="http://schemas.microsoft.com/office/drawing/2014/main" val="1573645292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2748135977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1705827183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4114765311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566989312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1677805514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118862052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179104870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1710064510"/>
                    </a:ext>
                  </a:extLst>
                </a:gridCol>
              </a:tblGrid>
              <a:tr h="175275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Buildings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Industry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Transport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6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Policies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Buildings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Industry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Transport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6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Net Zero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565642"/>
                  </a:ext>
                </a:extLst>
              </a:tr>
              <a:tr h="276802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909681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C100C22C-714F-86BE-979B-20C177BEF358}"/>
              </a:ext>
            </a:extLst>
          </p:cNvPr>
          <p:cNvSpPr txBox="1"/>
          <p:nvPr/>
        </p:nvSpPr>
        <p:spPr>
          <a:xfrm>
            <a:off x="12166807" y="4680418"/>
            <a:ext cx="87931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b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Net Zero Malaysia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F7EF8F-5BA2-E2F8-5F6C-857AAA55B53D}"/>
              </a:ext>
            </a:extLst>
          </p:cNvPr>
          <p:cNvSpPr txBox="1"/>
          <p:nvPr/>
        </p:nvSpPr>
        <p:spPr>
          <a:xfrm>
            <a:off x="746452" y="5941939"/>
            <a:ext cx="2289038" cy="919401"/>
          </a:xfrm>
          <a:prstGeom prst="roundRect">
            <a:avLst/>
          </a:prstGeom>
          <a:solidFill>
            <a:srgbClr val="E6E6FA"/>
          </a:solidFill>
          <a:ln w="28575">
            <a:solidFill>
              <a:srgbClr val="502D7F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>
                <a:solidFill>
                  <a:srgbClr val="502D7F"/>
                </a:solidFill>
              </a:rPr>
              <a:t>Power</a:t>
            </a:r>
          </a:p>
          <a:p>
            <a:pPr marL="182880" indent="-182880">
              <a:buFont typeface="Arial"/>
              <a:buChar char="•"/>
            </a:pPr>
            <a:r>
              <a:rPr lang="en-US" sz="1200">
                <a:solidFill>
                  <a:srgbClr val="502D7F"/>
                </a:solidFill>
              </a:rPr>
              <a:t>Solar, hydro, and biomass development</a:t>
            </a:r>
            <a:endParaRPr lang="en-US" sz="1200">
              <a:solidFill>
                <a:srgbClr val="502D7F"/>
              </a:solidFill>
              <a:cs typeface="Arial"/>
            </a:endParaRPr>
          </a:p>
          <a:p>
            <a:pPr marL="182880" indent="-182880">
              <a:buFont typeface="Arial"/>
              <a:buChar char="•"/>
            </a:pPr>
            <a:r>
              <a:rPr lang="en-US" sz="1200">
                <a:solidFill>
                  <a:srgbClr val="502D7F"/>
                </a:solidFill>
              </a:rPr>
              <a:t>Coal phase-out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CA9173F-3B7C-7442-8511-2CD767F2AC90}"/>
              </a:ext>
            </a:extLst>
          </p:cNvPr>
          <p:cNvCxnSpPr>
            <a:cxnSpLocks/>
          </p:cNvCxnSpPr>
          <p:nvPr/>
        </p:nvCxnSpPr>
        <p:spPr>
          <a:xfrm flipH="1">
            <a:off x="11740127" y="4913612"/>
            <a:ext cx="528808" cy="2477"/>
          </a:xfrm>
          <a:prstGeom prst="line">
            <a:avLst/>
          </a:prstGeom>
          <a:ln w="28575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8AE990C-6FBC-EC95-E9C1-8D6BDF6DE656}"/>
              </a:ext>
            </a:extLst>
          </p:cNvPr>
          <p:cNvSpPr txBox="1"/>
          <p:nvPr/>
        </p:nvSpPr>
        <p:spPr>
          <a:xfrm>
            <a:off x="3560433" y="6449614"/>
            <a:ext cx="8638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rgbClr val="000000"/>
                </a:solidFill>
              </a:rPr>
              <a:t>Kuala Lumpur’s share of Malaysia’s total 2050 emissions (grey) and share of mitigation between scenarios (colored)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53B697-D3FE-9A9C-4CF0-227971E6FE3C}"/>
              </a:ext>
            </a:extLst>
          </p:cNvPr>
          <p:cNvSpPr/>
          <p:nvPr/>
        </p:nvSpPr>
        <p:spPr>
          <a:xfrm rot="2467195">
            <a:off x="6934578" y="5544172"/>
            <a:ext cx="195727" cy="156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E140BE6-9872-8D21-0684-975F6A1B76E3}"/>
              </a:ext>
            </a:extLst>
          </p:cNvPr>
          <p:cNvSpPr/>
          <p:nvPr/>
        </p:nvSpPr>
        <p:spPr>
          <a:xfrm rot="5400000">
            <a:off x="11652404" y="4809830"/>
            <a:ext cx="91440" cy="81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1B505F-DC73-B195-D40F-AF1AF5597F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7085" y="1483003"/>
            <a:ext cx="654037" cy="34225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294F336-08D9-B3AE-D2F5-34FA22C78115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2799674" y="1473476"/>
            <a:ext cx="1624966" cy="6022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881365-60BC-3308-D1AC-4532B7A1930F}"/>
              </a:ext>
            </a:extLst>
          </p:cNvPr>
          <p:cNvCxnSpPr>
            <a:cxnSpLocks/>
          </p:cNvCxnSpPr>
          <p:nvPr/>
        </p:nvCxnSpPr>
        <p:spPr>
          <a:xfrm flipV="1">
            <a:off x="2748944" y="1873033"/>
            <a:ext cx="2672370" cy="1626114"/>
          </a:xfrm>
          <a:prstGeom prst="line">
            <a:avLst/>
          </a:prstGeom>
          <a:ln w="19050">
            <a:solidFill>
              <a:srgbClr val="00783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EE62918-90F7-4A6C-B73D-99404E0DEA8F}"/>
              </a:ext>
            </a:extLst>
          </p:cNvPr>
          <p:cNvCxnSpPr>
            <a:cxnSpLocks/>
          </p:cNvCxnSpPr>
          <p:nvPr/>
        </p:nvCxnSpPr>
        <p:spPr>
          <a:xfrm flipV="1">
            <a:off x="2799674" y="2985105"/>
            <a:ext cx="3526364" cy="1447685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EA2A9C9-B6C4-60BF-A59D-531B44266E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10"/>
          <a:stretch/>
        </p:blipFill>
        <p:spPr>
          <a:xfrm>
            <a:off x="7267129" y="3146988"/>
            <a:ext cx="654037" cy="175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28AE3D-5688-B0AB-A2D7-84D72C4072F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/>
          <a:lstStyle/>
          <a:p>
            <a:fld id="{FE7A4BB3-E848-5A44-82DF-322201952CD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75D4CF-B166-2B7C-DB9B-6D1EC53C0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270933"/>
            <a:ext cx="9940407" cy="1310979"/>
          </a:xfrm>
        </p:spPr>
        <p:txBody>
          <a:bodyPr/>
          <a:lstStyle/>
          <a:p>
            <a:r>
              <a:rPr lang="en-US" sz="2800"/>
              <a:t>Widespread electrification and decarbonization of the power sector are critical for carbon neutrality. </a:t>
            </a:r>
          </a:p>
        </p:txBody>
      </p:sp>
      <p:pic>
        <p:nvPicPr>
          <p:cNvPr id="5" name="Graphic 4" descr="Electric Tower outline">
            <a:extLst>
              <a:ext uri="{FF2B5EF4-FFF2-40B4-BE49-F238E27FC236}">
                <a16:creationId xmlns:a16="http://schemas.microsoft.com/office/drawing/2014/main" id="{482D68DE-28C8-09B4-17B9-2004E001E0EB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" r="93"/>
          <a:stretch>
            <a:fillRect/>
          </a:stretch>
        </p:blipFill>
        <p:spPr>
          <a:xfrm>
            <a:off x="1982736" y="499677"/>
            <a:ext cx="853489" cy="853489"/>
          </a:xfrm>
          <a:prstGeom prst="ellipse">
            <a:avLst/>
          </a:prstGeom>
          <a:solidFill>
            <a:schemeClr val="tx2"/>
          </a:solidFill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7C5F73B-0502-9E42-5300-A681A1EA130E}"/>
              </a:ext>
            </a:extLst>
          </p:cNvPr>
          <p:cNvSpPr txBox="1"/>
          <p:nvPr/>
        </p:nvSpPr>
        <p:spPr>
          <a:xfrm>
            <a:off x="3062373" y="7233439"/>
            <a:ext cx="10216460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ea typeface="Times New Roman" panose="02020603050405020304" pitchFamily="18" charset="0"/>
                <a:cs typeface="Times New Roman" panose="02020603050405020304" pitchFamily="18" charset="0"/>
              </a:rPr>
              <a:t>Malaysia’s largest source of emissions is electricity. </a:t>
            </a:r>
            <a:r>
              <a:rPr lang="en-US" sz="24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 a net zero scenario, </a:t>
            </a:r>
            <a:r>
              <a:rPr lang="en-US" sz="2400">
                <a:solidFill>
                  <a:schemeClr val="tx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42% of total emission reductions come from the power sector</a:t>
            </a:r>
            <a:r>
              <a:rPr lang="en-US" sz="240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3CF96C66-E2E7-E72D-2EC1-3AB5BBF99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803" y="1666773"/>
            <a:ext cx="8229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0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5799C-8B16-307B-D706-38FD3DA683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/>
          <a:lstStyle/>
          <a:p>
            <a:fld id="{FE7A4BB3-E848-5A44-82DF-322201952CD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1835BB-694E-1F04-61F0-0365E9DB8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718" y="270933"/>
            <a:ext cx="10861434" cy="1310979"/>
          </a:xfrm>
        </p:spPr>
        <p:txBody>
          <a:bodyPr/>
          <a:lstStyle/>
          <a:p>
            <a:r>
              <a:rPr lang="en-US" sz="2800" dirty="0"/>
              <a:t>Energy efficiency and demand-side measures will majorly contribute to decarbonization efforts.</a:t>
            </a:r>
          </a:p>
        </p:txBody>
      </p:sp>
      <p:pic>
        <p:nvPicPr>
          <p:cNvPr id="5" name="Graphic 4" descr="Sustainability outline">
            <a:extLst>
              <a:ext uri="{FF2B5EF4-FFF2-40B4-BE49-F238E27FC236}">
                <a16:creationId xmlns:a16="http://schemas.microsoft.com/office/drawing/2014/main" id="{4CFFA210-AB6A-A295-7CC2-0025E66B2AC8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933568" y="499677"/>
            <a:ext cx="853489" cy="853489"/>
          </a:xfrm>
          <a:prstGeom prst="ellipse">
            <a:avLst/>
          </a:prstGeom>
          <a:solidFill>
            <a:schemeClr val="tx2"/>
          </a:solidFill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95ABF2-BC03-7B7D-6A49-85019781D06B}"/>
              </a:ext>
            </a:extLst>
          </p:cNvPr>
          <p:cNvSpPr txBox="1"/>
          <p:nvPr/>
        </p:nvSpPr>
        <p:spPr>
          <a:xfrm>
            <a:off x="1360313" y="6041502"/>
            <a:ext cx="12860594" cy="172354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400"/>
              <a:t>Energy consumption reductions stem from digitalization, smart technologies, and improved energy efficiency. </a:t>
            </a:r>
          </a:p>
          <a:p>
            <a:endParaRPr lang="en-US" sz="1000"/>
          </a:p>
          <a:p>
            <a:r>
              <a:rPr lang="en-US" sz="2400"/>
              <a:t>This includes </a:t>
            </a:r>
            <a:r>
              <a:rPr lang="en-US" sz="2400">
                <a:solidFill>
                  <a:schemeClr val="tx2"/>
                </a:solidFill>
              </a:rPr>
              <a:t>high-efficiency appliances/lighting</a:t>
            </a:r>
            <a:r>
              <a:rPr lang="en-US" sz="2400"/>
              <a:t>, </a:t>
            </a:r>
            <a:r>
              <a:rPr lang="en-US" sz="2400">
                <a:solidFill>
                  <a:schemeClr val="tx2"/>
                </a:solidFill>
              </a:rPr>
              <a:t>industrial energy efficiency</a:t>
            </a:r>
            <a:r>
              <a:rPr lang="en-US" sz="2400"/>
              <a:t>, greater use of </a:t>
            </a:r>
            <a:r>
              <a:rPr lang="en-US" sz="2400">
                <a:solidFill>
                  <a:schemeClr val="tx2"/>
                </a:solidFill>
              </a:rPr>
              <a:t>electric vehicles</a:t>
            </a:r>
            <a:r>
              <a:rPr lang="en-US" sz="2400"/>
              <a:t>, and a </a:t>
            </a:r>
            <a:r>
              <a:rPr lang="en-US" sz="2400">
                <a:solidFill>
                  <a:schemeClr val="tx2"/>
                </a:solidFill>
              </a:rPr>
              <a:t>private-to-public transportation </a:t>
            </a:r>
            <a:r>
              <a:rPr lang="en-US" sz="2400"/>
              <a:t>modal shift.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1CB431-431D-9AB0-427D-1C9D149837AE}"/>
              </a:ext>
            </a:extLst>
          </p:cNvPr>
          <p:cNvSpPr txBox="1"/>
          <p:nvPr/>
        </p:nvSpPr>
        <p:spPr>
          <a:xfrm>
            <a:off x="14253597" y="3781182"/>
            <a:ext cx="265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Helvetica" panose="020B0604020202020204" pitchFamily="34" charset="0"/>
                <a:cs typeface="Helvetica" panose="020B0604020202020204" pitchFamily="34" charset="0"/>
              </a:rPr>
              <a:t>*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4E8AA61A-9D35-2E5D-F7C2-8F7DD6E0A3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115" y="1951935"/>
            <a:ext cx="13536990" cy="394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3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BC0A96-6237-CE1D-552E-030B74E42FC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/>
          <a:lstStyle/>
          <a:p>
            <a:fld id="{FE7A4BB3-E848-5A44-82DF-322201952CD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CE167C-A757-98E5-2935-2CA1B4036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235" y="270933"/>
            <a:ext cx="10006653" cy="1310979"/>
          </a:xfrm>
        </p:spPr>
        <p:txBody>
          <a:bodyPr/>
          <a:lstStyle/>
          <a:p>
            <a:r>
              <a:rPr lang="en-US" sz="2800" dirty="0"/>
              <a:t>Hard-to-abate sectors require advanced technologies like carbon capture and storage and hydrogen.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9143811-985D-C6A2-FCA0-914A49E36A32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 l="93" r="93"/>
          <a:stretch>
            <a:fillRect/>
          </a:stretch>
        </p:blipFill>
        <p:spPr>
          <a:xfrm>
            <a:off x="1880049" y="499677"/>
            <a:ext cx="853489" cy="853489"/>
          </a:xfrm>
          <a:prstGeom prst="ellipse">
            <a:avLst/>
          </a:prstGeom>
          <a:solidFill>
            <a:schemeClr val="tx2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F9846A-3DB6-EC12-19A2-86D7BEFE047B}"/>
              </a:ext>
            </a:extLst>
          </p:cNvPr>
          <p:cNvSpPr txBox="1"/>
          <p:nvPr/>
        </p:nvSpPr>
        <p:spPr>
          <a:xfrm>
            <a:off x="1880049" y="6201677"/>
            <a:ext cx="1195816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cs typeface="Times New Roman" panose="02020603050405020304" pitchFamily="18" charset="0"/>
              </a:rPr>
              <a:t>In a net zero scenario:</a:t>
            </a:r>
          </a:p>
          <a:p>
            <a:endParaRPr lang="en-US" sz="90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cs typeface="Times New Roman" panose="02020603050405020304" pitchFamily="18" charset="0"/>
              </a:rPr>
              <a:t>Captured emissions are more than </a:t>
            </a:r>
            <a:r>
              <a:rPr lang="en-US" sz="2400">
                <a:solidFill>
                  <a:schemeClr val="tx2"/>
                </a:solidFill>
                <a:cs typeface="Times New Roman" panose="02020603050405020304" pitchFamily="18" charset="0"/>
              </a:rPr>
              <a:t>one quarter of 2050 BAU emissions</a:t>
            </a:r>
            <a:r>
              <a:rPr lang="en-US" sz="2400">
                <a:cs typeface="Times New Roman" panose="02020603050405020304" pitchFamily="18" charset="0"/>
              </a:rPr>
              <a:t>.</a:t>
            </a:r>
            <a:endParaRPr lang="en-US" sz="16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Hydrogen is nearly </a:t>
            </a:r>
            <a:r>
              <a:rPr lang="en-US" sz="2400">
                <a:solidFill>
                  <a:schemeClr val="tx2"/>
                </a:solidFill>
              </a:rPr>
              <a:t>one fifth of industrial</a:t>
            </a:r>
            <a:r>
              <a:rPr lang="en-US" sz="2400"/>
              <a:t> and </a:t>
            </a:r>
            <a:r>
              <a:rPr lang="en-US" sz="2400">
                <a:solidFill>
                  <a:schemeClr val="tx2"/>
                </a:solidFill>
              </a:rPr>
              <a:t>one tenth of transportation</a:t>
            </a:r>
            <a:r>
              <a:rPr lang="en-US" sz="2400"/>
              <a:t> energy consumption. </a:t>
            </a:r>
          </a:p>
        </p:txBody>
      </p:sp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53151374-F7B7-8747-8D01-A1FB7B351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143" y="1814509"/>
            <a:ext cx="10088114" cy="44836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CDC594-1B36-7A94-D577-BE621A99D86F}"/>
              </a:ext>
            </a:extLst>
          </p:cNvPr>
          <p:cNvSpPr txBox="1"/>
          <p:nvPr/>
        </p:nvSpPr>
        <p:spPr>
          <a:xfrm>
            <a:off x="3090864" y="1814509"/>
            <a:ext cx="92683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>
                <a:solidFill>
                  <a:schemeClr val="tx1">
                    <a:lumMod val="50000"/>
                  </a:schemeClr>
                </a:solidFill>
              </a:rPr>
              <a:t>CO</a:t>
            </a:r>
            <a:r>
              <a:rPr lang="en-US" sz="1800" b="1" baseline="-2500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en-US" sz="1800" b="1">
                <a:solidFill>
                  <a:schemeClr val="tx1">
                    <a:lumMod val="50000"/>
                  </a:schemeClr>
                </a:solidFill>
              </a:rPr>
              <a:t> emitted, captured, or sequestered in a Net Zero scenario</a:t>
            </a:r>
          </a:p>
        </p:txBody>
      </p:sp>
    </p:spTree>
    <p:extLst>
      <p:ext uri="{BB962C8B-B14F-4D97-AF65-F5344CB8AC3E}">
        <p14:creationId xmlns:p14="http://schemas.microsoft.com/office/powerpoint/2010/main" val="94191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C593C8D6-1CB9-3C8F-7AB1-0D6CCDBBE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386673"/>
            <a:ext cx="9927640" cy="496381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E89E3B2-AAA8-2D3F-647A-D8E9A953E77A}"/>
              </a:ext>
            </a:extLst>
          </p:cNvPr>
          <p:cNvSpPr/>
          <p:nvPr/>
        </p:nvSpPr>
        <p:spPr>
          <a:xfrm>
            <a:off x="11208323" y="3385006"/>
            <a:ext cx="1331757" cy="1053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F6EB49-577A-A60A-AE8D-FF76C8F670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/>
          <a:lstStyle/>
          <a:p>
            <a:fld id="{FE7A4BB3-E848-5A44-82DF-322201952CD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77FB50-D12C-5AD7-9658-76DA38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553" y="270933"/>
            <a:ext cx="10363637" cy="1310979"/>
          </a:xfrm>
        </p:spPr>
        <p:txBody>
          <a:bodyPr anchor="ctr"/>
          <a:lstStyle/>
          <a:p>
            <a:r>
              <a:rPr lang="en-US" sz="2800" dirty="0"/>
              <a:t>Kuala Lumpur plays a key role in national decarbonization.</a:t>
            </a:r>
          </a:p>
        </p:txBody>
      </p:sp>
      <p:pic>
        <p:nvPicPr>
          <p:cNvPr id="5" name="Graphic 4" descr="City outline">
            <a:extLst>
              <a:ext uri="{FF2B5EF4-FFF2-40B4-BE49-F238E27FC236}">
                <a16:creationId xmlns:a16="http://schemas.microsoft.com/office/drawing/2014/main" id="{7CE42CA2-F103-F2ED-116C-7465D6C45490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84911" y="482704"/>
            <a:ext cx="853489" cy="853489"/>
          </a:xfrm>
          <a:prstGeom prst="ellipse">
            <a:avLst/>
          </a:prstGeom>
          <a:solidFill>
            <a:schemeClr val="tx2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9C180E-A97E-4EC6-F2DC-3330846E0729}"/>
              </a:ext>
            </a:extLst>
          </p:cNvPr>
          <p:cNvSpPr txBox="1"/>
          <p:nvPr/>
        </p:nvSpPr>
        <p:spPr>
          <a:xfrm>
            <a:off x="1478750" y="7379097"/>
            <a:ext cx="11846940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300"/>
              <a:t>Kuala Lumpur makes up </a:t>
            </a:r>
            <a:r>
              <a:rPr lang="en-US" sz="2300">
                <a:solidFill>
                  <a:schemeClr val="tx2"/>
                </a:solidFill>
              </a:rPr>
              <a:t>2% of Malaysia’s emissions in 2020 </a:t>
            </a:r>
            <a:r>
              <a:rPr lang="en-US" sz="2300"/>
              <a:t>and contributes </a:t>
            </a:r>
            <a:r>
              <a:rPr lang="en-US" sz="2300">
                <a:solidFill>
                  <a:schemeClr val="tx2"/>
                </a:solidFill>
              </a:rPr>
              <a:t>4% of the reductions required </a:t>
            </a:r>
            <a:r>
              <a:rPr lang="en-US" sz="2300"/>
              <a:t>to achieve carbon neutrality in Malaysia.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9E670EE-59CC-14F1-A2B0-201D9EA2F8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4160" y="2968059"/>
            <a:ext cx="1586380" cy="66621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5525B6D-7B11-D5B7-1129-ED16CE8BF2DB}"/>
              </a:ext>
            </a:extLst>
          </p:cNvPr>
          <p:cNvSpPr/>
          <p:nvPr/>
        </p:nvSpPr>
        <p:spPr>
          <a:xfrm rot="16200000">
            <a:off x="1235133" y="3362653"/>
            <a:ext cx="2406534" cy="646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MTCO</a:t>
            </a:r>
            <a:r>
              <a:rPr lang="en-US" sz="1800" baseline="-2500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BC3B69B-945D-E77A-A2FC-A06A2EFC67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44160" y="3764683"/>
            <a:ext cx="900675" cy="73691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892C07C-1743-C5CB-7709-77D149309D0C}"/>
              </a:ext>
            </a:extLst>
          </p:cNvPr>
          <p:cNvSpPr txBox="1"/>
          <p:nvPr/>
        </p:nvSpPr>
        <p:spPr>
          <a:xfrm>
            <a:off x="3813442" y="1547813"/>
            <a:ext cx="6812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</a:rPr>
              <a:t>Direct and indirect CO</a:t>
            </a:r>
            <a:r>
              <a:rPr lang="en-US" sz="1600" b="1" baseline="-2500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en-US" sz="1600" b="1">
                <a:solidFill>
                  <a:schemeClr val="tx1">
                    <a:lumMod val="50000"/>
                  </a:schemeClr>
                </a:solidFill>
              </a:rPr>
              <a:t> emissions (MTCO</a:t>
            </a:r>
            <a:r>
              <a:rPr lang="en-US" sz="1600" b="1" baseline="-2500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en-US" sz="1600" b="1">
                <a:solidFill>
                  <a:schemeClr val="tx1">
                    <a:lumMod val="50000"/>
                  </a:schemeClr>
                </a:solidFill>
              </a:rPr>
              <a:t>) in Kuala Lumpur in 2050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504C8-75D1-2876-260E-096DEDAF09AF}"/>
              </a:ext>
            </a:extLst>
          </p:cNvPr>
          <p:cNvSpPr txBox="1"/>
          <p:nvPr/>
        </p:nvSpPr>
        <p:spPr>
          <a:xfrm rot="18900000">
            <a:off x="10032163" y="5456834"/>
            <a:ext cx="923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4C4C4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Malaysia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0ED4655-277D-B1C9-E37C-E62D5AF75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362393"/>
              </p:ext>
            </p:extLst>
          </p:nvPr>
        </p:nvGraphicFramePr>
        <p:xfrm>
          <a:off x="2896834" y="6607578"/>
          <a:ext cx="8229600" cy="6705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7364529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481359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0582718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1476531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6698931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7780551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886205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17910487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10064510"/>
                    </a:ext>
                  </a:extLst>
                </a:gridCol>
              </a:tblGrid>
              <a:tr h="175275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Buildings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Industry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Transport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6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Policies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Buildings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Industry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Transport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6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Net Zero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565642"/>
                  </a:ext>
                </a:extLst>
              </a:tr>
              <a:tr h="276802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909681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2E5F03E-BA43-98B9-11E3-A6BBC844415E}"/>
              </a:ext>
            </a:extLst>
          </p:cNvPr>
          <p:cNvSpPr txBox="1"/>
          <p:nvPr/>
        </p:nvSpPr>
        <p:spPr>
          <a:xfrm>
            <a:off x="1860071" y="6207212"/>
            <a:ext cx="10303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Kuala Lumpur’s share of Malaysia’s total 2050 emissions (grey) and share of mitigation between scenarios (colored)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466D94-2061-B912-BABF-B20A004933C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143"/>
          <a:stretch/>
        </p:blipFill>
        <p:spPr>
          <a:xfrm>
            <a:off x="3221357" y="2109410"/>
            <a:ext cx="616823" cy="29015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066426-7EDB-689C-9ED0-503D238934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5723" y="4736495"/>
            <a:ext cx="616823" cy="2746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A1E7A86-E630-95C4-24D0-E68045A5619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163"/>
          <a:stretch/>
        </p:blipFill>
        <p:spPr>
          <a:xfrm>
            <a:off x="6698377" y="3764684"/>
            <a:ext cx="616823" cy="124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9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433BB6-ACB2-4953-9ADC-C0F78F3B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9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Chart, waterfall chart&#10;&#10;Description automatically generated">
            <a:extLst>
              <a:ext uri="{FF2B5EF4-FFF2-40B4-BE49-F238E27FC236}">
                <a16:creationId xmlns:a16="http://schemas.microsoft.com/office/drawing/2014/main" id="{6E9412A4-4801-BBD6-75FD-74CBA6C9D3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0" r="22640"/>
          <a:stretch/>
        </p:blipFill>
        <p:spPr>
          <a:xfrm>
            <a:off x="3142826" y="1152023"/>
            <a:ext cx="8861967" cy="595877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CFE310D-479D-9651-1346-BFF8FA525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2825" y="0"/>
            <a:ext cx="1886213" cy="167663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1E7DF-2D5A-4EF0-9E9E-047227DE4DB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3994296" y="7830456"/>
            <a:ext cx="453223" cy="457200"/>
          </a:xfrm>
          <a:prstGeom prst="rect">
            <a:avLst/>
          </a:prstGeom>
        </p:spPr>
        <p:txBody>
          <a:bodyPr/>
          <a:lstStyle/>
          <a:p>
            <a:fld id="{FE7A4BB3-E848-5A44-82DF-322201952CD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8145" y="663420"/>
            <a:ext cx="10146765" cy="659796"/>
          </a:xfrm>
        </p:spPr>
        <p:txBody>
          <a:bodyPr anchor="t"/>
          <a:lstStyle/>
          <a:p>
            <a:r>
              <a:rPr lang="en-US" sz="2800"/>
              <a:t>Demand Side Implications of Malaysian Carbon Neutrality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5478A2-61EC-6329-E084-879CDEF86A9E}"/>
              </a:ext>
            </a:extLst>
          </p:cNvPr>
          <p:cNvSpPr txBox="1"/>
          <p:nvPr/>
        </p:nvSpPr>
        <p:spPr>
          <a:xfrm>
            <a:off x="1000884" y="4403836"/>
            <a:ext cx="2057400" cy="715089"/>
          </a:xfrm>
          <a:prstGeom prst="roundRect">
            <a:avLst/>
          </a:prstGeom>
          <a:solidFill>
            <a:srgbClr val="D0F6F7"/>
          </a:solidFill>
          <a:ln w="28575">
            <a:solidFill>
              <a:schemeClr val="accent6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>
                <a:solidFill>
                  <a:schemeClr val="accent6"/>
                </a:solidFill>
              </a:rPr>
              <a:t>Transportation</a:t>
            </a:r>
          </a:p>
          <a:p>
            <a:pPr marL="182880" indent="-182880">
              <a:buFont typeface="Arial,Sans-Serif" panose="020B0604020202020204" pitchFamily="34" charset="0"/>
              <a:buChar char="•"/>
            </a:pPr>
            <a:r>
              <a:rPr lang="en-US" sz="1200">
                <a:solidFill>
                  <a:schemeClr val="accent6"/>
                </a:solidFill>
                <a:ea typeface="+mn-lt"/>
                <a:cs typeface="+mn-lt"/>
              </a:rPr>
              <a:t>Modal shift</a:t>
            </a:r>
            <a:endParaRPr lang="en-US" sz="1200">
              <a:ea typeface="+mn-lt"/>
              <a:cs typeface="+mn-lt"/>
            </a:endParaRPr>
          </a:p>
          <a:p>
            <a:pPr marL="182880" indent="-182880">
              <a:buFont typeface="Arial,Sans-Serif" panose="020B0604020202020204" pitchFamily="34" charset="0"/>
              <a:buChar char="•"/>
            </a:pPr>
            <a:r>
              <a:rPr lang="en-US" sz="1200">
                <a:solidFill>
                  <a:schemeClr val="accent6"/>
                </a:solidFill>
                <a:ea typeface="+mn-lt"/>
                <a:cs typeface="+mn-lt"/>
              </a:rPr>
              <a:t>EV cost reduction</a:t>
            </a:r>
            <a:endParaRPr lang="en-US" sz="18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3E513B-5716-24F9-34FD-704FEFE2C809}"/>
              </a:ext>
            </a:extLst>
          </p:cNvPr>
          <p:cNvSpPr txBox="1"/>
          <p:nvPr/>
        </p:nvSpPr>
        <p:spPr>
          <a:xfrm>
            <a:off x="1000615" y="1919752"/>
            <a:ext cx="2057669" cy="132802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tx2"/>
                </a:solidFill>
              </a:rPr>
              <a:t>Buildings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2"/>
                </a:solidFill>
              </a:rPr>
              <a:t>Appliance efficiency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2"/>
                </a:solidFill>
              </a:rPr>
              <a:t>Building envelope efficiency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2"/>
                </a:solidFill>
              </a:rPr>
              <a:t>Phase-out of non-LED lighting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BCB97A-ED54-EA42-8616-94E5A0A6ACCA}"/>
              </a:ext>
            </a:extLst>
          </p:cNvPr>
          <p:cNvSpPr txBox="1"/>
          <p:nvPr/>
        </p:nvSpPr>
        <p:spPr>
          <a:xfrm>
            <a:off x="1000884" y="3366064"/>
            <a:ext cx="2057400" cy="919401"/>
          </a:xfrm>
          <a:prstGeom prst="roundRect">
            <a:avLst/>
          </a:prstGeom>
          <a:solidFill>
            <a:srgbClr val="CEF4D1"/>
          </a:solidFill>
          <a:ln w="28575">
            <a:solidFill>
              <a:schemeClr val="accent4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>
                <a:solidFill>
                  <a:schemeClr val="accent4"/>
                </a:solidFill>
              </a:rPr>
              <a:t>Industry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4"/>
                </a:solidFill>
              </a:rPr>
              <a:t>Industrial energy efficiency improvement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4"/>
                </a:solidFill>
                <a:cs typeface="Arial"/>
              </a:rPr>
              <a:t>Hydrogen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EAA697-C660-2AB3-928C-2CE2094477D3}"/>
              </a:ext>
            </a:extLst>
          </p:cNvPr>
          <p:cNvSpPr txBox="1"/>
          <p:nvPr/>
        </p:nvSpPr>
        <p:spPr>
          <a:xfrm>
            <a:off x="12341464" y="3122481"/>
            <a:ext cx="2057400" cy="510778"/>
          </a:xfrm>
          <a:prstGeom prst="roundRect">
            <a:avLst/>
          </a:prstGeom>
          <a:solidFill>
            <a:srgbClr val="D0F6F7"/>
          </a:solidFill>
          <a:ln w="28575">
            <a:solidFill>
              <a:schemeClr val="accent6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>
                <a:solidFill>
                  <a:schemeClr val="accent6"/>
                </a:solidFill>
              </a:rPr>
              <a:t>Transportation</a:t>
            </a:r>
          </a:p>
          <a:p>
            <a:pPr marL="182880" indent="-182880">
              <a:buFont typeface="Arial,Sans-Serif" panose="020B0604020202020204" pitchFamily="34" charset="0"/>
              <a:buChar char="•"/>
            </a:pPr>
            <a:r>
              <a:rPr lang="en-US" sz="1200">
                <a:solidFill>
                  <a:schemeClr val="accent6"/>
                </a:solidFill>
                <a:ea typeface="+mn-lt"/>
                <a:cs typeface="+mn-lt"/>
              </a:rPr>
              <a:t>Further electrification</a:t>
            </a:r>
            <a:endParaRPr lang="en-US" sz="1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046E7C-26CB-5A42-FDEE-2A4D289C269A}"/>
              </a:ext>
            </a:extLst>
          </p:cNvPr>
          <p:cNvSpPr txBox="1"/>
          <p:nvPr/>
        </p:nvSpPr>
        <p:spPr>
          <a:xfrm>
            <a:off x="12341464" y="1692932"/>
            <a:ext cx="2057400" cy="51077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tx2"/>
                </a:solidFill>
              </a:rPr>
              <a:t>Buildings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2"/>
                </a:solidFill>
              </a:rPr>
              <a:t>Further electrification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3671FE-4AA9-FFD9-4E7E-E21A0395D015}"/>
              </a:ext>
            </a:extLst>
          </p:cNvPr>
          <p:cNvSpPr txBox="1"/>
          <p:nvPr/>
        </p:nvSpPr>
        <p:spPr>
          <a:xfrm>
            <a:off x="12341464" y="2306948"/>
            <a:ext cx="2057400" cy="715089"/>
          </a:xfrm>
          <a:prstGeom prst="roundRect">
            <a:avLst/>
          </a:prstGeom>
          <a:solidFill>
            <a:srgbClr val="CEF4D1"/>
          </a:solidFill>
          <a:ln w="28575">
            <a:solidFill>
              <a:schemeClr val="accent4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>
                <a:solidFill>
                  <a:schemeClr val="accent4"/>
                </a:solidFill>
              </a:rPr>
              <a:t>Industry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4"/>
                </a:solidFill>
              </a:rPr>
              <a:t>Increased use of hydrogen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9663BD45-59FA-EF92-A49A-8D2B8529FC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990"/>
          <a:stretch/>
        </p:blipFill>
        <p:spPr>
          <a:xfrm>
            <a:off x="1015126" y="5358344"/>
            <a:ext cx="1367802" cy="56252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103A75C-C746-AE9C-6E2D-5377D03AB1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7470" y="5252722"/>
            <a:ext cx="912810" cy="74600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58D84EA-6A32-9CDE-7083-2F6E62DD4D56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2149581" y="5887991"/>
            <a:ext cx="515242" cy="561948"/>
          </a:xfrm>
          <a:prstGeom prst="line">
            <a:avLst/>
          </a:prstGeom>
          <a:ln w="19050">
            <a:solidFill>
              <a:srgbClr val="502D7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60E81C-A3BF-4DAC-4A02-15AC5141919D}"/>
              </a:ext>
            </a:extLst>
          </p:cNvPr>
          <p:cNvCxnSpPr>
            <a:cxnSpLocks/>
          </p:cNvCxnSpPr>
          <p:nvPr/>
        </p:nvCxnSpPr>
        <p:spPr>
          <a:xfrm>
            <a:off x="12004793" y="1804806"/>
            <a:ext cx="0" cy="3791132"/>
          </a:xfrm>
          <a:prstGeom prst="line">
            <a:avLst/>
          </a:prstGeom>
          <a:ln w="12700">
            <a:solidFill>
              <a:srgbClr val="4C4C4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9453ECC-FE3C-FE96-9526-2C095627AD80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10043886" y="2664493"/>
            <a:ext cx="2297578" cy="1109810"/>
          </a:xfrm>
          <a:prstGeom prst="line">
            <a:avLst/>
          </a:prstGeom>
          <a:ln w="19050">
            <a:solidFill>
              <a:srgbClr val="00783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12928B7-BFDF-3BC8-DD03-573D82543F75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10987314" y="3377870"/>
            <a:ext cx="1354150" cy="907595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2787B0-46A2-BB87-0B50-D7C009D1F105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9119810" y="1948321"/>
            <a:ext cx="3221654" cy="168493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80156A8-C45A-5749-D253-E0BAF32BE99B}"/>
              </a:ext>
            </a:extLst>
          </p:cNvPr>
          <p:cNvSpPr/>
          <p:nvPr/>
        </p:nvSpPr>
        <p:spPr>
          <a:xfrm>
            <a:off x="12210455" y="5249560"/>
            <a:ext cx="97018" cy="111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E63F65-05A5-23EA-960E-E0DF73D055DF}"/>
              </a:ext>
            </a:extLst>
          </p:cNvPr>
          <p:cNvSpPr/>
          <p:nvPr/>
        </p:nvSpPr>
        <p:spPr>
          <a:xfrm rot="2467195">
            <a:off x="11220949" y="6003675"/>
            <a:ext cx="195727" cy="156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BF1128-8E66-7E95-95DA-EB65FF9A6992}"/>
              </a:ext>
            </a:extLst>
          </p:cNvPr>
          <p:cNvSpPr txBox="1"/>
          <p:nvPr/>
        </p:nvSpPr>
        <p:spPr>
          <a:xfrm>
            <a:off x="4683250" y="1321130"/>
            <a:ext cx="6260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Direct and indirect CO</a:t>
            </a:r>
            <a:r>
              <a:rPr lang="en-US" sz="1600" b="1" baseline="-25000">
                <a:solidFill>
                  <a:srgbClr val="000000"/>
                </a:solidFill>
              </a:rPr>
              <a:t>2</a:t>
            </a:r>
            <a:r>
              <a:rPr lang="en-US" sz="1600" b="1">
                <a:solidFill>
                  <a:srgbClr val="000000"/>
                </a:solidFill>
              </a:rPr>
              <a:t> emissions (MTCO</a:t>
            </a:r>
            <a:r>
              <a:rPr lang="en-US" sz="1600" b="1" baseline="-25000">
                <a:solidFill>
                  <a:srgbClr val="000000"/>
                </a:solidFill>
              </a:rPr>
              <a:t>2</a:t>
            </a:r>
            <a:r>
              <a:rPr lang="en-US" sz="1600" b="1">
                <a:solidFill>
                  <a:srgbClr val="000000"/>
                </a:solidFill>
              </a:rPr>
              <a:t>) in Malaysia in 2050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71F327-17D4-B498-5403-57B83CBA967C}"/>
              </a:ext>
            </a:extLst>
          </p:cNvPr>
          <p:cNvSpPr/>
          <p:nvPr/>
        </p:nvSpPr>
        <p:spPr>
          <a:xfrm>
            <a:off x="11247925" y="4968012"/>
            <a:ext cx="654037" cy="457540"/>
          </a:xfrm>
          <a:prstGeom prst="rect">
            <a:avLst/>
          </a:prstGeom>
          <a:solidFill>
            <a:srgbClr val="999999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931C1A4B-B9D4-0CA3-C917-486FF1ACB985}"/>
              </a:ext>
            </a:extLst>
          </p:cNvPr>
          <p:cNvGraphicFramePr>
            <a:graphicFrameLocks noGrp="1"/>
          </p:cNvGraphicFramePr>
          <p:nvPr/>
        </p:nvGraphicFramePr>
        <p:xfrm>
          <a:off x="3575995" y="7270877"/>
          <a:ext cx="9124208" cy="6705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91936">
                  <a:extLst>
                    <a:ext uri="{9D8B030D-6E8A-4147-A177-3AD203B41FA5}">
                      <a16:colId xmlns:a16="http://schemas.microsoft.com/office/drawing/2014/main" val="1573645292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2748135977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1705827183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4114765311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566989312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1677805514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118862052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179104870"/>
                    </a:ext>
                  </a:extLst>
                </a:gridCol>
                <a:gridCol w="991936">
                  <a:extLst>
                    <a:ext uri="{9D8B030D-6E8A-4147-A177-3AD203B41FA5}">
                      <a16:colId xmlns:a16="http://schemas.microsoft.com/office/drawing/2014/main" val="1710064510"/>
                    </a:ext>
                  </a:extLst>
                </a:gridCol>
              </a:tblGrid>
              <a:tr h="175275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Buildings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Industry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Transport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6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Policies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Buildings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Industry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Transport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6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Net Zero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565642"/>
                  </a:ext>
                </a:extLst>
              </a:tr>
              <a:tr h="276802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9096810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C100C22C-714F-86BE-979B-20C177BEF358}"/>
              </a:ext>
            </a:extLst>
          </p:cNvPr>
          <p:cNvSpPr txBox="1"/>
          <p:nvPr/>
        </p:nvSpPr>
        <p:spPr>
          <a:xfrm>
            <a:off x="12425417" y="5188418"/>
            <a:ext cx="87931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b="1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Net Zero Malaysia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F7EF8F-5BA2-E2F8-5F6C-857AAA55B53D}"/>
              </a:ext>
            </a:extLst>
          </p:cNvPr>
          <p:cNvSpPr txBox="1"/>
          <p:nvPr/>
        </p:nvSpPr>
        <p:spPr>
          <a:xfrm>
            <a:off x="1005062" y="6449939"/>
            <a:ext cx="2289038" cy="919401"/>
          </a:xfrm>
          <a:prstGeom prst="roundRect">
            <a:avLst/>
          </a:prstGeom>
          <a:solidFill>
            <a:srgbClr val="E6E6FA"/>
          </a:solidFill>
          <a:ln w="28575">
            <a:solidFill>
              <a:srgbClr val="502D7F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>
                <a:solidFill>
                  <a:srgbClr val="502D7F"/>
                </a:solidFill>
              </a:rPr>
              <a:t>Power</a:t>
            </a:r>
          </a:p>
          <a:p>
            <a:pPr marL="182880" indent="-182880">
              <a:buFont typeface="Arial"/>
              <a:buChar char="•"/>
            </a:pPr>
            <a:r>
              <a:rPr lang="en-US" sz="1200">
                <a:solidFill>
                  <a:srgbClr val="502D7F"/>
                </a:solidFill>
              </a:rPr>
              <a:t>Solar, hydro, and biomass development</a:t>
            </a:r>
            <a:endParaRPr lang="en-US" sz="1200">
              <a:solidFill>
                <a:srgbClr val="502D7F"/>
              </a:solidFill>
              <a:cs typeface="Arial"/>
            </a:endParaRPr>
          </a:p>
          <a:p>
            <a:pPr marL="182880" indent="-182880">
              <a:buFont typeface="Arial"/>
              <a:buChar char="•"/>
            </a:pPr>
            <a:r>
              <a:rPr lang="en-US" sz="1200">
                <a:solidFill>
                  <a:srgbClr val="502D7F"/>
                </a:solidFill>
              </a:rPr>
              <a:t>Coal phase-out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CA9173F-3B7C-7442-8511-2CD767F2AC90}"/>
              </a:ext>
            </a:extLst>
          </p:cNvPr>
          <p:cNvCxnSpPr>
            <a:cxnSpLocks/>
          </p:cNvCxnSpPr>
          <p:nvPr/>
        </p:nvCxnSpPr>
        <p:spPr>
          <a:xfrm flipH="1">
            <a:off x="11998737" y="5421612"/>
            <a:ext cx="528808" cy="2477"/>
          </a:xfrm>
          <a:prstGeom prst="line">
            <a:avLst/>
          </a:prstGeom>
          <a:ln w="28575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8AE990C-6FBC-EC95-E9C1-8D6BDF6DE656}"/>
              </a:ext>
            </a:extLst>
          </p:cNvPr>
          <p:cNvSpPr txBox="1"/>
          <p:nvPr/>
        </p:nvSpPr>
        <p:spPr>
          <a:xfrm>
            <a:off x="3819043" y="6957614"/>
            <a:ext cx="8638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rgbClr val="000000"/>
                </a:solidFill>
              </a:rPr>
              <a:t>Kuala Lumpur’s share of Malaysia’s total 2050 emissions (grey) and share of mitigation between scenarios (colored)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9F5FEF-098C-E1A8-0E5C-F85DCB3A33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4426" y="2002971"/>
            <a:ext cx="614013" cy="3401094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294F336-08D9-B3AE-D2F5-34FA22C78115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3058284" y="1981476"/>
            <a:ext cx="1624966" cy="6022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881365-60BC-3308-D1AC-4532B7A1930F}"/>
              </a:ext>
            </a:extLst>
          </p:cNvPr>
          <p:cNvCxnSpPr>
            <a:cxnSpLocks/>
          </p:cNvCxnSpPr>
          <p:nvPr/>
        </p:nvCxnSpPr>
        <p:spPr>
          <a:xfrm flipV="1">
            <a:off x="3007554" y="2381033"/>
            <a:ext cx="2672370" cy="1626114"/>
          </a:xfrm>
          <a:prstGeom prst="line">
            <a:avLst/>
          </a:prstGeom>
          <a:ln w="19050">
            <a:solidFill>
              <a:srgbClr val="00783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EE62918-90F7-4A6C-B73D-99404E0DEA8F}"/>
              </a:ext>
            </a:extLst>
          </p:cNvPr>
          <p:cNvCxnSpPr>
            <a:cxnSpLocks/>
          </p:cNvCxnSpPr>
          <p:nvPr/>
        </p:nvCxnSpPr>
        <p:spPr>
          <a:xfrm flipV="1">
            <a:off x="3058284" y="3493105"/>
            <a:ext cx="3526364" cy="1447685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C2A4A96B-63BE-77C2-34CC-386A4502EF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5955" y="3650948"/>
            <a:ext cx="635876" cy="1768302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453B697-D3FE-9A9C-4CF0-227971E6FE3C}"/>
              </a:ext>
            </a:extLst>
          </p:cNvPr>
          <p:cNvSpPr/>
          <p:nvPr/>
        </p:nvSpPr>
        <p:spPr>
          <a:xfrm rot="2467195">
            <a:off x="7193188" y="6052172"/>
            <a:ext cx="195727" cy="156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E140BE6-9872-8D21-0684-975F6A1B76E3}"/>
              </a:ext>
            </a:extLst>
          </p:cNvPr>
          <p:cNvSpPr/>
          <p:nvPr/>
        </p:nvSpPr>
        <p:spPr>
          <a:xfrm rot="5400000">
            <a:off x="11911014" y="5317830"/>
            <a:ext cx="91440" cy="81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8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C593C8D6-1CB9-3C8F-7AB1-0D6CCDBBE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386673"/>
            <a:ext cx="9927640" cy="496381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E89E3B2-AAA8-2D3F-647A-D8E9A953E77A}"/>
              </a:ext>
            </a:extLst>
          </p:cNvPr>
          <p:cNvSpPr/>
          <p:nvPr/>
        </p:nvSpPr>
        <p:spPr>
          <a:xfrm>
            <a:off x="11208323" y="3385006"/>
            <a:ext cx="1331757" cy="1053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F6EB49-577A-A60A-AE8D-FF76C8F670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/>
          <a:lstStyle/>
          <a:p>
            <a:fld id="{FE7A4BB3-E848-5A44-82DF-322201952CD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77FB50-D12C-5AD7-9658-76DA38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270933"/>
            <a:ext cx="9816790" cy="1310979"/>
          </a:xfrm>
        </p:spPr>
        <p:txBody>
          <a:bodyPr anchor="ctr"/>
          <a:lstStyle/>
          <a:p>
            <a:r>
              <a:rPr lang="en-US" sz="2800"/>
              <a:t>Kuala Lumpur plays a key role in national decarbonization.</a:t>
            </a:r>
          </a:p>
        </p:txBody>
      </p:sp>
      <p:pic>
        <p:nvPicPr>
          <p:cNvPr id="5" name="Graphic 4" descr="City outline">
            <a:extLst>
              <a:ext uri="{FF2B5EF4-FFF2-40B4-BE49-F238E27FC236}">
                <a16:creationId xmlns:a16="http://schemas.microsoft.com/office/drawing/2014/main" id="{7CE42CA2-F103-F2ED-116C-7465D6C45490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3140807" y="499677"/>
            <a:ext cx="853489" cy="853489"/>
          </a:xfrm>
          <a:prstGeom prst="ellipse">
            <a:avLst/>
          </a:prstGeom>
          <a:solidFill>
            <a:schemeClr val="tx2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9C180E-A97E-4EC6-F2DC-3330846E0729}"/>
              </a:ext>
            </a:extLst>
          </p:cNvPr>
          <p:cNvSpPr txBox="1"/>
          <p:nvPr/>
        </p:nvSpPr>
        <p:spPr>
          <a:xfrm>
            <a:off x="1478750" y="7379097"/>
            <a:ext cx="11846940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300"/>
              <a:t>Kuala Lumpur makes up </a:t>
            </a:r>
            <a:r>
              <a:rPr lang="en-US" sz="2300">
                <a:solidFill>
                  <a:schemeClr val="tx2"/>
                </a:solidFill>
              </a:rPr>
              <a:t>2% of Malaysia’s emissions in 2020 </a:t>
            </a:r>
            <a:r>
              <a:rPr lang="en-US" sz="2300"/>
              <a:t>and contributes </a:t>
            </a:r>
            <a:r>
              <a:rPr lang="en-US" sz="2300">
                <a:solidFill>
                  <a:schemeClr val="tx2"/>
                </a:solidFill>
              </a:rPr>
              <a:t>4% of the reductions required </a:t>
            </a:r>
            <a:r>
              <a:rPr lang="en-US" sz="2300"/>
              <a:t>to achieve carbon neutrality in Malaysia.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50BF71-559A-3B61-FB47-B85D5E568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224947" y="2108575"/>
            <a:ext cx="612672" cy="2902378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207F31-911A-FCDB-16CC-4D2076EBEEE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68"/>
          <a:stretch/>
        </p:blipFill>
        <p:spPr>
          <a:xfrm>
            <a:off x="6705299" y="3769446"/>
            <a:ext cx="612673" cy="124150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CB0896-5CE7-6CC7-6D1B-A53120DF79B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814"/>
          <a:stretch/>
        </p:blipFill>
        <p:spPr>
          <a:xfrm>
            <a:off x="10171361" y="4757987"/>
            <a:ext cx="616823" cy="25296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E670EE-59CC-14F1-A2B0-201D9EA2F8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44160" y="2968059"/>
            <a:ext cx="1586380" cy="66621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5525B6D-7B11-D5B7-1129-ED16CE8BF2DB}"/>
              </a:ext>
            </a:extLst>
          </p:cNvPr>
          <p:cNvSpPr/>
          <p:nvPr/>
        </p:nvSpPr>
        <p:spPr>
          <a:xfrm rot="16200000">
            <a:off x="1235133" y="3362653"/>
            <a:ext cx="2406534" cy="646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MTCO</a:t>
            </a:r>
            <a:r>
              <a:rPr lang="en-US" sz="1800" baseline="-2500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BC3B69B-945D-E77A-A2FC-A06A2EFC67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44160" y="3764683"/>
            <a:ext cx="900675" cy="73691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892C07C-1743-C5CB-7709-77D149309D0C}"/>
              </a:ext>
            </a:extLst>
          </p:cNvPr>
          <p:cNvSpPr txBox="1"/>
          <p:nvPr/>
        </p:nvSpPr>
        <p:spPr>
          <a:xfrm>
            <a:off x="3813442" y="1547813"/>
            <a:ext cx="6812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50000"/>
                  </a:schemeClr>
                </a:solidFill>
              </a:rPr>
              <a:t>Direct and indirect CO</a:t>
            </a:r>
            <a:r>
              <a:rPr lang="en-US" sz="1600" b="1" baseline="-2500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en-US" sz="1600" b="1">
                <a:solidFill>
                  <a:schemeClr val="tx1">
                    <a:lumMod val="50000"/>
                  </a:schemeClr>
                </a:solidFill>
              </a:rPr>
              <a:t> emissions (MTCO</a:t>
            </a:r>
            <a:r>
              <a:rPr lang="en-US" sz="1600" b="1" baseline="-25000">
                <a:solidFill>
                  <a:schemeClr val="tx1">
                    <a:lumMod val="50000"/>
                  </a:schemeClr>
                </a:solidFill>
              </a:rPr>
              <a:t>2</a:t>
            </a:r>
            <a:r>
              <a:rPr lang="en-US" sz="1600" b="1">
                <a:solidFill>
                  <a:schemeClr val="tx1">
                    <a:lumMod val="50000"/>
                  </a:schemeClr>
                </a:solidFill>
              </a:rPr>
              <a:t>) in Kuala Lumpur in 2050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9A28F7-DA77-7ECD-6F11-162AC691AB64}"/>
              </a:ext>
            </a:extLst>
          </p:cNvPr>
          <p:cNvSpPr txBox="1"/>
          <p:nvPr/>
        </p:nvSpPr>
        <p:spPr>
          <a:xfrm rot="16200000">
            <a:off x="2741447" y="3311936"/>
            <a:ext cx="1589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BAU emissions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F0A9B7-B275-7999-E2B9-8A41AFFD8D74}"/>
              </a:ext>
            </a:extLst>
          </p:cNvPr>
          <p:cNvSpPr txBox="1"/>
          <p:nvPr/>
        </p:nvSpPr>
        <p:spPr>
          <a:xfrm rot="16200000">
            <a:off x="6283729" y="4097811"/>
            <a:ext cx="1455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Residual emissions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504C8-75D1-2876-260E-096DEDAF09AF}"/>
              </a:ext>
            </a:extLst>
          </p:cNvPr>
          <p:cNvSpPr txBox="1"/>
          <p:nvPr/>
        </p:nvSpPr>
        <p:spPr>
          <a:xfrm rot="18900000">
            <a:off x="10032163" y="5456834"/>
            <a:ext cx="923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4C4C4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Malaysia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0ED4655-277D-B1C9-E37C-E62D5AF75FA6}"/>
              </a:ext>
            </a:extLst>
          </p:cNvPr>
          <p:cNvGraphicFramePr>
            <a:graphicFrameLocks noGrp="1"/>
          </p:cNvGraphicFramePr>
          <p:nvPr/>
        </p:nvGraphicFramePr>
        <p:xfrm>
          <a:off x="2896834" y="6607578"/>
          <a:ext cx="8229600" cy="6705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7364529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481359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0582718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1476531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6698931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7780551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1886205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17910487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10064510"/>
                    </a:ext>
                  </a:extLst>
                </a:gridCol>
              </a:tblGrid>
              <a:tr h="175275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Buildings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Industry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Transport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6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Policies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Buildings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A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Industry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F4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Transport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6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Net Zero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565642"/>
                  </a:ext>
                </a:extLst>
              </a:tr>
              <a:tr h="276802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909681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2E5F03E-BA43-98B9-11E3-A6BBC844415E}"/>
              </a:ext>
            </a:extLst>
          </p:cNvPr>
          <p:cNvSpPr txBox="1"/>
          <p:nvPr/>
        </p:nvSpPr>
        <p:spPr>
          <a:xfrm>
            <a:off x="1860071" y="6207212"/>
            <a:ext cx="10303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</a:rPr>
              <a:t>Kuala Lumpur’s share of Malaysia’s total 2050 emissions (grey) and share of mitigation between scenarios (colored)</a:t>
            </a:r>
          </a:p>
        </p:txBody>
      </p:sp>
    </p:spTree>
    <p:extLst>
      <p:ext uri="{BB962C8B-B14F-4D97-AF65-F5344CB8AC3E}">
        <p14:creationId xmlns:p14="http://schemas.microsoft.com/office/powerpoint/2010/main" val="291905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NNL_Option_4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NL_09.potx" id="{B8E5E1D6-484E-4E18-B366-2465010C1150}" vid="{D02451A5-06EE-4263-9DB9-0254920C5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6325C85601C843AA771B2E48854952" ma:contentTypeVersion="10" ma:contentTypeDescription="Create a new document." ma:contentTypeScope="" ma:versionID="138b388e31f7ef44ff4bf3f612a34851">
  <xsd:schema xmlns:xsd="http://www.w3.org/2001/XMLSchema" xmlns:xs="http://www.w3.org/2001/XMLSchema" xmlns:p="http://schemas.microsoft.com/office/2006/metadata/properties" xmlns:ns2="2f657e29-5579-4d67-9714-33a99ca17674" xmlns:ns3="e072e622-bd42-4407-92d8-63b31e50c8b8" xmlns:ns4="5cece13e-3376-4417-9525-be60b11a89a8" targetNamespace="http://schemas.microsoft.com/office/2006/metadata/properties" ma:root="true" ma:fieldsID="f2999c5b41d41b9825abb5f93b596444" ns2:_="" ns3:_="" ns4:_="">
    <xsd:import namespace="2f657e29-5579-4d67-9714-33a99ca17674"/>
    <xsd:import namespace="e072e622-bd42-4407-92d8-63b31e50c8b8"/>
    <xsd:import namespace="5cece13e-3376-4417-9525-be60b11a89a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4:TaxCatchAll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657e29-5579-4d67-9714-33a99ca1767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72e622-bd42-4407-92d8-63b31e50c8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60f1aaf-6244-4bb9-9bf9-38bf373853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ece13e-3376-4417-9525-be60b11a89a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38cab5e-ccf3-428a-ba4d-f2d839deede8}" ma:internalName="TaxCatchAll" ma:showField="CatchAllData" ma:web="2f657e29-5579-4d67-9714-33a99ca176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cece13e-3376-4417-9525-be60b11a89a8" xsi:nil="true"/>
    <lcf76f155ced4ddcb4097134ff3c332f xmlns="e072e622-bd42-4407-92d8-63b31e50c8b8">
      <Terms xmlns="http://schemas.microsoft.com/office/infopath/2007/PartnerControls"/>
    </lcf76f155ced4ddcb4097134ff3c332f>
    <SharedWithUsers xmlns="2f657e29-5579-4d67-9714-33a99ca17674">
      <UserInfo>
        <DisplayName>Francavilla, Eric R</DisplayName>
        <AccountId>61</AccountId>
        <AccountType/>
      </UserInfo>
      <UserInfo>
        <DisplayName>Starr, Andrea S</DisplayName>
        <AccountId>62</AccountId>
        <AccountType/>
      </UserInfo>
      <UserInfo>
        <DisplayName>Steyn, Rita A</DisplayName>
        <AccountId>63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9EAABF4-B9ED-4228-B059-64D199AD5CAD}">
  <ds:schemaRefs>
    <ds:schemaRef ds:uri="2f657e29-5579-4d67-9714-33a99ca17674"/>
    <ds:schemaRef ds:uri="5cece13e-3376-4417-9525-be60b11a89a8"/>
    <ds:schemaRef ds:uri="e072e622-bd42-4407-92d8-63b31e50c8b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536DFC8-E7A6-4466-9623-995D1E9433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F3F6F2-B28F-46AF-9C63-963F9CE6979D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2f657e29-5579-4d67-9714-33a99ca17674"/>
    <ds:schemaRef ds:uri="e072e622-bd42-4407-92d8-63b31e50c8b8"/>
    <ds:schemaRef ds:uri="http://schemas.microsoft.com/office/2006/metadata/properties"/>
    <ds:schemaRef ds:uri="http://schemas.microsoft.com/office/infopath/2007/PartnerControls"/>
    <ds:schemaRef ds:uri="5cece13e-3376-4417-9525-be60b11a89a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PNNL_09</Template>
  <TotalTime>88</TotalTime>
  <Words>645</Words>
  <Application>Microsoft Office PowerPoint</Application>
  <PresentationFormat>Custom</PresentationFormat>
  <Paragraphs>163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Arial,Sans-Serif</vt:lpstr>
      <vt:lpstr>Calibri</vt:lpstr>
      <vt:lpstr>Helvetica</vt:lpstr>
      <vt:lpstr>Wingdings</vt:lpstr>
      <vt:lpstr>PNNL_Option_4</vt:lpstr>
      <vt:lpstr>PowerPoint Presentation</vt:lpstr>
      <vt:lpstr>PowerPoint Presentation</vt:lpstr>
      <vt:lpstr>Widespread electrification and decarbonization of the power sector are critical for carbon neutrality. </vt:lpstr>
      <vt:lpstr>Energy efficiency and demand-side measures will majorly contribute to decarbonization efforts.</vt:lpstr>
      <vt:lpstr>Hard-to-abate sectors require advanced technologies like carbon capture and storage and hydrogen.</vt:lpstr>
      <vt:lpstr>Kuala Lumpur plays a key role in national decarbonization.</vt:lpstr>
      <vt:lpstr>PowerPoint Presentation</vt:lpstr>
      <vt:lpstr>Demand Side Implications of Malaysian Carbon Neutrality</vt:lpstr>
      <vt:lpstr>Kuala Lumpur plays a key role in national decarbonization.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Pressburger, Leeya D</dc:creator>
  <cp:lastModifiedBy>Khan, Zarrar</cp:lastModifiedBy>
  <cp:revision>4</cp:revision>
  <dcterms:created xsi:type="dcterms:W3CDTF">2023-05-05T14:33:10Z</dcterms:created>
  <dcterms:modified xsi:type="dcterms:W3CDTF">2023-06-09T17:44:05Z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0x010100AC6325C85601C843AA771B2E48854952</vt:lpwstr>
  </property>
  <property fmtid="{D5CDD505-2E9C-101B-9397-08002B2CF9AE}" pid="3" name="MediaServiceImageTags">
    <vt:lpwstr/>
  </property>
</Properties>
</file>