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1"/>
  </p:notesMasterIdLst>
  <p:handoutMasterIdLst>
    <p:handoutMasterId r:id="rId12"/>
  </p:handoutMasterIdLst>
  <p:sldIdLst>
    <p:sldId id="260" r:id="rId2"/>
    <p:sldId id="263" r:id="rId3"/>
    <p:sldId id="285" r:id="rId4"/>
    <p:sldId id="286" r:id="rId5"/>
    <p:sldId id="289" r:id="rId6"/>
    <p:sldId id="277" r:id="rId7"/>
    <p:sldId id="290" r:id="rId8"/>
    <p:sldId id="291" r:id="rId9"/>
    <p:sldId id="268" r:id="rId10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47D"/>
    <a:srgbClr val="000000"/>
    <a:srgbClr val="719500"/>
    <a:srgbClr val="007836"/>
    <a:srgbClr val="BE0F34"/>
    <a:srgbClr val="820150"/>
    <a:srgbClr val="502D7F"/>
    <a:srgbClr val="00338E"/>
    <a:srgbClr val="0081AB"/>
    <a:srgbClr val="758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56" autoAdjust="0"/>
    <p:restoredTop sz="95808" autoAdjust="0"/>
  </p:normalViewPr>
  <p:slideViewPr>
    <p:cSldViewPr snapToGrid="0" snapToObjects="1">
      <p:cViewPr varScale="1">
        <p:scale>
          <a:sx n="84" d="100"/>
          <a:sy n="84" d="100"/>
        </p:scale>
        <p:origin x="46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Stock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6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2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37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5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6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May 4, 2022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22E24C3F-D072-435D-813B-4019020D896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9040" y="6629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7CF6C746-EABF-4A1A-8A25-857D87345B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B79CFECD-09AF-40A7-8724-59410A9295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E38C63CA-250E-4291-B483-1531F1D78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E627B9A3-71A2-4DB5-B2FC-7E62774CB3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27566C1B-ECBE-4744-90E7-0D630C6408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8FE02C0F-AE1D-4F2D-BE53-6D5002A90F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97BE16B-3CE7-4394-951E-AEBEEAC1D6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5938C83-D291-4B5F-85CF-89E1481A45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9040" y="23774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lVXM_U_Pu5gwGdP6BF08ogJQEIsZuDIHN4OZIjgd2-4/edit#gid=88769654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766170"/>
            <a:ext cx="4572000" cy="3119731"/>
          </a:xfrm>
        </p:spPr>
        <p:txBody>
          <a:bodyPr/>
          <a:lstStyle/>
          <a:p>
            <a:r>
              <a:rPr lang="en-US" sz="4000" dirty="0"/>
              <a:t>PNNL-UTM</a:t>
            </a:r>
            <a:br>
              <a:rPr lang="en-US" sz="4000" dirty="0"/>
            </a:br>
            <a:r>
              <a:rPr lang="en-US" sz="4000" dirty="0"/>
              <a:t>Project Meeting </a:t>
            </a:r>
            <a:br>
              <a:rPr lang="en-US" sz="3600" dirty="0"/>
            </a:br>
            <a:r>
              <a:rPr lang="en-US" sz="3600" dirty="0"/>
              <a:t> 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9C3C0-764A-4145-9480-D79B28BB6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PNNL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May 5, 2022</a:t>
            </a:r>
          </a:p>
        </p:txBody>
      </p:sp>
    </p:spTree>
    <p:extLst>
      <p:ext uri="{BB962C8B-B14F-4D97-AF65-F5344CB8AC3E}">
        <p14:creationId xmlns:p14="http://schemas.microsoft.com/office/powerpoint/2010/main" val="11521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CC4A-09A3-46FA-94B8-812D5A6C18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232765"/>
            <a:ext cx="12801600" cy="5182644"/>
          </a:xfrm>
        </p:spPr>
        <p:txBody>
          <a:bodyPr/>
          <a:lstStyle/>
          <a:p>
            <a:r>
              <a:rPr lang="en-US" dirty="0"/>
              <a:t>Teams</a:t>
            </a:r>
          </a:p>
          <a:p>
            <a:r>
              <a:rPr lang="en-US" dirty="0"/>
              <a:t>Subcontract &amp; timeline</a:t>
            </a:r>
          </a:p>
          <a:p>
            <a:r>
              <a:rPr lang="en-US" dirty="0"/>
              <a:t>Planning sheet</a:t>
            </a:r>
          </a:p>
          <a:p>
            <a:pPr lvl="0"/>
            <a:r>
              <a:rPr lang="en-US" dirty="0"/>
              <a:t>Next steps</a:t>
            </a:r>
          </a:p>
          <a:p>
            <a:r>
              <a:rPr lang="en-US" dirty="0"/>
              <a:t>Data Needs and Questions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1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9DA3EC-4FC4-44F4-8321-A4631E1A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FD1492-E6E6-4C2D-811F-D6BDAC75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270933"/>
            <a:ext cx="9328245" cy="1310979"/>
          </a:xfrm>
        </p:spPr>
        <p:txBody>
          <a:bodyPr/>
          <a:lstStyle/>
          <a:p>
            <a:r>
              <a:rPr lang="en-US" dirty="0"/>
              <a:t>Teams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96842-0EA1-4FD5-BB57-E871A30B302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65503" y="2206644"/>
            <a:ext cx="6144769" cy="2957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PNNL</a:t>
            </a:r>
          </a:p>
          <a:p>
            <a:r>
              <a:rPr lang="en-US" sz="2000" dirty="0"/>
              <a:t>Sha Yu: Earth Scientist</a:t>
            </a:r>
          </a:p>
          <a:p>
            <a:r>
              <a:rPr lang="en-US" sz="2000" dirty="0"/>
              <a:t>Meredydd Evans: Earth Scientist</a:t>
            </a:r>
          </a:p>
          <a:p>
            <a:r>
              <a:rPr lang="en-US" sz="2000" dirty="0"/>
              <a:t>Zarrar Khan: Computational Scientist</a:t>
            </a:r>
          </a:p>
          <a:p>
            <a:r>
              <a:rPr lang="en-US" sz="2000" dirty="0"/>
              <a:t>Maridee Weber: Earth Scientist</a:t>
            </a:r>
          </a:p>
          <a:p>
            <a:r>
              <a:rPr lang="en-US" sz="2000" dirty="0"/>
              <a:t>Leeya Pressburger: Post- Bachelors Research Assistant</a:t>
            </a:r>
          </a:p>
          <a:p>
            <a:endParaRPr lang="en-US" sz="2000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F63CD49-A20F-4FFF-91FB-D54000AF5A10}"/>
              </a:ext>
            </a:extLst>
          </p:cNvPr>
          <p:cNvSpPr txBox="1">
            <a:spLocks/>
          </p:cNvSpPr>
          <p:nvPr/>
        </p:nvSpPr>
        <p:spPr>
          <a:xfrm>
            <a:off x="8076138" y="2206644"/>
            <a:ext cx="6144769" cy="4651357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UTM</a:t>
            </a:r>
          </a:p>
          <a:p>
            <a:r>
              <a:rPr lang="it-IT" sz="2000" dirty="0"/>
              <a:t>Prof. Dr. Ho Chin Siong, Urban and Regional Planning</a:t>
            </a:r>
          </a:p>
          <a:p>
            <a:r>
              <a:rPr lang="it-IT" sz="2000" dirty="0"/>
              <a:t>En. Chau Loon Wai, Urban and Regional Planning</a:t>
            </a:r>
          </a:p>
          <a:p>
            <a:r>
              <a:rPr lang="it-IT" sz="2000" dirty="0"/>
              <a:t>Dr. Gabriel</a:t>
            </a:r>
          </a:p>
          <a:p>
            <a:r>
              <a:rPr lang="it-IT" sz="2000" dirty="0"/>
              <a:t>Dr. Siti Hajar</a:t>
            </a:r>
          </a:p>
          <a:p>
            <a:r>
              <a:rPr lang="it-IT" sz="2000" dirty="0"/>
              <a:t>3 More RA</a:t>
            </a:r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20D7C26-50DC-44EB-8892-986F6C6A5BAD}"/>
              </a:ext>
            </a:extLst>
          </p:cNvPr>
          <p:cNvSpPr txBox="1">
            <a:spLocks/>
          </p:cNvSpPr>
          <p:nvPr/>
        </p:nvSpPr>
        <p:spPr>
          <a:xfrm>
            <a:off x="1365503" y="5560566"/>
            <a:ext cx="6144769" cy="1766665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Other parties involved</a:t>
            </a:r>
          </a:p>
          <a:p>
            <a:r>
              <a:rPr lang="en-US" sz="2000" dirty="0"/>
              <a:t>US Department of State (Point of Contact: </a:t>
            </a:r>
            <a:r>
              <a:rPr lang="en-US" sz="2000" dirty="0" err="1"/>
              <a:t>Aine</a:t>
            </a:r>
            <a:r>
              <a:rPr lang="en-US" sz="2000" dirty="0"/>
              <a:t> </a:t>
            </a:r>
            <a:r>
              <a:rPr lang="en-US" sz="2000" dirty="0" err="1"/>
              <a:t>Shiozaki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923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DB6BC-9747-45CF-9443-6522B0DA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21F12-D461-4639-8ED8-86386C9D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270933"/>
            <a:ext cx="9710382" cy="1310979"/>
          </a:xfrm>
        </p:spPr>
        <p:txBody>
          <a:bodyPr/>
          <a:lstStyle/>
          <a:p>
            <a:r>
              <a:rPr lang="en-US" dirty="0"/>
              <a:t>Subcontract &amp; Timelines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6E3D5-F844-449E-B50D-30ABF1EDD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783" y="2005666"/>
            <a:ext cx="6164907" cy="1462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8C4CF3-560D-40FA-B0D3-B79EF6551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270" y="2005666"/>
            <a:ext cx="6212026" cy="14622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00150D-A451-439C-9130-40655D656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146" y="3998275"/>
            <a:ext cx="11540247" cy="377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0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B47064-6736-4E1E-BA74-3C599B50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F2C4B2-8609-44D1-A3B9-4F00B979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191420"/>
            <a:ext cx="8946107" cy="1310979"/>
          </a:xfrm>
        </p:spPr>
        <p:txBody>
          <a:bodyPr/>
          <a:lstStyle/>
          <a:p>
            <a:r>
              <a:rPr lang="en-US" dirty="0"/>
              <a:t>Planning Sheet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6C45A-5A32-4C0A-B36E-8A56478E27C0}"/>
              </a:ext>
            </a:extLst>
          </p:cNvPr>
          <p:cNvSpPr txBox="1"/>
          <p:nvPr/>
        </p:nvSpPr>
        <p:spPr>
          <a:xfrm>
            <a:off x="1803748" y="3570035"/>
            <a:ext cx="1087259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project planning sheet: </a:t>
            </a:r>
            <a:r>
              <a:rPr lang="en-US" dirty="0">
                <a:hlinkClick r:id="rId3"/>
              </a:rPr>
              <a:t>https://docs.google.com/spreadsheets/d/1lVXM_U_Pu5gwGdP6BF08ogJQEIsZuDIHN4OZIjgd2-4/edit#gid=887696545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89ED22-697B-4D08-BB3E-5FBED52A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8848E0-BC32-4940-93F6-A766F2DE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DBFE7-CD74-445D-8B14-D7B0C949F02A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Continue monthly meetings</a:t>
            </a:r>
          </a:p>
          <a:p>
            <a:r>
              <a:rPr lang="en-US" dirty="0"/>
              <a:t>Subcontract questions/ concerns</a:t>
            </a:r>
          </a:p>
          <a:p>
            <a:r>
              <a:rPr lang="en-US" dirty="0"/>
              <a:t>UTM next steps</a:t>
            </a:r>
          </a:p>
          <a:p>
            <a:pPr lvl="1"/>
            <a:r>
              <a:rPr lang="en-US" dirty="0"/>
              <a:t>Team members memo</a:t>
            </a:r>
          </a:p>
          <a:p>
            <a:pPr lvl="1"/>
            <a:r>
              <a:rPr lang="en-US" dirty="0"/>
              <a:t>Start reviewing socioeconomic input data &amp; assumptions</a:t>
            </a:r>
          </a:p>
          <a:p>
            <a:r>
              <a:rPr lang="en-US" dirty="0"/>
              <a:t>PNNL next steps</a:t>
            </a:r>
          </a:p>
          <a:p>
            <a:pPr lvl="1"/>
            <a:r>
              <a:rPr lang="en-US" dirty="0"/>
              <a:t>Share other input data &amp; assumptions</a:t>
            </a:r>
          </a:p>
          <a:p>
            <a:pPr lvl="1"/>
            <a:r>
              <a:rPr lang="en-US" dirty="0"/>
              <a:t>Continue Reference scenario development</a:t>
            </a:r>
          </a:p>
          <a:p>
            <a:pPr lvl="1"/>
            <a:r>
              <a:rPr lang="en-US" dirty="0"/>
              <a:t>Begin Scenario 1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5271EF-CD2B-4AD0-AC84-64E6982A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90FADE-6FC9-437F-8C8F-A94E2F1F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needs/questions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E3E9A-AEA5-497E-A4A5-04C5FE1E9DE8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Emissions by sector and subsector for milestone years and all scenarios</a:t>
            </a:r>
          </a:p>
          <a:p>
            <a:pPr lvl="1"/>
            <a:r>
              <a:rPr lang="en-US" dirty="0"/>
              <a:t>Transportation, buildings, industry, electricity</a:t>
            </a:r>
          </a:p>
          <a:p>
            <a:r>
              <a:rPr lang="en-US" dirty="0"/>
              <a:t>Residual emissions by sector and scenario</a:t>
            </a:r>
          </a:p>
          <a:p>
            <a:endParaRPr lang="en-US" dirty="0"/>
          </a:p>
          <a:p>
            <a:r>
              <a:rPr lang="en-US" dirty="0"/>
              <a:t>Specific discrepancies in the KLCAP2050</a:t>
            </a:r>
          </a:p>
          <a:p>
            <a:pPr lvl="1"/>
            <a:r>
              <a:rPr lang="en-US" dirty="0"/>
              <a:t>Sectoral emissions in 2017 do not total to BAU values</a:t>
            </a:r>
          </a:p>
          <a:p>
            <a:pPr lvl="2"/>
            <a:r>
              <a:rPr lang="en-US" sz="2200" dirty="0"/>
              <a:t>Multiple values in text for each sector, and table 3 and figure 10 differ from text</a:t>
            </a:r>
          </a:p>
          <a:p>
            <a:pPr lvl="1"/>
            <a:r>
              <a:rPr lang="en-US" dirty="0"/>
              <a:t>Council-Led emissions have multiple values listed in the text</a:t>
            </a:r>
          </a:p>
          <a:p>
            <a:pPr lvl="1"/>
            <a:r>
              <a:rPr lang="en-US" dirty="0"/>
              <a:t>Figure 17 (residual emissions) leave Integrated Approach emissions higher than C-L</a:t>
            </a:r>
          </a:p>
          <a:p>
            <a:pPr lvl="1"/>
            <a:endParaRPr lang="en-US" dirty="0"/>
          </a:p>
          <a:p>
            <a:r>
              <a:rPr lang="en-US" dirty="0"/>
              <a:t>Societal Implications we are planning on investigating: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Employment generated or lost by technology investments in key energy sectors affected by decarbonization-driven policies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ED456F-C7E1-468B-A08F-5C355496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E5124A-A503-4F81-B839-27CFE2F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needs/questions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2E074-97D0-4E9F-888B-1FB35A580283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Questions from UTM</a:t>
            </a:r>
          </a:p>
        </p:txBody>
      </p:sp>
    </p:spTree>
    <p:extLst>
      <p:ext uri="{BB962C8B-B14F-4D97-AF65-F5344CB8AC3E}">
        <p14:creationId xmlns:p14="http://schemas.microsoft.com/office/powerpoint/2010/main" val="245357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433BB6-ACB2-4953-9ADC-C0F78F3B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09.potx" id="{B8E5E1D6-484E-4E18-B366-2465010C1150}" vid="{D02451A5-06EE-4263-9DB9-0254920C5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PNNL_09</Template>
  <TotalTime>1658</TotalTime>
  <Words>301</Words>
  <Application>Microsoft Office PowerPoint</Application>
  <PresentationFormat>Custom</PresentationFormat>
  <Paragraphs>66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PNNL_Option_4</vt:lpstr>
      <vt:lpstr>PNNL-UTM Project Meeting    </vt:lpstr>
      <vt:lpstr>Agenda</vt:lpstr>
      <vt:lpstr>Teams</vt:lpstr>
      <vt:lpstr>Subcontract &amp; Timelines</vt:lpstr>
      <vt:lpstr>Planning Sheet</vt:lpstr>
      <vt:lpstr>Next Steps</vt:lpstr>
      <vt:lpstr>Data needs/questions</vt:lpstr>
      <vt:lpstr>Data needs/questions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 Sha</dc:creator>
  <cp:lastModifiedBy>Khan, Zarrar</cp:lastModifiedBy>
  <cp:revision>76</cp:revision>
  <dcterms:created xsi:type="dcterms:W3CDTF">2021-05-05T15:59:58Z</dcterms:created>
  <dcterms:modified xsi:type="dcterms:W3CDTF">2022-05-05T02:59:28Z</dcterms:modified>
</cp:coreProperties>
</file>