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85" r:id="rId4"/>
    <p:sldId id="286" r:id="rId5"/>
    <p:sldId id="292" r:id="rId6"/>
    <p:sldId id="277" r:id="rId7"/>
    <p:sldId id="290" r:id="rId8"/>
    <p:sldId id="293" r:id="rId9"/>
    <p:sldId id="291" r:id="rId10"/>
    <p:sldId id="268" r:id="rId11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8E"/>
    <a:srgbClr val="000000"/>
    <a:srgbClr val="93C47D"/>
    <a:srgbClr val="719500"/>
    <a:srgbClr val="007836"/>
    <a:srgbClr val="BE0F34"/>
    <a:srgbClr val="820150"/>
    <a:srgbClr val="502D7F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792" autoAdjust="0"/>
  </p:normalViewPr>
  <p:slideViewPr>
    <p:cSldViewPr snapToGrid="0" snapToObjects="1">
      <p:cViewPr varScale="1">
        <p:scale>
          <a:sx n="95" d="100"/>
          <a:sy n="95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6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April 27, 2022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22E24C3F-D072-435D-813B-4019020D896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040" y="6629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7CF6C746-EABF-4A1A-8A25-857D87345B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79CFECD-09AF-40A7-8724-59410A929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38C63CA-250E-4291-B483-1531F1D78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79272" y="226314"/>
            <a:ext cx="1122528" cy="11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E627B9A3-71A2-4DB5-B2FC-7E62774CB3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27566C1B-ECBE-4744-90E7-0D630C640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8FE02C0F-AE1D-4F2D-BE53-6D5002A90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97BE16B-3CE7-4394-951E-AEBEEAC1D6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568" y="22631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5938C83-D291-4B5F-85CF-89E1481A4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040" y="237744"/>
            <a:ext cx="1551232" cy="1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QSXzPSaTvditNO_GQzb6GlRBUEq08xXi0v8oyY403E/edit#gid=8876965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tatbbi.nso.go.th/staticreport/page/sector/en/10.aspx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population.un.org/wpp/Graphs/1_Demographic%20Profiles/Thailand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tatbbi.nso.go.th/staticreport/page/sector/en/01.aspx" TargetMode="External"/><Relationship Id="rId11" Type="http://schemas.openxmlformats.org/officeDocument/2006/relationships/hyperlink" Target="https://github.com/JGCRI/seasia/tree/main/data/Thailand/socioeconomic_inputs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://www.thaienergy.org/assets/files/pdp2018-pdf.pdf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data.worldbank.org/indicator/NY.GDP.MKTP.CD?locations=TH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de.go.th/ewt_w3c/ewt_dl_link.php?filename=index&amp;nid=54495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://www.eppo.go.th/index.php/en/en-energystatistics/summary-statistic?orders%5bpublishUp%5d=publishUp&amp;issearch=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JGCRI/seasia/tree/main/data/Thailand/scenario_outputs/initial_diagnostics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de.go.th/ewt_w3c/ewt_dl_link.php?filename=index&amp;nid=54495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QSXzPSaTvditNO_GQzb6GlRBUEq08xXi0v8oyY403E/edit#gid=887696545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66170"/>
            <a:ext cx="4572000" cy="3119731"/>
          </a:xfrm>
        </p:spPr>
        <p:txBody>
          <a:bodyPr/>
          <a:lstStyle/>
          <a:p>
            <a:r>
              <a:rPr lang="en-US" sz="4000" dirty="0"/>
              <a:t>PNNL-Thammasat Project Meeting 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PNNL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April 27/28, 2022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232765"/>
            <a:ext cx="12801600" cy="5182644"/>
          </a:xfrm>
        </p:spPr>
        <p:txBody>
          <a:bodyPr/>
          <a:lstStyle/>
          <a:p>
            <a:r>
              <a:rPr lang="en-US" dirty="0"/>
              <a:t>Subcontract</a:t>
            </a:r>
          </a:p>
          <a:p>
            <a:r>
              <a:rPr lang="en-US" dirty="0"/>
              <a:t>Upcoming deliverables</a:t>
            </a:r>
          </a:p>
          <a:p>
            <a:r>
              <a:rPr lang="en-US" dirty="0"/>
              <a:t>Population &amp; GDP data discussion</a:t>
            </a:r>
          </a:p>
          <a:p>
            <a:r>
              <a:rPr lang="en-US" dirty="0"/>
              <a:t>Additional GCAM questions</a:t>
            </a:r>
          </a:p>
          <a:p>
            <a:pPr lvl="1"/>
            <a:r>
              <a:rPr lang="en-US" dirty="0"/>
              <a:t>Energy consumption</a:t>
            </a:r>
          </a:p>
          <a:p>
            <a:pPr lvl="1"/>
            <a:r>
              <a:rPr lang="en-US" dirty="0"/>
              <a:t>EEP2018 sector names</a:t>
            </a:r>
          </a:p>
          <a:p>
            <a:r>
              <a:rPr lang="en-US" dirty="0"/>
              <a:t>Stakeholder Engagement (MEA, BMA, EPPO, EGAT)</a:t>
            </a:r>
          </a:p>
          <a:p>
            <a:pPr lvl="0"/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DA3EC-4FC4-44F4-8321-A4631E1A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D1492-E6E6-4C2D-811F-D6BDAC75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328245" cy="1310979"/>
          </a:xfrm>
        </p:spPr>
        <p:txBody>
          <a:bodyPr/>
          <a:lstStyle/>
          <a:p>
            <a:r>
              <a:rPr lang="en-US" dirty="0"/>
              <a:t>Subcontract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99184-9501-479B-ACA0-99727B4935A9}"/>
              </a:ext>
            </a:extLst>
          </p:cNvPr>
          <p:cNvSpPr txBox="1"/>
          <p:nvPr/>
        </p:nvSpPr>
        <p:spPr>
          <a:xfrm>
            <a:off x="1340427" y="1836748"/>
            <a:ext cx="7315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Project Time Period: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02 May 2022 to 30 June 2023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3F19FA-16AD-4A14-8B69-B7A401A80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54129"/>
              </p:ext>
            </p:extLst>
          </p:nvPr>
        </p:nvGraphicFramePr>
        <p:xfrm>
          <a:off x="2475538" y="5435043"/>
          <a:ext cx="10912868" cy="2376317"/>
        </p:xfrm>
        <a:graphic>
          <a:graphicData uri="http://schemas.openxmlformats.org/drawingml/2006/table">
            <a:tbl>
              <a:tblPr firstRow="1" firstCol="1" bandRow="1"/>
              <a:tblGrid>
                <a:gridCol w="7097466">
                  <a:extLst>
                    <a:ext uri="{9D8B030D-6E8A-4147-A177-3AD203B41FA5}">
                      <a16:colId xmlns:a16="http://schemas.microsoft.com/office/drawing/2014/main" val="367405847"/>
                    </a:ext>
                  </a:extLst>
                </a:gridCol>
                <a:gridCol w="1948727">
                  <a:extLst>
                    <a:ext uri="{9D8B030D-6E8A-4147-A177-3AD203B41FA5}">
                      <a16:colId xmlns:a16="http://schemas.microsoft.com/office/drawing/2014/main" val="3362739152"/>
                    </a:ext>
                  </a:extLst>
                </a:gridCol>
                <a:gridCol w="1866675">
                  <a:extLst>
                    <a:ext uri="{9D8B030D-6E8A-4147-A177-3AD203B41FA5}">
                      <a16:colId xmlns:a16="http://schemas.microsoft.com/office/drawing/2014/main" val="1817718894"/>
                    </a:ext>
                  </a:extLst>
                </a:gridCol>
              </a:tblGrid>
              <a:tr h="244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Deliverables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35917"/>
                  </a:ext>
                </a:extLst>
              </a:tr>
              <a:tr h="383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 1: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Page memo with list of official Thammasat team members and roles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 2022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 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603059"/>
                  </a:ext>
                </a:extLst>
              </a:tr>
              <a:tr h="2444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Workshop 1 Plan: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Page Agenda and Participant list for Workshop 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Jul 2022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75051"/>
                  </a:ext>
                </a:extLst>
              </a:tr>
              <a:tr h="383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 2: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2-3 Page Memo with Feedback on Input Data, Scenario 1 and Scenario 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Aug 2022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 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358126"/>
                  </a:ext>
                </a:extLst>
              </a:tr>
              <a:tr h="2444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Workshop 2 Plan: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Page Agenda and Participant list for Workshop 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Nov 2022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67695"/>
                  </a:ext>
                </a:extLst>
              </a:tr>
              <a:tr h="2444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 3: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2-3 Page Memo with Feedback on Scenarios 3, 4, 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Feb 2023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 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078322"/>
                  </a:ext>
                </a:extLst>
              </a:tr>
              <a:tr h="2444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Workshop 3 Plan: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Page Agenda and Participant list for Workshop 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Apr 2023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 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0668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C8A3E1-376D-4E90-9E07-D470DF202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77505"/>
              </p:ext>
            </p:extLst>
          </p:nvPr>
        </p:nvGraphicFramePr>
        <p:xfrm>
          <a:off x="1291440" y="3641861"/>
          <a:ext cx="5049488" cy="1286764"/>
        </p:xfrm>
        <a:graphic>
          <a:graphicData uri="http://schemas.openxmlformats.org/drawingml/2006/table">
            <a:tbl>
              <a:tblPr firstRow="1" firstCol="1" bandRow="1"/>
              <a:tblGrid>
                <a:gridCol w="2529961">
                  <a:extLst>
                    <a:ext uri="{9D8B030D-6E8A-4147-A177-3AD203B41FA5}">
                      <a16:colId xmlns:a16="http://schemas.microsoft.com/office/drawing/2014/main" val="4174038874"/>
                    </a:ext>
                  </a:extLst>
                </a:gridCol>
                <a:gridCol w="2519527">
                  <a:extLst>
                    <a:ext uri="{9D8B030D-6E8A-4147-A177-3AD203B41FA5}">
                      <a16:colId xmlns:a16="http://schemas.microsoft.com/office/drawing/2014/main" val="1449347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GCAM Training Session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13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GCAM training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 2022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2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GCAM training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 2022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576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GCAM training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 2022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3041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657E7E-3C4A-4D59-87FB-D9556A207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06229"/>
              </p:ext>
            </p:extLst>
          </p:nvPr>
        </p:nvGraphicFramePr>
        <p:xfrm>
          <a:off x="7278267" y="3641861"/>
          <a:ext cx="6942640" cy="1286764"/>
        </p:xfrm>
        <a:graphic>
          <a:graphicData uri="http://schemas.openxmlformats.org/drawingml/2006/table">
            <a:tbl>
              <a:tblPr firstRow="1" firstCol="1" bandRow="1"/>
              <a:tblGrid>
                <a:gridCol w="4642719">
                  <a:extLst>
                    <a:ext uri="{9D8B030D-6E8A-4147-A177-3AD203B41FA5}">
                      <a16:colId xmlns:a16="http://schemas.microsoft.com/office/drawing/2014/main" val="47161175"/>
                    </a:ext>
                  </a:extLst>
                </a:gridCol>
                <a:gridCol w="2299921">
                  <a:extLst>
                    <a:ext uri="{9D8B030D-6E8A-4147-A177-3AD203B41FA5}">
                      <a16:colId xmlns:a16="http://schemas.microsoft.com/office/drawing/2014/main" val="245283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Workshops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8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Workshop 1 with local institutions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 2022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551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Workshop 2 with local institutions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Jan 2023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35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Workshop 3: ASEAN Best Practices workshop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 2023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06372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584FB96-02E4-40ED-A9DE-3DBE4FAA7D21}"/>
              </a:ext>
            </a:extLst>
          </p:cNvPr>
          <p:cNvSpPr txBox="1"/>
          <p:nvPr/>
        </p:nvSpPr>
        <p:spPr>
          <a:xfrm>
            <a:off x="1340426" y="2313213"/>
            <a:ext cx="1279120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Objective</a:t>
            </a:r>
            <a:r>
              <a:rPr lang="en-US" sz="24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Explore policy and technology pathways to carbon neutrality (2050) and net-zero emission (2065) in Bangkok through technical analysis and engagement with local stakeholders and experts.</a:t>
            </a:r>
          </a:p>
        </p:txBody>
      </p:sp>
    </p:spTree>
    <p:extLst>
      <p:ext uri="{BB962C8B-B14F-4D97-AF65-F5344CB8AC3E}">
        <p14:creationId xmlns:p14="http://schemas.microsoft.com/office/powerpoint/2010/main" val="10192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DB6BC-9747-45CF-9443-6522B0DA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21F12-D461-4639-8ED8-86386C9D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710382" cy="1310979"/>
          </a:xfrm>
        </p:spPr>
        <p:txBody>
          <a:bodyPr/>
          <a:lstStyle/>
          <a:p>
            <a:r>
              <a:rPr lang="en-US" dirty="0"/>
              <a:t>Upcoming Deliverables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1EE17-D610-42D9-A233-9B015B5826AC}"/>
              </a:ext>
            </a:extLst>
          </p:cNvPr>
          <p:cNvSpPr txBox="1"/>
          <p:nvPr/>
        </p:nvSpPr>
        <p:spPr>
          <a:xfrm>
            <a:off x="2314575" y="2533650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Memo 1 (Official list of team and roles)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Person of Contact?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Workshop 1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Content (introductory)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Possible dates &amp; times 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Who to invite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>
                <a:hlinkClick r:id="rId3"/>
              </a:rPr>
              <a:t>Planning sheet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75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47064-6736-4E1E-BA74-3C599B50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F2C4B2-8609-44D1-A3B9-4F00B979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191420"/>
            <a:ext cx="8946107" cy="763923"/>
          </a:xfrm>
        </p:spPr>
        <p:txBody>
          <a:bodyPr/>
          <a:lstStyle/>
          <a:p>
            <a:r>
              <a:rPr lang="en-US" dirty="0"/>
              <a:t>Population &amp; GDP 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94DF45-D413-4A18-AF61-04C19AAF37E1}"/>
              </a:ext>
            </a:extLst>
          </p:cNvPr>
          <p:cNvGrpSpPr/>
          <p:nvPr/>
        </p:nvGrpSpPr>
        <p:grpSpPr>
          <a:xfrm>
            <a:off x="1925053" y="3912006"/>
            <a:ext cx="11738934" cy="4647262"/>
            <a:chOff x="1057580" y="1600201"/>
            <a:chExt cx="13231746" cy="546259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46ABBCA-190F-496C-A7AC-95986646D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3502" b="27066"/>
            <a:stretch/>
          </p:blipFill>
          <p:spPr>
            <a:xfrm>
              <a:off x="1057580" y="3911773"/>
              <a:ext cx="13231746" cy="315102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CBD6C8-3EDF-47E1-B834-D00F88D3E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3503" b="28483"/>
            <a:stretch/>
          </p:blipFill>
          <p:spPr>
            <a:xfrm>
              <a:off x="1057580" y="1600201"/>
              <a:ext cx="13231746" cy="3060699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1BA444F-859D-4208-8795-BB0CA3624AB2}"/>
              </a:ext>
            </a:extLst>
          </p:cNvPr>
          <p:cNvSpPr/>
          <p:nvPr/>
        </p:nvSpPr>
        <p:spPr>
          <a:xfrm>
            <a:off x="1082842" y="96253"/>
            <a:ext cx="1684421" cy="1431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69D1C9-E54C-473B-B985-247EF6668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03" y="6564"/>
            <a:ext cx="1333686" cy="1133633"/>
          </a:xfrm>
          <a:prstGeom prst="rect">
            <a:avLst/>
          </a:prstGeom>
        </p:spPr>
      </p:pic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D2670D91-ADCC-41BF-845B-BDCF70AE0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79742"/>
              </p:ext>
            </p:extLst>
          </p:nvPr>
        </p:nvGraphicFramePr>
        <p:xfrm>
          <a:off x="1925052" y="1993963"/>
          <a:ext cx="11738934" cy="2044094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484075">
                  <a:extLst>
                    <a:ext uri="{9D8B030D-6E8A-4147-A177-3AD203B41FA5}">
                      <a16:colId xmlns:a16="http://schemas.microsoft.com/office/drawing/2014/main" val="1698837914"/>
                    </a:ext>
                  </a:extLst>
                </a:gridCol>
                <a:gridCol w="5421358">
                  <a:extLst>
                    <a:ext uri="{9D8B030D-6E8A-4147-A177-3AD203B41FA5}">
                      <a16:colId xmlns:a16="http://schemas.microsoft.com/office/drawing/2014/main" val="377694516"/>
                    </a:ext>
                  </a:extLst>
                </a:gridCol>
                <a:gridCol w="4833501">
                  <a:extLst>
                    <a:ext uri="{9D8B030D-6E8A-4147-A177-3AD203B41FA5}">
                      <a16:colId xmlns:a16="http://schemas.microsoft.com/office/drawing/2014/main" val="3722229453"/>
                    </a:ext>
                  </a:extLst>
                </a:gridCol>
              </a:tblGrid>
              <a:tr h="209443">
                <a:tc>
                  <a:txBody>
                    <a:bodyPr/>
                    <a:lstStyle/>
                    <a:p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Assumptions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325087"/>
                  </a:ext>
                </a:extLst>
              </a:tr>
              <a:tr h="398174">
                <a:tc>
                  <a:txBody>
                    <a:bodyPr/>
                    <a:lstStyle/>
                    <a:p>
                      <a:r>
                        <a:rPr lang="en-US" sz="1800" dirty="0"/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Pre-2010 and post-2019 population growth rates consistent between regions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All regions 2010-2019: </a:t>
                      </a:r>
                      <a:r>
                        <a:rPr lang="en-US" sz="1800" dirty="0">
                          <a:hlinkClick r:id="rId6"/>
                        </a:rPr>
                        <a:t>NSO</a:t>
                      </a:r>
                      <a:endParaRPr lang="en-US" sz="18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Pre-2010 &amp; post-2020 growth rates: </a:t>
                      </a:r>
                      <a:r>
                        <a:rPr lang="en-US" sz="1800" dirty="0">
                          <a:hlinkClick r:id="rId7"/>
                        </a:rPr>
                        <a:t>UN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983000"/>
                  </a:ext>
                </a:extLst>
              </a:tr>
              <a:tr h="398174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Pre-2011 and post-2020 GDP growth rates consistent between regions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All regions 2011-2020: </a:t>
                      </a:r>
                      <a:r>
                        <a:rPr lang="en-US" sz="1800" dirty="0">
                          <a:hlinkClick r:id="rId8"/>
                        </a:rPr>
                        <a:t>NSO</a:t>
                      </a:r>
                      <a:endParaRPr lang="en-US" sz="18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Pre-2011 growth rates: </a:t>
                      </a:r>
                      <a:r>
                        <a:rPr lang="en-US" sz="1800" dirty="0">
                          <a:hlinkClick r:id="rId9"/>
                        </a:rPr>
                        <a:t>WB</a:t>
                      </a:r>
                      <a:endParaRPr lang="en-US" sz="18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2021-2037 growth rates: </a:t>
                      </a:r>
                      <a:r>
                        <a:rPr lang="en-US" sz="1800" dirty="0">
                          <a:solidFill>
                            <a:srgbClr val="00338E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PDP2018</a:t>
                      </a:r>
                      <a:endParaRPr lang="en-US" sz="1800" dirty="0">
                        <a:solidFill>
                          <a:srgbClr val="00338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901396"/>
                  </a:ext>
                </a:extLst>
              </a:tr>
              <a:tr h="3981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Post-2037 GDP growth rate constant everywhere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179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4EB4A8-BC5E-41C6-889D-413B22A6E0B4}"/>
              </a:ext>
            </a:extLst>
          </p:cNvPr>
          <p:cNvSpPr txBox="1"/>
          <p:nvPr/>
        </p:nvSpPr>
        <p:spPr>
          <a:xfrm>
            <a:off x="1925052" y="1352614"/>
            <a:ext cx="11682998" cy="407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Raw Data: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11"/>
              </a:rPr>
              <a:t>https://github.com/JGCRI/seasia/tree/main/data/Thailand/socioeconomic_inputs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421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9ED22-697B-4D08-BB3E-5FBED52A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848E0-BC32-4940-93F6-A766F2DE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4"/>
            <a:ext cx="10972800" cy="679562"/>
          </a:xfrm>
        </p:spPr>
        <p:txBody>
          <a:bodyPr/>
          <a:lstStyle/>
          <a:p>
            <a:r>
              <a:rPr lang="en-US" dirty="0"/>
              <a:t>Energy consumption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E4A172-8F4B-4349-8F75-4C2DA1A3CB27}"/>
              </a:ext>
            </a:extLst>
          </p:cNvPr>
          <p:cNvGrpSpPr/>
          <p:nvPr/>
        </p:nvGrpSpPr>
        <p:grpSpPr>
          <a:xfrm>
            <a:off x="1343965" y="3208820"/>
            <a:ext cx="5921880" cy="4883681"/>
            <a:chOff x="884321" y="1868956"/>
            <a:chExt cx="7315200" cy="590344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7CEB46C-4D99-49F8-B897-579E31E89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448" y="1868956"/>
              <a:ext cx="6565392" cy="291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2A71DDE-A30E-4999-A839-857505C7E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321" y="4521200"/>
              <a:ext cx="7315200" cy="325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629B37-7847-48F5-B6EE-955F646416F5}"/>
              </a:ext>
            </a:extLst>
          </p:cNvPr>
          <p:cNvSpPr txBox="1"/>
          <p:nvPr/>
        </p:nvSpPr>
        <p:spPr>
          <a:xfrm>
            <a:off x="1762753" y="2928669"/>
            <a:ext cx="416992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industrial feedstocks (Ref)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D1074-C6D4-4286-9956-332E74A2B58B}"/>
              </a:ext>
            </a:extLst>
          </p:cNvPr>
          <p:cNvSpPr txBox="1"/>
          <p:nvPr/>
        </p:nvSpPr>
        <p:spPr>
          <a:xfrm>
            <a:off x="8472614" y="2928669"/>
            <a:ext cx="44897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industrial feedstocks (Ref)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882E1B-F34F-4D9D-A145-822E656E4773}"/>
              </a:ext>
            </a:extLst>
          </p:cNvPr>
          <p:cNvGrpSpPr/>
          <p:nvPr/>
        </p:nvGrpSpPr>
        <p:grpSpPr>
          <a:xfrm>
            <a:off x="8285994" y="3285811"/>
            <a:ext cx="5289826" cy="4876390"/>
            <a:chOff x="8285994" y="2878978"/>
            <a:chExt cx="5708302" cy="51493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400FB0-9062-4A5D-9F63-7AE471781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6" t="22151" b="15076"/>
            <a:stretch/>
          </p:blipFill>
          <p:spPr>
            <a:xfrm>
              <a:off x="8285994" y="5350622"/>
              <a:ext cx="5708302" cy="267774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168F1F1-28FD-4E46-9BE9-31CF2BDDC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5" t="20713" r="-1" b="18420"/>
            <a:stretch/>
          </p:blipFill>
          <p:spPr>
            <a:xfrm>
              <a:off x="8285994" y="2878978"/>
              <a:ext cx="5448271" cy="247164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44CE5-6A68-4AD1-A7A4-1A82730232EE}"/>
              </a:ext>
            </a:extLst>
          </p:cNvPr>
          <p:cNvSpPr txBox="1"/>
          <p:nvPr/>
        </p:nvSpPr>
        <p:spPr>
          <a:xfrm>
            <a:off x="1892822" y="1734313"/>
            <a:ext cx="11682998" cy="407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All Raw Data: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6"/>
              </a:rPr>
              <a:t>https://github.com/JGCRI/seasia/tree/main/data/Thailand/scenario_outputs/initial_diagnostics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85997-164B-4BC1-99FA-F564F60BF28A}"/>
              </a:ext>
            </a:extLst>
          </p:cNvPr>
          <p:cNvSpPr txBox="1"/>
          <p:nvPr/>
        </p:nvSpPr>
        <p:spPr>
          <a:xfrm>
            <a:off x="1892822" y="2268048"/>
            <a:ext cx="11682998" cy="407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Loca</a:t>
            </a:r>
            <a:r>
              <a:rPr lang="en-US" sz="20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 Data Sources</a:t>
            </a:r>
            <a:r>
              <a:rPr lang="en-US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7"/>
              </a:rPr>
              <a:t>EPPO (by fuel) </a:t>
            </a:r>
            <a:r>
              <a:rPr lang="en-US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338E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EEP2018 (by sector) </a:t>
            </a:r>
            <a:endParaRPr lang="en-US" sz="2000" dirty="0">
              <a:solidFill>
                <a:srgbClr val="00338E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9ED22-697B-4D08-BB3E-5FBED52A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848E0-BC32-4940-93F6-A766F2DE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EEP2018 Energy Consumption Sectors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AED6-3933-4714-B21C-AD03FE85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42" y="2681099"/>
            <a:ext cx="8350208" cy="3834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96475B-E508-4602-BF3E-2CF17E41FAE9}"/>
              </a:ext>
            </a:extLst>
          </p:cNvPr>
          <p:cNvSpPr txBox="1"/>
          <p:nvPr/>
        </p:nvSpPr>
        <p:spPr>
          <a:xfrm>
            <a:off x="1495425" y="3442096"/>
            <a:ext cx="32194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Industry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AE067-91B8-4B6C-9CF5-686EF837BE83}"/>
              </a:ext>
            </a:extLst>
          </p:cNvPr>
          <p:cNvSpPr txBox="1"/>
          <p:nvPr/>
        </p:nvSpPr>
        <p:spPr>
          <a:xfrm>
            <a:off x="1495425" y="4286250"/>
            <a:ext cx="32194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Buildings (commercial)?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DADEF-9FFB-4E62-A712-5F6F503B084C}"/>
              </a:ext>
            </a:extLst>
          </p:cNvPr>
          <p:cNvSpPr txBox="1"/>
          <p:nvPr/>
        </p:nvSpPr>
        <p:spPr>
          <a:xfrm>
            <a:off x="1495425" y="5125095"/>
            <a:ext cx="32194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Buildings (residential)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FB239-0F92-4636-B5FC-B137CF1674E4}"/>
              </a:ext>
            </a:extLst>
          </p:cNvPr>
          <p:cNvSpPr txBox="1"/>
          <p:nvPr/>
        </p:nvSpPr>
        <p:spPr>
          <a:xfrm>
            <a:off x="1495425" y="5963940"/>
            <a:ext cx="32194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Industry (agriculture)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140E1-DE91-4D28-8F68-A6371ED859A9}"/>
              </a:ext>
            </a:extLst>
          </p:cNvPr>
          <p:cNvSpPr txBox="1"/>
          <p:nvPr/>
        </p:nvSpPr>
        <p:spPr>
          <a:xfrm>
            <a:off x="1495425" y="6802785"/>
            <a:ext cx="32194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Transport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FE78E-E87D-4A87-86A5-27A89A62F004}"/>
              </a:ext>
            </a:extLst>
          </p:cNvPr>
          <p:cNvSpPr txBox="1"/>
          <p:nvPr/>
        </p:nvSpPr>
        <p:spPr>
          <a:xfrm>
            <a:off x="1495425" y="1965189"/>
            <a:ext cx="321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GCAM sectors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6DF9762-5DED-40F2-AF41-C019C8ED8B38}"/>
              </a:ext>
            </a:extLst>
          </p:cNvPr>
          <p:cNvSpPr/>
          <p:nvPr/>
        </p:nvSpPr>
        <p:spPr>
          <a:xfrm rot="2416839">
            <a:off x="4951853" y="4295128"/>
            <a:ext cx="1362594" cy="102746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1BE5582B-BDA3-4271-901D-186D55D8D403}"/>
              </a:ext>
            </a:extLst>
          </p:cNvPr>
          <p:cNvSpPr/>
          <p:nvPr/>
        </p:nvSpPr>
        <p:spPr>
          <a:xfrm rot="1523993">
            <a:off x="4867343" y="4844331"/>
            <a:ext cx="1362594" cy="10274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801779E8-9321-4362-8079-6EB087C86C90}"/>
              </a:ext>
            </a:extLst>
          </p:cNvPr>
          <p:cNvSpPr/>
          <p:nvPr/>
        </p:nvSpPr>
        <p:spPr>
          <a:xfrm rot="512829">
            <a:off x="4823453" y="5346395"/>
            <a:ext cx="1362594" cy="102746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AE2DDDC-84E9-4911-B5E2-23AA2FF2CD3C}"/>
              </a:ext>
            </a:extLst>
          </p:cNvPr>
          <p:cNvSpPr/>
          <p:nvPr/>
        </p:nvSpPr>
        <p:spPr>
          <a:xfrm rot="20839219">
            <a:off x="4828861" y="5960530"/>
            <a:ext cx="1362594" cy="102746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509FB2E6-C424-45B2-9D54-11F84CFEDE0A}"/>
              </a:ext>
            </a:extLst>
          </p:cNvPr>
          <p:cNvSpPr/>
          <p:nvPr/>
        </p:nvSpPr>
        <p:spPr>
          <a:xfrm rot="19841516">
            <a:off x="4885579" y="6503228"/>
            <a:ext cx="1362594" cy="102746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C91527-F752-4674-8C9C-9390BE51C08E}"/>
              </a:ext>
            </a:extLst>
          </p:cNvPr>
          <p:cNvSpPr/>
          <p:nvPr/>
        </p:nvSpPr>
        <p:spPr>
          <a:xfrm>
            <a:off x="6486525" y="5019675"/>
            <a:ext cx="1274952" cy="304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3DB60-F262-4953-A9C5-CEF2EE06C578}"/>
              </a:ext>
            </a:extLst>
          </p:cNvPr>
          <p:cNvSpPr txBox="1"/>
          <p:nvPr/>
        </p:nvSpPr>
        <p:spPr>
          <a:xfrm>
            <a:off x="8603821" y="1965189"/>
            <a:ext cx="321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EEP2018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41AEE-490F-43F3-BF36-C5A04B4043DD}"/>
              </a:ext>
            </a:extLst>
          </p:cNvPr>
          <p:cNvSpPr txBox="1"/>
          <p:nvPr/>
        </p:nvSpPr>
        <p:spPr>
          <a:xfrm>
            <a:off x="1162050" y="7441020"/>
            <a:ext cx="1261745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4C5058"/>
                </a:solidFill>
                <a:effectLst/>
                <a:latin typeface="Arial" panose="020B0604020202020204" pitchFamily="34" charset="0"/>
              </a:rPr>
              <a:t>Energy Efficiency Plan 2018-2037 (EEP 2018): </a:t>
            </a:r>
            <a:r>
              <a:rPr lang="en-US" sz="1600" dirty="0">
                <a:hlinkClick r:id="rId3"/>
              </a:rPr>
              <a:t>https://www.dede.go.th/ewt_w3c/ewt_dl_link.php?filename=index&amp;nid=54495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177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FE636-4F06-4412-BC0F-4D0DBA65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22BB4-3899-4922-8FBC-A1EB4E68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Engagement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CF56E-A078-49F7-B8A9-664D4000034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MEA</a:t>
            </a:r>
          </a:p>
          <a:p>
            <a:pPr lvl="1"/>
            <a:r>
              <a:rPr lang="en-US" dirty="0"/>
              <a:t>Invite </a:t>
            </a:r>
            <a:r>
              <a:rPr lang="en-US" dirty="0" err="1"/>
              <a:t>Khun</a:t>
            </a:r>
            <a:r>
              <a:rPr lang="en-US" dirty="0"/>
              <a:t> </a:t>
            </a:r>
            <a:r>
              <a:rPr lang="en-US" dirty="0" err="1"/>
              <a:t>Nattanont</a:t>
            </a:r>
            <a:r>
              <a:rPr lang="en-US" dirty="0"/>
              <a:t> to next PNNL-Thammasat meeting to give update?</a:t>
            </a:r>
          </a:p>
          <a:p>
            <a:pPr lvl="1"/>
            <a:endParaRPr lang="en-US" dirty="0"/>
          </a:p>
          <a:p>
            <a:r>
              <a:rPr lang="en-US" dirty="0"/>
              <a:t>Follow up with:</a:t>
            </a:r>
          </a:p>
          <a:p>
            <a:pPr lvl="1"/>
            <a:r>
              <a:rPr lang="en-US" dirty="0"/>
              <a:t>BMA: </a:t>
            </a:r>
          </a:p>
          <a:p>
            <a:pPr lvl="2"/>
            <a:r>
              <a:rPr lang="en-US" dirty="0"/>
              <a:t>Aine responded to </a:t>
            </a:r>
            <a:r>
              <a:rPr lang="en-US" dirty="0" err="1"/>
              <a:t>Khun</a:t>
            </a:r>
            <a:r>
              <a:rPr lang="en-US" dirty="0"/>
              <a:t> </a:t>
            </a:r>
            <a:r>
              <a:rPr lang="en-US" dirty="0" err="1"/>
              <a:t>Akkarapol</a:t>
            </a:r>
            <a:r>
              <a:rPr lang="en-US" dirty="0"/>
              <a:t> and BMA by email about their request for further info (</a:t>
            </a:r>
            <a:r>
              <a:rPr lang="en-US" b="1" dirty="0">
                <a:highlight>
                  <a:srgbClr val="FFFF00"/>
                </a:highlight>
              </a:rPr>
              <a:t>28 Mar 2022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EPPO:</a:t>
            </a:r>
          </a:p>
          <a:p>
            <a:pPr lvl="2"/>
            <a:r>
              <a:rPr lang="en-US" dirty="0" err="1"/>
              <a:t>Khun</a:t>
            </a:r>
            <a:r>
              <a:rPr lang="en-US" dirty="0"/>
              <a:t> Por sent email on </a:t>
            </a:r>
            <a:r>
              <a:rPr lang="en-US" b="1" dirty="0">
                <a:highlight>
                  <a:srgbClr val="FFFF00"/>
                </a:highlight>
              </a:rPr>
              <a:t>3 Mar 2022 </a:t>
            </a:r>
            <a:r>
              <a:rPr lang="en-US" dirty="0"/>
              <a:t>saying that EPPO wanted to talk to Prof. Bundit.</a:t>
            </a:r>
          </a:p>
          <a:p>
            <a:pPr lvl="1"/>
            <a:r>
              <a:rPr lang="en-US" dirty="0"/>
              <a:t>EGAT:</a:t>
            </a:r>
          </a:p>
          <a:p>
            <a:pPr lvl="2"/>
            <a:r>
              <a:rPr lang="en-US" dirty="0"/>
              <a:t>Email received from EGAT (</a:t>
            </a:r>
            <a:r>
              <a:rPr lang="en-US" dirty="0" err="1"/>
              <a:t>Siripan</a:t>
            </a:r>
            <a:r>
              <a:rPr lang="en-US" dirty="0"/>
              <a:t>) on </a:t>
            </a:r>
            <a:r>
              <a:rPr lang="en-US" b="1" dirty="0">
                <a:highlight>
                  <a:srgbClr val="FFFF00"/>
                </a:highlight>
              </a:rPr>
              <a:t>24 Mar 2022 </a:t>
            </a:r>
            <a:r>
              <a:rPr lang="en-US" dirty="0"/>
              <a:t>acknowledging receipt and that they will respond about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51728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9ED22-697B-4D08-BB3E-5FBED52A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848E0-BC32-4940-93F6-A766F2DE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84E79-49E5-4AAD-94E2-C6EC50A6C797}"/>
              </a:ext>
            </a:extLst>
          </p:cNvPr>
          <p:cNvSpPr txBox="1"/>
          <p:nvPr/>
        </p:nvSpPr>
        <p:spPr>
          <a:xfrm>
            <a:off x="2314575" y="2609850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PNNL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Integrate feedback 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Continue developing Scenario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Thammasat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Memo 1 (Official list of team and roles)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Workshop 1</a:t>
            </a:r>
          </a:p>
          <a:p>
            <a:pPr lvl="1"/>
            <a:endParaRPr lang="en-US" sz="3200" dirty="0"/>
          </a:p>
          <a:p>
            <a:r>
              <a:rPr lang="en-US" sz="3200" dirty="0">
                <a:hlinkClick r:id="rId2"/>
              </a:rPr>
              <a:t>Planning sheet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10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3407</TotalTime>
  <Words>589</Words>
  <Application>Microsoft Office PowerPoint</Application>
  <PresentationFormat>Custom</PresentationFormat>
  <Paragraphs>122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PNNL_Option_4</vt:lpstr>
      <vt:lpstr>PNNL-Thammasat Project Meeting    </vt:lpstr>
      <vt:lpstr>Agenda</vt:lpstr>
      <vt:lpstr>Subcontract</vt:lpstr>
      <vt:lpstr>Upcoming Deliverables</vt:lpstr>
      <vt:lpstr>Population &amp; GDP data</vt:lpstr>
      <vt:lpstr>Energy consumption</vt:lpstr>
      <vt:lpstr>EEP2018 Energy Consumption Sectors</vt:lpstr>
      <vt:lpstr>Stakeholder Engagement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Sha</dc:creator>
  <cp:lastModifiedBy>Waite, Taryn R</cp:lastModifiedBy>
  <cp:revision>86</cp:revision>
  <dcterms:created xsi:type="dcterms:W3CDTF">2021-05-05T15:59:58Z</dcterms:created>
  <dcterms:modified xsi:type="dcterms:W3CDTF">2022-04-27T17:15:12Z</dcterms:modified>
</cp:coreProperties>
</file>