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9"/>
  </p:notesMasterIdLst>
  <p:handoutMasterIdLst>
    <p:handoutMasterId r:id="rId10"/>
  </p:handoutMasterIdLst>
  <p:sldIdLst>
    <p:sldId id="260" r:id="rId2"/>
    <p:sldId id="263" r:id="rId3"/>
    <p:sldId id="285" r:id="rId4"/>
    <p:sldId id="286" r:id="rId5"/>
    <p:sldId id="289" r:id="rId6"/>
    <p:sldId id="277" r:id="rId7"/>
    <p:sldId id="268" r:id="rId8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C47D"/>
    <a:srgbClr val="000000"/>
    <a:srgbClr val="719500"/>
    <a:srgbClr val="007836"/>
    <a:srgbClr val="BE0F34"/>
    <a:srgbClr val="820150"/>
    <a:srgbClr val="502D7F"/>
    <a:srgbClr val="00338E"/>
    <a:srgbClr val="0081AB"/>
    <a:srgbClr val="758F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4790"/>
  </p:normalViewPr>
  <p:slideViewPr>
    <p:cSldViewPr snapToGrid="0" snapToObjects="1">
      <p:cViewPr varScale="1">
        <p:scale>
          <a:sx n="41" d="100"/>
          <a:sy n="41" d="100"/>
        </p:scale>
        <p:origin x="7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7" d="100"/>
          <a:sy n="117" d="100"/>
        </p:scale>
        <p:origin x="497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A69A9C-1087-184F-8370-423E175D9D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90E3D-F5E5-0D40-B323-A25B85CF9E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E50B8-2EF8-564F-AE86-D84E6C503530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E3AA97-2F38-5340-B685-1E0EA3E358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B732F3-25A6-284F-A24C-5FD21AE6BE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78BA3-E235-9946-9A4D-07E907F688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000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C8D20-1945-7145-91A2-3D134BDA25E2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104DB-87CA-D64F-AB86-DB2520DDF5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055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Stock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861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924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337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65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Plain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36B83B-A5E4-524E-96A9-DFC12D58F12A}"/>
              </a:ext>
            </a:extLst>
          </p:cNvPr>
          <p:cNvSpPr/>
          <p:nvPr userDrawn="1"/>
        </p:nvSpPr>
        <p:spPr>
          <a:xfrm>
            <a:off x="914400" y="0"/>
            <a:ext cx="54864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1DF1AC-1D08-B945-A034-B740A35902F9}"/>
              </a:ext>
            </a:extLst>
          </p:cNvPr>
          <p:cNvSpPr txBox="1"/>
          <p:nvPr userDrawn="1"/>
        </p:nvSpPr>
        <p:spPr>
          <a:xfrm>
            <a:off x="1371600" y="7543800"/>
            <a:ext cx="3657600" cy="2286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solidFill>
                  <a:srgbClr val="616265">
                    <a:alpha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PNNL is operated by Battelle for the U.S. Department of Energy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743200"/>
            <a:ext cx="4572000" cy="18288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r">
              <a:defRPr sz="4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061D5F4-8719-384B-945C-9A27060F99A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70529" y="5669280"/>
            <a:ext cx="4572000" cy="27432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 dirty="0"/>
              <a:t>Click to add presenter’s name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3E2D432E-6648-6643-9C6E-38B1EFF5EE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1600" y="5983356"/>
            <a:ext cx="4572000" cy="27432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600">
                <a:solidFill>
                  <a:srgbClr val="616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 dirty="0"/>
              <a:t>Click to add presenter’s title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15389B-4BB4-1644-9B7E-35A85D0C1E3B}"/>
              </a:ext>
            </a:extLst>
          </p:cNvPr>
          <p:cNvSpPr txBox="1"/>
          <p:nvPr userDrawn="1"/>
        </p:nvSpPr>
        <p:spPr>
          <a:xfrm>
            <a:off x="3710609" y="-1245704"/>
            <a:ext cx="18473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A7D3E1-BCC3-C843-81A0-EA4EDFB445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1600" y="237744"/>
            <a:ext cx="1280160" cy="12492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617363-F73D-B74F-9647-C9D747AC702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70529" y="7178040"/>
            <a:ext cx="824484" cy="228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90C8FB-601C-A04C-84F7-213A857D3E6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75535" y="7249637"/>
            <a:ext cx="929809" cy="155448"/>
          </a:xfrm>
          <a:prstGeom prst="rect">
            <a:avLst/>
          </a:prstGeom>
        </p:spPr>
      </p:pic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9D9DB338-5D5C-4ACA-9ECF-C3E34C4412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51641" y="4915645"/>
            <a:ext cx="329088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4F8E3-4ED9-44B4-99E6-8A3D2CF8D415}" type="datetime4">
              <a:rPr lang="en-US" smtClean="0"/>
              <a:t>March 15, 2022</a:t>
            </a:fld>
            <a:endParaRPr lang="en-US" dirty="0"/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F55B65E8-4040-44D0-A4FE-A050FD948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9037" y="7730118"/>
            <a:ext cx="4937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22E24C3F-D072-435D-813B-4019020D896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49040" y="66294"/>
            <a:ext cx="1551232" cy="153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30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66026595-8D7E-D24C-9263-B65316A326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0800" y="457200"/>
            <a:ext cx="7772400" cy="73152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338E046-DF9E-FC49-A812-491AB805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D0CE8D1-2F12-5A44-A6B5-2CD466F52A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6858000"/>
            <a:ext cx="77724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99B87A2-8960-403D-AE0D-D549462722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29354FF4-9871-4E1B-A45A-ABAA2BE2B69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47EFCEB6-2E27-4C42-A1E5-AC8A8BA83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3/15/2022</a:t>
            </a:fld>
            <a:endParaRPr lang="en-US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A86FAFB9-0DC0-4AB0-9E8B-6EC7C8ABA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6" name="Picture 15" descr="A picture containing text&#10;&#10;Description automatically generated">
            <a:extLst>
              <a:ext uri="{FF2B5EF4-FFF2-40B4-BE49-F238E27FC236}">
                <a16:creationId xmlns:a16="http://schemas.microsoft.com/office/drawing/2014/main" id="{7CF6C746-EABF-4A1A-8A25-857D87345B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850568" y="226314"/>
            <a:ext cx="1551232" cy="153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82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338E046-DF9E-FC49-A812-491AB805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F0C408BC-A7DE-4A08-AD26-56414D2DD80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430642" y="457199"/>
            <a:ext cx="7772400" cy="73152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3C58F0F-5237-4527-BB8E-6EEF623543B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1">
            <a:extLst>
              <a:ext uri="{FF2B5EF4-FFF2-40B4-BE49-F238E27FC236}">
                <a16:creationId xmlns:a16="http://schemas.microsoft.com/office/drawing/2014/main" id="{33D0FD2D-15F4-4320-9C04-2023CAB47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3/15/2022</a:t>
            </a:fld>
            <a:endParaRPr lang="en-US" dirty="0"/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08FBEF60-4239-4E67-A385-B22B813AD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7614967-FAA9-4DA9-B7DE-539AA89235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B79CFECD-09AF-40A7-8724-59410A9295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850568" y="226314"/>
            <a:ext cx="1551232" cy="153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34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C1406DC-BAEC-4717-8F68-46C92F1663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28E3363-7137-4431-9927-3AE087A5B2B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2057399"/>
            <a:ext cx="12801600" cy="5486401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E76F451D-D169-4CA9-91EE-97F19A35C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3/15/2022</a:t>
            </a:fld>
            <a:endParaRPr lang="en-US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8A19F790-0343-4862-A140-1B409986B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E38C63CA-250E-4291-B483-1531F1D78B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850568" y="226314"/>
            <a:ext cx="1551232" cy="153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79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0800" y="4572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FD00854A-4EC7-2D48-A025-5B0B48548B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515600" y="4572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67A8C708-D197-CF47-8089-89928BE1E30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00800" y="43434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C4D2EBC-B863-FD49-A9DF-1381563078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515600" y="43434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93B472-4A32-7C41-A565-485FDC3EB8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29718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9F7807A-D120-BD49-9CBD-9174F26D79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00800" y="68580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8ED17FC-CAF8-9A40-9A88-897DEF9CFEA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15600" y="29718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4A16FA60-8BA9-8B4A-86AA-F8336C26C78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15600" y="68580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7DC2EC3E-C641-FD49-9F15-878B1AFFFD9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648737A-DE0E-48DB-87F0-65418715CF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21" name="Content Placeholder 13">
            <a:extLst>
              <a:ext uri="{FF2B5EF4-FFF2-40B4-BE49-F238E27FC236}">
                <a16:creationId xmlns:a16="http://schemas.microsoft.com/office/drawing/2014/main" id="{97DA340F-6103-4F2C-B3B8-8D8A524DC19C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Date Placeholder 1">
            <a:extLst>
              <a:ext uri="{FF2B5EF4-FFF2-40B4-BE49-F238E27FC236}">
                <a16:creationId xmlns:a16="http://schemas.microsoft.com/office/drawing/2014/main" id="{EE384947-F0AD-4E73-95AD-CAD4DEE44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3/15/2022</a:t>
            </a:fld>
            <a:endParaRPr lang="en-US" dirty="0"/>
          </a:p>
        </p:txBody>
      </p:sp>
      <p:sp>
        <p:nvSpPr>
          <p:cNvPr id="26" name="Footer Placeholder 2">
            <a:extLst>
              <a:ext uri="{FF2B5EF4-FFF2-40B4-BE49-F238E27FC236}">
                <a16:creationId xmlns:a16="http://schemas.microsoft.com/office/drawing/2014/main" id="{8259C4D6-850D-4393-9434-3F69451FB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E627B9A3-71A2-4DB5-B2FC-7E62774CB3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850568" y="226314"/>
            <a:ext cx="1551232" cy="153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3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icture Grid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E341CF1-EFF3-A64D-A9D4-B96C8CD8F3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7160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0629C78-28FC-874B-96C1-DFAAFF975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786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89EEED-3863-BD48-BCCB-4D264015DA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3786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EF5B44F-191D-F44D-8AB3-0B9E4AF4B4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0412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26442AE-D905-374C-9CB4-1A1F44C08C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0412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BE105C-2ECB-0B46-923F-378B0A5AEB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160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B0900D4-1543-834B-AE27-9A72FD9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7160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64FB6B4-B0C6-5949-9F2B-7BCB7B2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786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FDD81E0-346D-A544-A838-A6991588A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786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DB91CB5-0E93-FA44-9508-60493542C7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10412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2F736B8-F799-F047-BE4E-297E64A754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0412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183198DF-9C78-DD40-9CE1-2BC11B8888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BE0A6ECC-C9D0-4240-B978-69D09F2C99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0" name="Date Placeholder 1">
            <a:extLst>
              <a:ext uri="{FF2B5EF4-FFF2-40B4-BE49-F238E27FC236}">
                <a16:creationId xmlns:a16="http://schemas.microsoft.com/office/drawing/2014/main" id="{E4CF0CE7-333F-4604-B518-6F7EE2AA82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3/15/2022</a:t>
            </a:fld>
            <a:endParaRPr lang="en-US" dirty="0"/>
          </a:p>
        </p:txBody>
      </p:sp>
      <p:sp>
        <p:nvSpPr>
          <p:cNvPr id="31" name="Footer Placeholder 2">
            <a:extLst>
              <a:ext uri="{FF2B5EF4-FFF2-40B4-BE49-F238E27FC236}">
                <a16:creationId xmlns:a16="http://schemas.microsoft.com/office/drawing/2014/main" id="{21303C4E-FB0C-4A46-BF34-C99D885AA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C14080C3-5390-4F4E-9C88-2C080B5CE5D9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1371600" y="2194560"/>
            <a:ext cx="12801600" cy="525886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5" name="Picture 24" descr="A picture containing text&#10;&#10;Description automatically generated">
            <a:extLst>
              <a:ext uri="{FF2B5EF4-FFF2-40B4-BE49-F238E27FC236}">
                <a16:creationId xmlns:a16="http://schemas.microsoft.com/office/drawing/2014/main" id="{27566C1B-ECBE-4744-90E7-0D630C6408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850568" y="226314"/>
            <a:ext cx="1551232" cy="153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08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E341CF1-EFF3-A64D-A9D4-B96C8CD8F3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7160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0629C78-28FC-874B-96C1-DFAAFF975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786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89EEED-3863-BD48-BCCB-4D264015DA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3786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EF5B44F-191D-F44D-8AB3-0B9E4AF4B4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0412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26442AE-D905-374C-9CB4-1A1F44C08C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0412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BE105C-2ECB-0B46-923F-378B0A5AEB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160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B0900D4-1543-834B-AE27-9A72FD9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7160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64FB6B4-B0C6-5949-9F2B-7BCB7B2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786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FDD81E0-346D-A544-A838-A6991588A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786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DB91CB5-0E93-FA44-9508-60493542C7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10412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2F736B8-F799-F047-BE4E-297E64A754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0412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183198DF-9C78-DD40-9CE1-2BC11B8888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Date Placeholder 1">
            <a:extLst>
              <a:ext uri="{FF2B5EF4-FFF2-40B4-BE49-F238E27FC236}">
                <a16:creationId xmlns:a16="http://schemas.microsoft.com/office/drawing/2014/main" id="{68F188F7-153E-49D5-8DFC-190252047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3/15/2022</a:t>
            </a:fld>
            <a:endParaRPr lang="en-US" dirty="0"/>
          </a:p>
        </p:txBody>
      </p:sp>
      <p:sp>
        <p:nvSpPr>
          <p:cNvPr id="29" name="Footer Placeholder 2">
            <a:extLst>
              <a:ext uri="{FF2B5EF4-FFF2-40B4-BE49-F238E27FC236}">
                <a16:creationId xmlns:a16="http://schemas.microsoft.com/office/drawing/2014/main" id="{578EF931-9BED-4D2C-8850-F588C3E36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7B7AD090-7EA2-424E-A15B-B80A20326A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pic>
        <p:nvPicPr>
          <p:cNvPr id="25" name="Picture 24" descr="A picture containing text&#10;&#10;Description automatically generated">
            <a:extLst>
              <a:ext uri="{FF2B5EF4-FFF2-40B4-BE49-F238E27FC236}">
                <a16:creationId xmlns:a16="http://schemas.microsoft.com/office/drawing/2014/main" id="{8FE02C0F-AE1D-4F2D-BE53-6D5002A90F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850568" y="226314"/>
            <a:ext cx="1551232" cy="153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2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8F28E1ED-1888-403E-AAF0-8053EF9DF5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3/15/2022</a:t>
            </a:fld>
            <a:endParaRPr lang="en-US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227E8059-8EC0-42A2-8A9E-251427CDC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397BE16B-3CE7-4394-951E-AEBEEAC1D6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850568" y="226314"/>
            <a:ext cx="1551232" cy="153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14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/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6D1A4-6DD7-B54C-AB7B-63074374BB93}"/>
              </a:ext>
            </a:extLst>
          </p:cNvPr>
          <p:cNvSpPr txBox="1"/>
          <p:nvPr userDrawn="1"/>
        </p:nvSpPr>
        <p:spPr>
          <a:xfrm>
            <a:off x="1371600" y="2057400"/>
            <a:ext cx="4572000" cy="54864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B62A8373-42F9-431F-865E-129CCA004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7" y="7772400"/>
            <a:ext cx="547155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65938C83-D291-4B5F-85CF-89E1481A45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49040" y="237744"/>
            <a:ext cx="1551232" cy="153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76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29221F-20F2-144C-A638-0A6C756C26C9}"/>
              </a:ext>
            </a:extLst>
          </p:cNvPr>
          <p:cNvSpPr/>
          <p:nvPr userDrawn="1"/>
        </p:nvSpPr>
        <p:spPr>
          <a:xfrm>
            <a:off x="914400" y="0"/>
            <a:ext cx="54864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88D28A-E737-5049-8A98-3AC3A6EA2CDB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371600" y="237744"/>
            <a:ext cx="1280160" cy="124922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AA279-64AD-4C24-987C-D056E5350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9037" y="7627938"/>
            <a:ext cx="4937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10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jQSXzPSaTvditNO_GQzb6GlRBUEq08xXi0v8oyY403E/edit#gid=887696545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D0D9-1CAC-4FBD-8120-CBD5A07EB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766170"/>
            <a:ext cx="4572000" cy="3119731"/>
          </a:xfrm>
        </p:spPr>
        <p:txBody>
          <a:bodyPr/>
          <a:lstStyle/>
          <a:p>
            <a:r>
              <a:rPr lang="en-US" sz="4000" dirty="0"/>
              <a:t>PNNL-Thammasat Project Meeting </a:t>
            </a:r>
            <a:br>
              <a:rPr lang="en-US" sz="3600" dirty="0"/>
            </a:br>
            <a:r>
              <a:rPr lang="en-US" sz="3600" dirty="0"/>
              <a:t> 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99C3C0-764A-4145-9480-D79B28BB65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PNNL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8696A4F-5314-46CD-B205-CC2D44570D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March 16, 2022</a:t>
            </a:r>
          </a:p>
        </p:txBody>
      </p:sp>
    </p:spTree>
    <p:extLst>
      <p:ext uri="{BB962C8B-B14F-4D97-AF65-F5344CB8AC3E}">
        <p14:creationId xmlns:p14="http://schemas.microsoft.com/office/powerpoint/2010/main" val="115215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61E7DF-2D5A-4EF0-9E9E-047227DE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50AF6E-CF6A-429E-A4B2-32D2D767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BCC4A-09A3-46FA-94B8-812D5A6C188D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2232765"/>
            <a:ext cx="12801600" cy="5182644"/>
          </a:xfrm>
        </p:spPr>
        <p:txBody>
          <a:bodyPr/>
          <a:lstStyle/>
          <a:p>
            <a:r>
              <a:rPr lang="en-US" dirty="0"/>
              <a:t>Teams</a:t>
            </a:r>
          </a:p>
          <a:p>
            <a:pPr lvl="1"/>
            <a:r>
              <a:rPr lang="en-US" dirty="0"/>
              <a:t>PNNL team</a:t>
            </a:r>
          </a:p>
          <a:p>
            <a:pPr lvl="1"/>
            <a:r>
              <a:rPr lang="en-US" dirty="0"/>
              <a:t>Thammasat team</a:t>
            </a:r>
          </a:p>
          <a:p>
            <a:pPr lvl="1"/>
            <a:r>
              <a:rPr lang="en-US" dirty="0"/>
              <a:t>Other involved parties</a:t>
            </a:r>
          </a:p>
          <a:p>
            <a:r>
              <a:rPr lang="en-US" dirty="0"/>
              <a:t>Subcontract &amp; timeline</a:t>
            </a:r>
          </a:p>
          <a:p>
            <a:r>
              <a:rPr lang="en-US" dirty="0"/>
              <a:t>Planning sheet</a:t>
            </a:r>
          </a:p>
          <a:p>
            <a:pPr lvl="1"/>
            <a:r>
              <a:rPr lang="en-US" dirty="0"/>
              <a:t>PNNL updates &amp; webpage overview</a:t>
            </a:r>
          </a:p>
          <a:p>
            <a:pPr lvl="1"/>
            <a:r>
              <a:rPr lang="en-US" dirty="0"/>
              <a:t>Thammasat updates &amp; questions</a:t>
            </a:r>
          </a:p>
          <a:p>
            <a:pPr lvl="0"/>
            <a:r>
              <a:rPr lang="en-US" dirty="0"/>
              <a:t>Next steps</a:t>
            </a:r>
          </a:p>
          <a:p>
            <a:pPr lvl="1"/>
            <a:r>
              <a:rPr lang="en-US" dirty="0"/>
              <a:t>Thammasat: share team members memo; start reviewing socioeconomic input data</a:t>
            </a:r>
          </a:p>
          <a:p>
            <a:pPr lvl="1"/>
            <a:r>
              <a:rPr lang="en-US" dirty="0"/>
              <a:t>PNNL: share other input data &amp; assumptions;  begin sharing scenario 1 details</a:t>
            </a:r>
          </a:p>
        </p:txBody>
      </p:sp>
    </p:spTree>
    <p:extLst>
      <p:ext uri="{BB962C8B-B14F-4D97-AF65-F5344CB8AC3E}">
        <p14:creationId xmlns:p14="http://schemas.microsoft.com/office/powerpoint/2010/main" val="330041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9DA3EC-4FC4-44F4-8321-A4631E1A2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FD1492-E6E6-4C2D-811F-D6BDAC758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0" y="270933"/>
            <a:ext cx="9328245" cy="1310979"/>
          </a:xfrm>
        </p:spPr>
        <p:txBody>
          <a:bodyPr/>
          <a:lstStyle/>
          <a:p>
            <a:r>
              <a:rPr lang="en-US" dirty="0"/>
              <a:t>Teams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96842-0EA1-4FD5-BB57-E871A30B302F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65503" y="2206644"/>
            <a:ext cx="6144769" cy="29577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PNNL</a:t>
            </a:r>
          </a:p>
          <a:p>
            <a:r>
              <a:rPr lang="en-US" sz="2000" dirty="0"/>
              <a:t>Sha Yu: Earth Scientist</a:t>
            </a:r>
          </a:p>
          <a:p>
            <a:r>
              <a:rPr lang="en-US" sz="2000" dirty="0"/>
              <a:t>Meredydd Evans: Earth Scientist</a:t>
            </a:r>
          </a:p>
          <a:p>
            <a:r>
              <a:rPr lang="en-US" sz="2000" dirty="0"/>
              <a:t>Zarrar Khan: Computational Scientist</a:t>
            </a:r>
          </a:p>
          <a:p>
            <a:r>
              <a:rPr lang="en-US" sz="2000" dirty="0"/>
              <a:t>Taryn Waite: Post- Bachelors Research Assistant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F63CD49-A20F-4FFF-91FB-D54000AF5A10}"/>
              </a:ext>
            </a:extLst>
          </p:cNvPr>
          <p:cNvSpPr txBox="1">
            <a:spLocks/>
          </p:cNvSpPr>
          <p:nvPr/>
        </p:nvSpPr>
        <p:spPr>
          <a:xfrm>
            <a:off x="8076138" y="2206644"/>
            <a:ext cx="6144769" cy="4651357"/>
          </a:xfrm>
          <a:prstGeom prst="rect">
            <a:avLst/>
          </a:prstGeom>
        </p:spPr>
        <p:txBody>
          <a:bodyPr/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Thammasat University</a:t>
            </a:r>
          </a:p>
          <a:p>
            <a:r>
              <a:rPr lang="en-US" sz="2000" dirty="0" err="1"/>
              <a:t>Bundit</a:t>
            </a:r>
            <a:r>
              <a:rPr lang="en-US" sz="2000" dirty="0"/>
              <a:t> </a:t>
            </a:r>
            <a:r>
              <a:rPr lang="en-US" sz="2000" dirty="0" err="1"/>
              <a:t>Limmechokchai</a:t>
            </a:r>
            <a:endParaRPr lang="en-US" sz="2000" dirty="0"/>
          </a:p>
          <a:p>
            <a:r>
              <a:rPr lang="en-US" sz="2000" dirty="0" err="1"/>
              <a:t>Bijay</a:t>
            </a:r>
            <a:r>
              <a:rPr lang="en-US" sz="2000" dirty="0"/>
              <a:t> Bahadur Pradhan, Post-doctorate Student</a:t>
            </a:r>
          </a:p>
          <a:p>
            <a:r>
              <a:rPr lang="en-US" sz="2000" dirty="0" err="1"/>
              <a:t>Salony</a:t>
            </a:r>
            <a:r>
              <a:rPr lang="en-US" sz="2000" dirty="0"/>
              <a:t> </a:t>
            </a:r>
            <a:r>
              <a:rPr lang="en-US" sz="2000" dirty="0" err="1"/>
              <a:t>Rajbhandari</a:t>
            </a:r>
            <a:r>
              <a:rPr lang="en-US" sz="2000" dirty="0"/>
              <a:t>, Post-doctorate Student</a:t>
            </a:r>
          </a:p>
          <a:p>
            <a:r>
              <a:rPr lang="en-US" sz="2000" dirty="0" err="1"/>
              <a:t>Achiraya</a:t>
            </a:r>
            <a:r>
              <a:rPr lang="en-US" sz="2000" dirty="0"/>
              <a:t>, Doctorate Student</a:t>
            </a:r>
          </a:p>
          <a:p>
            <a:r>
              <a:rPr lang="en-US" sz="2000" dirty="0" err="1"/>
              <a:t>Lorm</a:t>
            </a:r>
            <a:r>
              <a:rPr lang="en-US" sz="2000" dirty="0"/>
              <a:t> </a:t>
            </a:r>
            <a:r>
              <a:rPr lang="en-US" sz="2000" dirty="0" err="1"/>
              <a:t>Rathana</a:t>
            </a:r>
            <a:r>
              <a:rPr lang="en-US" sz="2000" dirty="0"/>
              <a:t>, Masters Student</a:t>
            </a:r>
          </a:p>
          <a:p>
            <a:r>
              <a:rPr lang="en-US" sz="2000" dirty="0" err="1"/>
              <a:t>Piti</a:t>
            </a:r>
            <a:r>
              <a:rPr lang="en-US" sz="2000" dirty="0"/>
              <a:t> Pita, Research Assistant</a:t>
            </a:r>
          </a:p>
          <a:p>
            <a:r>
              <a:rPr lang="en-US" sz="2000" dirty="0" err="1"/>
              <a:t>Pornphomon</a:t>
            </a:r>
            <a:r>
              <a:rPr lang="en-US" sz="2000" dirty="0"/>
              <a:t> </a:t>
            </a:r>
            <a:r>
              <a:rPr lang="en-US" sz="2000" dirty="0" err="1"/>
              <a:t>Winyuchakrit</a:t>
            </a:r>
            <a:r>
              <a:rPr lang="en-US" sz="2000" dirty="0"/>
              <a:t>, Senior Research Assistant</a:t>
            </a:r>
          </a:p>
          <a:p>
            <a:r>
              <a:rPr lang="en-US" sz="2000" dirty="0" err="1"/>
              <a:t>Daranee</a:t>
            </a:r>
            <a:r>
              <a:rPr lang="en-US" sz="2000" dirty="0"/>
              <a:t> </a:t>
            </a:r>
            <a:r>
              <a:rPr lang="en-US" sz="2000" dirty="0" err="1"/>
              <a:t>Jareemit</a:t>
            </a:r>
            <a:r>
              <a:rPr lang="en-US" sz="2000" dirty="0"/>
              <a:t>, Department of Architecture and Planning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20D7C26-50DC-44EB-8892-986F6C6A5BAD}"/>
              </a:ext>
            </a:extLst>
          </p:cNvPr>
          <p:cNvSpPr txBox="1">
            <a:spLocks/>
          </p:cNvSpPr>
          <p:nvPr/>
        </p:nvSpPr>
        <p:spPr>
          <a:xfrm>
            <a:off x="1365503" y="5560566"/>
            <a:ext cx="6144769" cy="1766665"/>
          </a:xfrm>
          <a:prstGeom prst="rect">
            <a:avLst/>
          </a:prstGeom>
        </p:spPr>
        <p:txBody>
          <a:bodyPr/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Other parties involved</a:t>
            </a:r>
          </a:p>
          <a:p>
            <a:r>
              <a:rPr lang="en-US" sz="2000" dirty="0"/>
              <a:t>MEA (Point of Contact: </a:t>
            </a:r>
            <a:r>
              <a:rPr lang="en-US" sz="2000" dirty="0" err="1"/>
              <a:t>Khun</a:t>
            </a:r>
            <a:r>
              <a:rPr lang="en-US" sz="2000" dirty="0"/>
              <a:t> </a:t>
            </a:r>
            <a:r>
              <a:rPr lang="en-US" sz="2000" dirty="0" err="1"/>
              <a:t>Nattanont</a:t>
            </a:r>
            <a:r>
              <a:rPr lang="en-US" sz="2000" dirty="0"/>
              <a:t>)</a:t>
            </a:r>
          </a:p>
          <a:p>
            <a:r>
              <a:rPr lang="en-US" sz="2000" dirty="0"/>
              <a:t>US Department of State (Point of Contact: </a:t>
            </a:r>
            <a:r>
              <a:rPr lang="en-US" sz="2000" dirty="0" err="1"/>
              <a:t>Aine</a:t>
            </a:r>
            <a:r>
              <a:rPr lang="en-US" sz="2000" dirty="0"/>
              <a:t> </a:t>
            </a:r>
            <a:r>
              <a:rPr lang="en-US" sz="2000" dirty="0" err="1"/>
              <a:t>Shiozaki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1923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DDB6BC-9747-45CF-9443-6522B0DA5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121F12-D461-4639-8ED8-86386C9D7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0" y="270933"/>
            <a:ext cx="9710382" cy="1310979"/>
          </a:xfrm>
        </p:spPr>
        <p:txBody>
          <a:bodyPr/>
          <a:lstStyle/>
          <a:p>
            <a:r>
              <a:rPr lang="en-US" dirty="0"/>
              <a:t>Subcontract Timelines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0A7B07D-45E0-459A-BA27-C437B25B0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293" y="2005667"/>
            <a:ext cx="6102589" cy="18088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40C146-D330-4ACB-9089-015EE128B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4509" y="2005667"/>
            <a:ext cx="6136398" cy="14622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37326F-AF82-49EA-8FFA-A565D217A0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2742" y="4079753"/>
            <a:ext cx="11106036" cy="374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50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B47064-6736-4E1E-BA74-3C599B50D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F2C4B2-8609-44D1-A3B9-4F00B9794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0" y="191420"/>
            <a:ext cx="8946107" cy="1310979"/>
          </a:xfrm>
        </p:spPr>
        <p:txBody>
          <a:bodyPr/>
          <a:lstStyle/>
          <a:p>
            <a:r>
              <a:rPr lang="en-US" dirty="0"/>
              <a:t>Project Updates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56C45A-5A32-4C0A-B36E-8A56478E27C0}"/>
              </a:ext>
            </a:extLst>
          </p:cNvPr>
          <p:cNvSpPr txBox="1"/>
          <p:nvPr/>
        </p:nvSpPr>
        <p:spPr>
          <a:xfrm>
            <a:off x="1803748" y="3570035"/>
            <a:ext cx="1087259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Shared project planning sheet: </a:t>
            </a:r>
            <a:r>
              <a:rPr lang="en-US" dirty="0">
                <a:hlinkClick r:id="rId3"/>
              </a:rPr>
              <a:t>https://docs.google.com/spreadsheets/d/1jQSXzPSaTvditNO_GQzb6GlRBUEq08xXi0v8oyY403E/edit#gid=887696545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17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89ED22-697B-4D08-BB3E-5FBED52AA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8848E0-BC32-4940-93F6-A766F2DEF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DBFE7-CD74-445D-8B14-D7B0C949F02A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Continue monthly meetings</a:t>
            </a:r>
          </a:p>
          <a:p>
            <a:r>
              <a:rPr lang="en-US" dirty="0"/>
              <a:t>Subcontract questions/ concerns</a:t>
            </a:r>
          </a:p>
          <a:p>
            <a:r>
              <a:rPr lang="en-US" dirty="0"/>
              <a:t>Thammasat next steps</a:t>
            </a:r>
          </a:p>
          <a:p>
            <a:pPr lvl="1"/>
            <a:r>
              <a:rPr lang="en-US" dirty="0"/>
              <a:t>Team members memo</a:t>
            </a:r>
          </a:p>
          <a:p>
            <a:pPr lvl="1"/>
            <a:r>
              <a:rPr lang="en-US" dirty="0"/>
              <a:t>Start reviewing socioeconomic input data &amp; assumptions</a:t>
            </a:r>
          </a:p>
          <a:p>
            <a:r>
              <a:rPr lang="en-US" dirty="0"/>
              <a:t>PNNL next steps</a:t>
            </a:r>
          </a:p>
          <a:p>
            <a:pPr lvl="1"/>
            <a:r>
              <a:rPr lang="en-US" dirty="0"/>
              <a:t>Share other input data &amp; assumptions</a:t>
            </a:r>
          </a:p>
          <a:p>
            <a:pPr lvl="1"/>
            <a:r>
              <a:rPr lang="en-US" dirty="0"/>
              <a:t>Continue Scenario 1 development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5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433BB6-ACB2-4953-9ADC-C0F78F3B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39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NNL_Option_4">
  <a:themeElements>
    <a:clrScheme name="PNNL">
      <a:dk1>
        <a:srgbClr val="616265"/>
      </a:dk1>
      <a:lt1>
        <a:srgbClr val="FFFFFF"/>
      </a:lt1>
      <a:dk2>
        <a:srgbClr val="D77600"/>
      </a:dk2>
      <a:lt2>
        <a:srgbClr val="B3B3B3"/>
      </a:lt2>
      <a:accent1>
        <a:srgbClr val="A63F1E"/>
      </a:accent1>
      <a:accent2>
        <a:srgbClr val="191C1F"/>
      </a:accent2>
      <a:accent3>
        <a:srgbClr val="F4AA00"/>
      </a:accent3>
      <a:accent4>
        <a:srgbClr val="007836"/>
      </a:accent4>
      <a:accent5>
        <a:srgbClr val="C10435"/>
      </a:accent5>
      <a:accent6>
        <a:srgbClr val="00338E"/>
      </a:accent6>
      <a:hlink>
        <a:srgbClr val="003698"/>
      </a:hlink>
      <a:folHlink>
        <a:srgbClr val="8A0752"/>
      </a:folHlink>
    </a:clrScheme>
    <a:fontScheme name="PNNL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NNL_09.potx" id="{B8E5E1D6-484E-4E18-B366-2465010C1150}" vid="{D02451A5-06EE-4263-9DB9-0254920C5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PNNL_09</Template>
  <TotalTime>1462</TotalTime>
  <Words>230</Words>
  <Application>Microsoft Office PowerPoint</Application>
  <PresentationFormat>Custom</PresentationFormat>
  <Paragraphs>56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PNNL_Option_4</vt:lpstr>
      <vt:lpstr>PNNL-Thammasat Project Meeting    </vt:lpstr>
      <vt:lpstr>Agenda</vt:lpstr>
      <vt:lpstr>Teams</vt:lpstr>
      <vt:lpstr>Subcontract Timelines</vt:lpstr>
      <vt:lpstr>Project Updates</vt:lpstr>
      <vt:lpstr>Next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Yu, Sha</dc:creator>
  <cp:lastModifiedBy>Waite, Taryn R</cp:lastModifiedBy>
  <cp:revision>62</cp:revision>
  <dcterms:created xsi:type="dcterms:W3CDTF">2021-05-05T15:59:58Z</dcterms:created>
  <dcterms:modified xsi:type="dcterms:W3CDTF">2022-03-15T12:57:04Z</dcterms:modified>
</cp:coreProperties>
</file>