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4"/>
  </p:notesMasterIdLst>
  <p:handoutMasterIdLst>
    <p:handoutMasterId r:id="rId15"/>
  </p:handoutMasterIdLst>
  <p:sldIdLst>
    <p:sldId id="284" r:id="rId5"/>
    <p:sldId id="283" r:id="rId6"/>
    <p:sldId id="270" r:id="rId7"/>
    <p:sldId id="278" r:id="rId8"/>
    <p:sldId id="280" r:id="rId9"/>
    <p:sldId id="273" r:id="rId10"/>
    <p:sldId id="282" r:id="rId11"/>
    <p:sldId id="274" r:id="rId12"/>
    <p:sldId id="275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B"/>
    <a:srgbClr val="BEBEBE"/>
    <a:srgbClr val="FFD700"/>
    <a:srgbClr val="000000"/>
    <a:srgbClr val="737373"/>
    <a:srgbClr val="008B00"/>
    <a:srgbClr val="D0F6F7"/>
    <a:srgbClr val="CEF4D1"/>
    <a:srgbClr val="FFE4C4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81A61-F215-4813-B11C-1B0000A9DBE4}" v="10" dt="2023-06-08T21:16:39.202"/>
    <p1510:client id="{B6A929C5-096A-4D3D-AE12-BD8FF9DDF7C7}" v="4" dt="2023-06-08T21:27:5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1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1: without sectoral breakdown of total emissions in the BAU and Policies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 2: with sectoral breakdown of total emissions in the BAU and Policies bar (too busy?)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This is the version that does not include industrial feedstocks (“non-energy” use)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6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Version 1: without sectoral breakdown of (direct) fossil fuel emissions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 2: with sectoral breakdown of (direct) fossil fuel emissions – emphasizes how the “hard-to-abate” sectors are split up (e.g., transportation is the largest part of remaining emissions in 2050, due to aviation being hard to abate)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7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9,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228" y="270933"/>
            <a:ext cx="11076972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28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2BA6-0657-8260-3B34-48A45F4541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806363" y="313573"/>
            <a:ext cx="1371600" cy="1371600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ADA393-6595-12D3-6290-14C91962A098}"/>
              </a:ext>
            </a:extLst>
          </p:cNvPr>
          <p:cNvSpPr/>
          <p:nvPr userDrawn="1"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6309" y="270933"/>
            <a:ext cx="11296891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28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80154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2BA6-0657-8260-3B34-48A45F4541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76098" y="1988748"/>
            <a:ext cx="853489" cy="853489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A05FCF0-BC1B-7B4C-0E0F-DD95AD2281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76099" y="3167981"/>
            <a:ext cx="853489" cy="853489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AC77864-7DCD-B1DC-F2A2-AC2AC539F5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6097" y="4346629"/>
            <a:ext cx="853489" cy="853489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A6FFE71-E497-BE81-A208-4CD5FD7B57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76099" y="5524692"/>
            <a:ext cx="853489" cy="853489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845BD48-5201-03CF-E465-3DDC6B0161E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6097" y="6702755"/>
            <a:ext cx="853489" cy="853489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50550-3D08-D93F-3C08-B6AD673A0307}"/>
              </a:ext>
            </a:extLst>
          </p:cNvPr>
          <p:cNvSpPr/>
          <p:nvPr userDrawn="1"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3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waterfall chart&#10;&#10;Description automatically generated">
            <a:extLst>
              <a:ext uri="{FF2B5EF4-FFF2-40B4-BE49-F238E27FC236}">
                <a16:creationId xmlns:a16="http://schemas.microsoft.com/office/drawing/2014/main" id="{5184B9F8-9C73-6640-B540-21FD0F9E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" r="22047"/>
          <a:stretch/>
        </p:blipFill>
        <p:spPr>
          <a:xfrm>
            <a:off x="1943521" y="1609244"/>
            <a:ext cx="7552639" cy="5027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1B59E-AEAD-4B6F-4DFC-E2AF498E5CAB}"/>
              </a:ext>
            </a:extLst>
          </p:cNvPr>
          <p:cNvSpPr txBox="1"/>
          <p:nvPr/>
        </p:nvSpPr>
        <p:spPr>
          <a:xfrm>
            <a:off x="10624295" y="6978577"/>
            <a:ext cx="23709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BECCS = Bioenergy carbon capture and storage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2AB79-809F-F10A-93AD-CDEE4A9F3ACE}"/>
              </a:ext>
            </a:extLst>
          </p:cNvPr>
          <p:cNvSpPr txBox="1"/>
          <p:nvPr/>
        </p:nvSpPr>
        <p:spPr>
          <a:xfrm rot="18840558">
            <a:off x="8613509" y="5665091"/>
            <a:ext cx="65253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BECCS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852C7-1260-AFD9-0EB4-A3E62AB6CCA3}"/>
              </a:ext>
            </a:extLst>
          </p:cNvPr>
          <p:cNvSpPr txBox="1"/>
          <p:nvPr/>
        </p:nvSpPr>
        <p:spPr>
          <a:xfrm rot="16200000">
            <a:off x="262207" y="3393787"/>
            <a:ext cx="2522815" cy="582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Direct and indirect CO</a:t>
            </a:r>
            <a:r>
              <a:rPr lang="en-US" sz="14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emissions (MTCO</a:t>
            </a:r>
            <a:r>
              <a:rPr lang="en-US" sz="14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) in 2050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A2ECA6-FDA5-8E1D-EB2C-64EBA1D23D75}"/>
              </a:ext>
            </a:extLst>
          </p:cNvPr>
          <p:cNvSpPr txBox="1"/>
          <p:nvPr/>
        </p:nvSpPr>
        <p:spPr>
          <a:xfrm>
            <a:off x="12747852" y="3212704"/>
            <a:ext cx="11328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Direct emissions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FF97-9173-6C4B-EFC1-79E20B404F16}"/>
              </a:ext>
            </a:extLst>
          </p:cNvPr>
          <p:cNvSpPr txBox="1"/>
          <p:nvPr/>
        </p:nvSpPr>
        <p:spPr>
          <a:xfrm>
            <a:off x="12747852" y="3461276"/>
            <a:ext cx="12173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Indirect emissions from electricity consumption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EB49A-5F59-BF09-9295-F6B5058EED68}"/>
              </a:ext>
            </a:extLst>
          </p:cNvPr>
          <p:cNvSpPr/>
          <p:nvPr/>
        </p:nvSpPr>
        <p:spPr>
          <a:xfrm rot="18404275">
            <a:off x="1980596" y="6142830"/>
            <a:ext cx="510030" cy="18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3C168-CC01-2BEA-533A-DB253F12C00C}"/>
              </a:ext>
            </a:extLst>
          </p:cNvPr>
          <p:cNvSpPr/>
          <p:nvPr/>
        </p:nvSpPr>
        <p:spPr>
          <a:xfrm>
            <a:off x="2069646" y="5994240"/>
            <a:ext cx="272887" cy="249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B0EE5-1B5F-90B2-06F3-5E83135BB1EC}"/>
              </a:ext>
            </a:extLst>
          </p:cNvPr>
          <p:cNvSpPr/>
          <p:nvPr/>
        </p:nvSpPr>
        <p:spPr>
          <a:xfrm>
            <a:off x="4843675" y="6008334"/>
            <a:ext cx="414931" cy="3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EF449E7-AE5B-5A37-1DBC-859E75262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5" r="12222"/>
          <a:stretch/>
        </p:blipFill>
        <p:spPr>
          <a:xfrm>
            <a:off x="9483071" y="1608337"/>
            <a:ext cx="232578" cy="5027651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24220B8-D223-0FC4-6579-58DC8AD3E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6511"/>
              </p:ext>
            </p:extLst>
          </p:nvPr>
        </p:nvGraphicFramePr>
        <p:xfrm>
          <a:off x="2098221" y="6874107"/>
          <a:ext cx="6713456" cy="624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9182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Buildings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Buildings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8BD8F3-AA7A-DFD1-AD09-5FE18011ABCE}"/>
              </a:ext>
            </a:extLst>
          </p:cNvPr>
          <p:cNvSpPr txBox="1"/>
          <p:nvPr/>
        </p:nvSpPr>
        <p:spPr>
          <a:xfrm>
            <a:off x="1135893" y="656508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Bangkok’s share of Thailand’s total 2050 emissions (grey) and share of emissions mitigation (colored)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7BECBB-1736-C5C8-62D3-5436A612FEED}"/>
              </a:ext>
            </a:extLst>
          </p:cNvPr>
          <p:cNvCxnSpPr>
            <a:cxnSpLocks/>
          </p:cNvCxnSpPr>
          <p:nvPr/>
        </p:nvCxnSpPr>
        <p:spPr>
          <a:xfrm>
            <a:off x="9585205" y="5210686"/>
            <a:ext cx="494206" cy="0"/>
          </a:xfrm>
          <a:prstGeom prst="line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48ADE6-9245-ED2A-0188-29C47C254961}"/>
              </a:ext>
            </a:extLst>
          </p:cNvPr>
          <p:cNvSpPr txBox="1"/>
          <p:nvPr/>
        </p:nvSpPr>
        <p:spPr>
          <a:xfrm>
            <a:off x="10002683" y="5000206"/>
            <a:ext cx="81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Carbon Neutral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6AF20-2817-9ADC-D6BD-BC32F0389D39}"/>
              </a:ext>
            </a:extLst>
          </p:cNvPr>
          <p:cNvSpPr/>
          <p:nvPr/>
        </p:nvSpPr>
        <p:spPr>
          <a:xfrm rot="19075683">
            <a:off x="2476523" y="5625651"/>
            <a:ext cx="452250" cy="24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C7042-C2F6-323D-1AF2-18866FC65D1D}"/>
              </a:ext>
            </a:extLst>
          </p:cNvPr>
          <p:cNvSpPr/>
          <p:nvPr/>
        </p:nvSpPr>
        <p:spPr>
          <a:xfrm rot="19075683">
            <a:off x="5588478" y="5586903"/>
            <a:ext cx="452250" cy="24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86F66-69B7-B117-5659-C180DBF4690F}"/>
              </a:ext>
            </a:extLst>
          </p:cNvPr>
          <p:cNvSpPr txBox="1"/>
          <p:nvPr/>
        </p:nvSpPr>
        <p:spPr>
          <a:xfrm>
            <a:off x="8643258" y="935310"/>
            <a:ext cx="2616433" cy="919401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Transportation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Electric vehicle cost reduction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Internal combustion engine vehicle phase-out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3AC3C-4351-F6D2-1721-04DB7904DF68}"/>
              </a:ext>
            </a:extLst>
          </p:cNvPr>
          <p:cNvSpPr txBox="1"/>
          <p:nvPr/>
        </p:nvSpPr>
        <p:spPr>
          <a:xfrm>
            <a:off x="2518463" y="925896"/>
            <a:ext cx="3177109" cy="919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Air conditioner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13822-B95E-0D16-F667-76D30BEBAF89}"/>
              </a:ext>
            </a:extLst>
          </p:cNvPr>
          <p:cNvSpPr txBox="1"/>
          <p:nvPr/>
        </p:nvSpPr>
        <p:spPr>
          <a:xfrm>
            <a:off x="5985971" y="925896"/>
            <a:ext cx="2431942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 fuels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B68AFF-BD31-F9B1-2226-1C77EE6B0F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575050" y="1845297"/>
            <a:ext cx="531968" cy="4392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65D5C-BF63-1E5B-B177-53D4C8EE4D2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163605" y="1854711"/>
            <a:ext cx="4787870" cy="126399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CCB82D-A1CD-4A39-1591-2EEB5D2BC79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395058" y="1845297"/>
            <a:ext cx="2806884" cy="723063"/>
          </a:xfrm>
          <a:prstGeom prst="line">
            <a:avLst/>
          </a:prstGeom>
          <a:ln w="1270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CF1ED5-A38F-1383-9E60-C3A8D9B8556D}"/>
              </a:ext>
            </a:extLst>
          </p:cNvPr>
          <p:cNvSpPr txBox="1"/>
          <p:nvPr/>
        </p:nvSpPr>
        <p:spPr>
          <a:xfrm>
            <a:off x="10064098" y="2220443"/>
            <a:ext cx="1958683" cy="7150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Cooking electrification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D4D615-0A66-573F-93CD-BE5E15D5737F}"/>
              </a:ext>
            </a:extLst>
          </p:cNvPr>
          <p:cNvSpPr txBox="1"/>
          <p:nvPr/>
        </p:nvSpPr>
        <p:spPr>
          <a:xfrm>
            <a:off x="10062788" y="3124643"/>
            <a:ext cx="1961305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Electrification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34C63C-F8D6-36AC-C4F1-CC4545E0D219}"/>
              </a:ext>
            </a:extLst>
          </p:cNvPr>
          <p:cNvSpPr txBox="1"/>
          <p:nvPr/>
        </p:nvSpPr>
        <p:spPr>
          <a:xfrm>
            <a:off x="10062788" y="4233155"/>
            <a:ext cx="1961305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CFDD31-9C49-5F50-59DA-DCAE11B432B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746875" y="2577988"/>
            <a:ext cx="3317223" cy="77519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2907D6-ED9D-60F1-E178-D103E3785956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804150" y="3527738"/>
            <a:ext cx="2258638" cy="56606"/>
          </a:xfrm>
          <a:prstGeom prst="line">
            <a:avLst/>
          </a:prstGeom>
          <a:ln w="1270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F3F2F4-A8B3-FD59-3BBB-BAB2E607C29E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8621782" y="4453196"/>
            <a:ext cx="1441006" cy="3534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Chart, waterfall chart&#10;&#10;Description automatically generated">
            <a:extLst>
              <a:ext uri="{FF2B5EF4-FFF2-40B4-BE49-F238E27FC236}">
                <a16:creationId xmlns:a16="http://schemas.microsoft.com/office/drawing/2014/main" id="{BF459AE7-A76A-A29A-4226-853D36AF4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53" t="38949" r="7251" b="43776"/>
          <a:stretch/>
        </p:blipFill>
        <p:spPr>
          <a:xfrm>
            <a:off x="12371232" y="3170210"/>
            <a:ext cx="442034" cy="86852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57658C4-9062-B516-8B46-FE90B3D6B8BD}"/>
              </a:ext>
            </a:extLst>
          </p:cNvPr>
          <p:cNvSpPr txBox="1"/>
          <p:nvPr/>
        </p:nvSpPr>
        <p:spPr>
          <a:xfrm>
            <a:off x="11475905" y="5229491"/>
            <a:ext cx="2058066" cy="1123712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solidFill>
                  <a:srgbClr val="502D7F"/>
                </a:solidFill>
              </a:rPr>
              <a:t>Power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02D7F"/>
                </a:solidFill>
              </a:rPr>
              <a:t>Solar, wind, and biomass development</a:t>
            </a:r>
            <a:endParaRPr lang="en-US" sz="1200" dirty="0">
              <a:solidFill>
                <a:srgbClr val="502D7F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02D7F"/>
                </a:solidFill>
              </a:rPr>
              <a:t>Coal phase-out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02D7F"/>
                </a:solidFill>
                <a:cs typeface="Arial"/>
              </a:rPr>
              <a:t>CCS with gas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4E0465-CBD4-F0DF-F049-6BFDED0D3B5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2504938" y="4005688"/>
            <a:ext cx="411349" cy="1223803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A02EAA-9F53-F49F-123E-833DBE0EA654}"/>
              </a:ext>
            </a:extLst>
          </p:cNvPr>
          <p:cNvSpPr txBox="1"/>
          <p:nvPr/>
        </p:nvSpPr>
        <p:spPr>
          <a:xfrm rot="16200000">
            <a:off x="2216411" y="4074385"/>
            <a:ext cx="113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BAU emissions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02124C-7400-59F2-F2B6-0442A9B54240}"/>
              </a:ext>
            </a:extLst>
          </p:cNvPr>
          <p:cNvSpPr txBox="1"/>
          <p:nvPr/>
        </p:nvSpPr>
        <p:spPr>
          <a:xfrm rot="16200000">
            <a:off x="5270747" y="4200449"/>
            <a:ext cx="1329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Policies residual emissions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1FD56-7C3D-8602-33A2-70C5EBE95B6F}"/>
              </a:ext>
            </a:extLst>
          </p:cNvPr>
          <p:cNvSpPr/>
          <p:nvPr/>
        </p:nvSpPr>
        <p:spPr>
          <a:xfrm>
            <a:off x="2685597" y="5433485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582C3-C62E-0F98-60AE-504083F1CC57}"/>
              </a:ext>
            </a:extLst>
          </p:cNvPr>
          <p:cNvSpPr/>
          <p:nvPr/>
        </p:nvSpPr>
        <p:spPr>
          <a:xfrm>
            <a:off x="5820279" y="5439972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waterfall chart&#10;&#10;Description automatically generated">
            <a:extLst>
              <a:ext uri="{FF2B5EF4-FFF2-40B4-BE49-F238E27FC236}">
                <a16:creationId xmlns:a16="http://schemas.microsoft.com/office/drawing/2014/main" id="{5184B9F8-9C73-6640-B540-21FD0F9E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" r="22047"/>
          <a:stretch/>
        </p:blipFill>
        <p:spPr>
          <a:xfrm>
            <a:off x="1704462" y="1645103"/>
            <a:ext cx="7552639" cy="5027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D1B59E-AEAD-4B6F-4DFC-E2AF498E5CAB}"/>
              </a:ext>
            </a:extLst>
          </p:cNvPr>
          <p:cNvSpPr txBox="1"/>
          <p:nvPr/>
        </p:nvSpPr>
        <p:spPr>
          <a:xfrm>
            <a:off x="10385236" y="7014436"/>
            <a:ext cx="237098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BECCS = Bioenergy carbon capture and storage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2AB79-809F-F10A-93AD-CDEE4A9F3ACE}"/>
              </a:ext>
            </a:extLst>
          </p:cNvPr>
          <p:cNvSpPr txBox="1"/>
          <p:nvPr/>
        </p:nvSpPr>
        <p:spPr>
          <a:xfrm rot="18840558">
            <a:off x="8374450" y="5700950"/>
            <a:ext cx="65253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Helvetica" panose="020B0604020202020204" pitchFamily="34" charset="0"/>
                <a:cs typeface="Helvetica" panose="020B0604020202020204" pitchFamily="34" charset="0"/>
              </a:rPr>
              <a:t>BECCS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852C7-1260-AFD9-0EB4-A3E62AB6CCA3}"/>
              </a:ext>
            </a:extLst>
          </p:cNvPr>
          <p:cNvSpPr txBox="1"/>
          <p:nvPr/>
        </p:nvSpPr>
        <p:spPr>
          <a:xfrm rot="16200000">
            <a:off x="23148" y="3429646"/>
            <a:ext cx="2522815" cy="582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Direct and indirect CO</a:t>
            </a:r>
            <a:r>
              <a:rPr lang="en-US" sz="14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 emissions (MTCO</a:t>
            </a:r>
            <a:r>
              <a:rPr lang="en-US" sz="14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) in 2050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A2ECA6-FDA5-8E1D-EB2C-64EBA1D23D75}"/>
              </a:ext>
            </a:extLst>
          </p:cNvPr>
          <p:cNvSpPr txBox="1"/>
          <p:nvPr/>
        </p:nvSpPr>
        <p:spPr>
          <a:xfrm>
            <a:off x="12508793" y="3248563"/>
            <a:ext cx="11328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Direct emissions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EAFF97-9173-6C4B-EFC1-79E20B404F16}"/>
              </a:ext>
            </a:extLst>
          </p:cNvPr>
          <p:cNvSpPr txBox="1"/>
          <p:nvPr/>
        </p:nvSpPr>
        <p:spPr>
          <a:xfrm>
            <a:off x="12508793" y="3497135"/>
            <a:ext cx="121737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Indirect emissions from electricity consumption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EB49A-5F59-BF09-9295-F6B5058EED68}"/>
              </a:ext>
            </a:extLst>
          </p:cNvPr>
          <p:cNvSpPr/>
          <p:nvPr/>
        </p:nvSpPr>
        <p:spPr>
          <a:xfrm rot="18404275">
            <a:off x="1741537" y="6178689"/>
            <a:ext cx="510030" cy="183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3C168-CC01-2BEA-533A-DB253F12C00C}"/>
              </a:ext>
            </a:extLst>
          </p:cNvPr>
          <p:cNvSpPr/>
          <p:nvPr/>
        </p:nvSpPr>
        <p:spPr>
          <a:xfrm>
            <a:off x="1830587" y="6030099"/>
            <a:ext cx="272887" cy="249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BB0EE5-1B5F-90B2-06F3-5E83135BB1EC}"/>
              </a:ext>
            </a:extLst>
          </p:cNvPr>
          <p:cNvSpPr/>
          <p:nvPr/>
        </p:nvSpPr>
        <p:spPr>
          <a:xfrm>
            <a:off x="4604616" y="6044193"/>
            <a:ext cx="414931" cy="308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EF449E7-AE5B-5A37-1DBC-859E75262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5" r="12222"/>
          <a:stretch/>
        </p:blipFill>
        <p:spPr>
          <a:xfrm>
            <a:off x="9244012" y="1644196"/>
            <a:ext cx="232578" cy="5027651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24220B8-D223-0FC4-6579-58DC8AD3E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15737"/>
              </p:ext>
            </p:extLst>
          </p:nvPr>
        </p:nvGraphicFramePr>
        <p:xfrm>
          <a:off x="1859162" y="6909966"/>
          <a:ext cx="6713456" cy="624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39182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839182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Buildings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Buildings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8BD8F3-AA7A-DFD1-AD09-5FE18011ABCE}"/>
              </a:ext>
            </a:extLst>
          </p:cNvPr>
          <p:cNvSpPr txBox="1"/>
          <p:nvPr/>
        </p:nvSpPr>
        <p:spPr>
          <a:xfrm>
            <a:off x="896834" y="6600943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Bangkok’s share of Thailand’s total 2050 emissions (grey) and share of emissions mitigation (colored)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7BECBB-1736-C5C8-62D3-5436A612FEED}"/>
              </a:ext>
            </a:extLst>
          </p:cNvPr>
          <p:cNvCxnSpPr>
            <a:cxnSpLocks/>
          </p:cNvCxnSpPr>
          <p:nvPr/>
        </p:nvCxnSpPr>
        <p:spPr>
          <a:xfrm>
            <a:off x="9346146" y="5246545"/>
            <a:ext cx="494206" cy="0"/>
          </a:xfrm>
          <a:prstGeom prst="line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48ADE6-9245-ED2A-0188-29C47C254961}"/>
              </a:ext>
            </a:extLst>
          </p:cNvPr>
          <p:cNvSpPr txBox="1"/>
          <p:nvPr/>
        </p:nvSpPr>
        <p:spPr>
          <a:xfrm>
            <a:off x="9763624" y="5036065"/>
            <a:ext cx="81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Carbon Neutral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6AF20-2817-9ADC-D6BD-BC32F0389D39}"/>
              </a:ext>
            </a:extLst>
          </p:cNvPr>
          <p:cNvSpPr/>
          <p:nvPr/>
        </p:nvSpPr>
        <p:spPr>
          <a:xfrm rot="19075683">
            <a:off x="2237464" y="5661510"/>
            <a:ext cx="452250" cy="24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C7042-C2F6-323D-1AF2-18866FC65D1D}"/>
              </a:ext>
            </a:extLst>
          </p:cNvPr>
          <p:cNvSpPr/>
          <p:nvPr/>
        </p:nvSpPr>
        <p:spPr>
          <a:xfrm rot="19075683">
            <a:off x="5349419" y="5622762"/>
            <a:ext cx="452250" cy="240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086F66-69B7-B117-5659-C180DBF4690F}"/>
              </a:ext>
            </a:extLst>
          </p:cNvPr>
          <p:cNvSpPr txBox="1"/>
          <p:nvPr/>
        </p:nvSpPr>
        <p:spPr>
          <a:xfrm>
            <a:off x="8404199" y="971169"/>
            <a:ext cx="2616433" cy="919401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Transportation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Electric vehicle cost reduction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  <a:ea typeface="+mn-lt"/>
                <a:cs typeface="+mn-lt"/>
              </a:rPr>
              <a:t>Internal combustion engine vehicle phase-out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3AC3C-4351-F6D2-1721-04DB7904DF68}"/>
              </a:ext>
            </a:extLst>
          </p:cNvPr>
          <p:cNvSpPr txBox="1"/>
          <p:nvPr/>
        </p:nvSpPr>
        <p:spPr>
          <a:xfrm>
            <a:off x="2279404" y="961755"/>
            <a:ext cx="3177109" cy="919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Air conditioner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13822-B95E-0D16-F667-76D30BEBAF89}"/>
              </a:ext>
            </a:extLst>
          </p:cNvPr>
          <p:cNvSpPr txBox="1"/>
          <p:nvPr/>
        </p:nvSpPr>
        <p:spPr>
          <a:xfrm>
            <a:off x="5746912" y="961755"/>
            <a:ext cx="2431942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 fuels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B68AFF-BD31-F9B1-2226-1C77EE6B0F73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335991" y="1881156"/>
            <a:ext cx="531968" cy="43920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165D5C-BF63-1E5B-B177-53D4C8EE4D2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4924546" y="1890570"/>
            <a:ext cx="4787870" cy="126399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CCB82D-A1CD-4A39-1591-2EEB5D2BC799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155999" y="1881156"/>
            <a:ext cx="2806884" cy="723063"/>
          </a:xfrm>
          <a:prstGeom prst="line">
            <a:avLst/>
          </a:prstGeom>
          <a:ln w="1270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4CF1ED5-A38F-1383-9E60-C3A8D9B8556D}"/>
              </a:ext>
            </a:extLst>
          </p:cNvPr>
          <p:cNvSpPr txBox="1"/>
          <p:nvPr/>
        </p:nvSpPr>
        <p:spPr>
          <a:xfrm>
            <a:off x="9825039" y="2256302"/>
            <a:ext cx="1958683" cy="7150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Cooking electrification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D4D615-0A66-573F-93CD-BE5E15D5737F}"/>
              </a:ext>
            </a:extLst>
          </p:cNvPr>
          <p:cNvSpPr txBox="1"/>
          <p:nvPr/>
        </p:nvSpPr>
        <p:spPr>
          <a:xfrm>
            <a:off x="9823729" y="3160502"/>
            <a:ext cx="1961305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Electrification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34C63C-F8D6-36AC-C4F1-CC4545E0D219}"/>
              </a:ext>
            </a:extLst>
          </p:cNvPr>
          <p:cNvSpPr txBox="1"/>
          <p:nvPr/>
        </p:nvSpPr>
        <p:spPr>
          <a:xfrm>
            <a:off x="9823729" y="4269014"/>
            <a:ext cx="1961305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CFDD31-9C49-5F50-59DA-DCAE11B432BC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6507816" y="2613847"/>
            <a:ext cx="3317223" cy="77519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2907D6-ED9D-60F1-E178-D103E3785956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565091" y="3563597"/>
            <a:ext cx="2258638" cy="56606"/>
          </a:xfrm>
          <a:prstGeom prst="line">
            <a:avLst/>
          </a:prstGeom>
          <a:ln w="1270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F3F2F4-A8B3-FD59-3BBB-BAB2E607C29E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8382723" y="4489055"/>
            <a:ext cx="1441006" cy="35348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Chart, waterfall chart&#10;&#10;Description automatically generated">
            <a:extLst>
              <a:ext uri="{FF2B5EF4-FFF2-40B4-BE49-F238E27FC236}">
                <a16:creationId xmlns:a16="http://schemas.microsoft.com/office/drawing/2014/main" id="{BF459AE7-A76A-A29A-4226-853D36AF4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53" t="38949" r="7251" b="43776"/>
          <a:stretch/>
        </p:blipFill>
        <p:spPr>
          <a:xfrm>
            <a:off x="12132173" y="3206069"/>
            <a:ext cx="442034" cy="86852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57658C4-9062-B516-8B46-FE90B3D6B8BD}"/>
              </a:ext>
            </a:extLst>
          </p:cNvPr>
          <p:cNvSpPr txBox="1"/>
          <p:nvPr/>
        </p:nvSpPr>
        <p:spPr>
          <a:xfrm>
            <a:off x="11236846" y="5265350"/>
            <a:ext cx="2058066" cy="1123712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solidFill>
                  <a:srgbClr val="502D7F"/>
                </a:solidFill>
              </a:rPr>
              <a:t>Power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02D7F"/>
                </a:solidFill>
              </a:rPr>
              <a:t>Solar, wind, and biomass development</a:t>
            </a:r>
            <a:endParaRPr lang="en-US" sz="1200" dirty="0">
              <a:solidFill>
                <a:srgbClr val="502D7F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02D7F"/>
                </a:solidFill>
              </a:rPr>
              <a:t>Coal phase-out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502D7F"/>
                </a:solidFill>
                <a:cs typeface="Arial"/>
              </a:rPr>
              <a:t>CCS with gas 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4E0465-CBD4-F0DF-F049-6BFDED0D3B5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12265879" y="4041547"/>
            <a:ext cx="411349" cy="1223803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D07FBDF4-26F6-1E6E-D3A8-5D9CABCE7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89" t="520"/>
          <a:stretch/>
        </p:blipFill>
        <p:spPr>
          <a:xfrm>
            <a:off x="2271197" y="2338907"/>
            <a:ext cx="568113" cy="29096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A02EAA-9F53-F49F-123E-833DBE0EA654}"/>
              </a:ext>
            </a:extLst>
          </p:cNvPr>
          <p:cNvSpPr txBox="1"/>
          <p:nvPr/>
        </p:nvSpPr>
        <p:spPr>
          <a:xfrm rot="16200000">
            <a:off x="1962091" y="3921836"/>
            <a:ext cx="113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BAU emissions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E08ABF9-9B2E-A1C9-D2EB-23F983733D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7" t="392"/>
          <a:stretch/>
        </p:blipFill>
        <p:spPr>
          <a:xfrm>
            <a:off x="5414961" y="3394652"/>
            <a:ext cx="568114" cy="18518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D02124C-7400-59F2-F2B6-0442A9B54240}"/>
              </a:ext>
            </a:extLst>
          </p:cNvPr>
          <p:cNvSpPr txBox="1"/>
          <p:nvPr/>
        </p:nvSpPr>
        <p:spPr>
          <a:xfrm rot="16200000">
            <a:off x="5095542" y="3994361"/>
            <a:ext cx="11749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Policies residual emissions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18502F-C780-1AA1-A14B-ECF21CDF01F4}"/>
              </a:ext>
            </a:extLst>
          </p:cNvPr>
          <p:cNvSpPr/>
          <p:nvPr/>
        </p:nvSpPr>
        <p:spPr>
          <a:xfrm>
            <a:off x="2463589" y="5475831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E0F2F5-2B7E-664B-3794-710D6535FEE1}"/>
              </a:ext>
            </a:extLst>
          </p:cNvPr>
          <p:cNvSpPr/>
          <p:nvPr/>
        </p:nvSpPr>
        <p:spPr>
          <a:xfrm>
            <a:off x="5608433" y="5475831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1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DC502-9A13-FCE6-6748-8034345D0B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21078" y="1304302"/>
            <a:ext cx="11696700" cy="5486401"/>
          </a:xfrm>
        </p:spPr>
        <p:txBody>
          <a:bodyPr/>
          <a:lstStyle/>
          <a:p>
            <a:pPr marL="0" indent="0">
              <a:spcBef>
                <a:spcPts val="3600"/>
              </a:spcBef>
              <a:buNone/>
            </a:pPr>
            <a:r>
              <a:rPr lang="en-US" sz="2400" b="1" dirty="0"/>
              <a:t>Electrification</a:t>
            </a:r>
            <a:r>
              <a:rPr lang="en-US" sz="2400" dirty="0"/>
              <a:t> across sectors, accompanied by </a:t>
            </a:r>
            <a:r>
              <a:rPr lang="en-US" sz="2400" b="1" dirty="0"/>
              <a:t>decarbonization of the power sector</a:t>
            </a:r>
            <a:r>
              <a:rPr lang="en-US" sz="2400" dirty="0"/>
              <a:t>, will be key drivers for reaching carbon neutrality by 2050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400" b="1" dirty="0"/>
              <a:t>Energy efficiency and demand-side measures</a:t>
            </a:r>
            <a:r>
              <a:rPr lang="en-US" sz="2400" dirty="0"/>
              <a:t> will play a crucial role in decarbonization at the city and national levels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400" dirty="0"/>
              <a:t>Hard-to-mitigate sectors will require </a:t>
            </a:r>
            <a:r>
              <a:rPr lang="en-US" sz="2400" b="1" dirty="0"/>
              <a:t>carbon capture and storage (CCS)</a:t>
            </a:r>
            <a:r>
              <a:rPr lang="en-US" sz="2400" dirty="0"/>
              <a:t>; some emissions in these sectors will need to be offset using bioenergy with carbon capture and storage (BECCS). 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400" dirty="0"/>
              <a:t>The </a:t>
            </a:r>
            <a:r>
              <a:rPr lang="en-US" sz="2400" b="1" dirty="0"/>
              <a:t>Bangkok metropolitan area </a:t>
            </a:r>
            <a:r>
              <a:rPr lang="en-US" sz="2400" dirty="0"/>
              <a:t>will play a key role in reaching national decarbonization targets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sz="2400" dirty="0"/>
              <a:t>The extent of carbon sequestration achieved in the </a:t>
            </a:r>
            <a:r>
              <a:rPr lang="en-US" sz="2400" b="1" dirty="0"/>
              <a:t>land use change (LUC) sector</a:t>
            </a:r>
            <a:r>
              <a:rPr lang="en-US" sz="2400" dirty="0"/>
              <a:t> will have major implications for mitigation efforts needed in other sectors</a:t>
            </a:r>
          </a:p>
        </p:txBody>
      </p:sp>
      <p:pic>
        <p:nvPicPr>
          <p:cNvPr id="21" name="Picture Placeholder 20" descr="City outline">
            <a:extLst>
              <a:ext uri="{FF2B5EF4-FFF2-40B4-BE49-F238E27FC236}">
                <a16:creationId xmlns:a16="http://schemas.microsoft.com/office/drawing/2014/main" id="{5273345F-B0DB-A341-3020-811FA840182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99581" y="4843375"/>
            <a:ext cx="853489" cy="853489"/>
          </a:xfrm>
        </p:spPr>
      </p:pic>
      <p:pic>
        <p:nvPicPr>
          <p:cNvPr id="17" name="Picture Placeholder 16" descr="Electric Tower outline">
            <a:extLst>
              <a:ext uri="{FF2B5EF4-FFF2-40B4-BE49-F238E27FC236}">
                <a16:creationId xmlns:a16="http://schemas.microsoft.com/office/drawing/2014/main" id="{842C15DF-F704-C7BE-F0D7-B5F80731221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3" r="93"/>
          <a:stretch>
            <a:fillRect/>
          </a:stretch>
        </p:blipFill>
        <p:spPr>
          <a:xfrm>
            <a:off x="899580" y="1307431"/>
            <a:ext cx="853489" cy="853489"/>
          </a:xfrm>
        </p:spPr>
      </p:pic>
      <p:pic>
        <p:nvPicPr>
          <p:cNvPr id="25" name="Picture Placeholder 24" descr="Sustainability outline">
            <a:extLst>
              <a:ext uri="{FF2B5EF4-FFF2-40B4-BE49-F238E27FC236}">
                <a16:creationId xmlns:a16="http://schemas.microsoft.com/office/drawing/2014/main" id="{5E95B7D6-6588-F876-49D9-4C49127614B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99581" y="2486664"/>
            <a:ext cx="853489" cy="853489"/>
          </a:xfrm>
        </p:spPr>
      </p:pic>
      <p:pic>
        <p:nvPicPr>
          <p:cNvPr id="31" name="Picture Placeholder 30" descr="Deciduous tree outline">
            <a:extLst>
              <a:ext uri="{FF2B5EF4-FFF2-40B4-BE49-F238E27FC236}">
                <a16:creationId xmlns:a16="http://schemas.microsoft.com/office/drawing/2014/main" id="{07D1DC55-FD55-1617-0CAB-F6931829949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99579" y="6021438"/>
            <a:ext cx="853489" cy="853489"/>
          </a:xfrm>
        </p:spPr>
      </p:pic>
      <p:pic>
        <p:nvPicPr>
          <p:cNvPr id="18" name="Picture Placeholder 17" descr="Icon&#10;&#10;Description automatically generated">
            <a:extLst>
              <a:ext uri="{FF2B5EF4-FFF2-40B4-BE49-F238E27FC236}">
                <a16:creationId xmlns:a16="http://schemas.microsoft.com/office/drawing/2014/main" id="{23E6D222-D9FE-D50B-63F7-183EDF47423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/>
          <a:srcRect l="93" r="93"/>
          <a:stretch>
            <a:fillRect/>
          </a:stretch>
        </p:blipFill>
        <p:spPr>
          <a:xfrm>
            <a:off x="899579" y="3665312"/>
            <a:ext cx="853489" cy="853489"/>
          </a:xfrm>
        </p:spPr>
      </p:pic>
    </p:spTree>
    <p:extLst>
      <p:ext uri="{BB962C8B-B14F-4D97-AF65-F5344CB8AC3E}">
        <p14:creationId xmlns:p14="http://schemas.microsoft.com/office/powerpoint/2010/main" val="224709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9B603F-AAE8-8F7E-DC5F-CFA79B7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44" y="471104"/>
            <a:ext cx="11225306" cy="1310979"/>
          </a:xfrm>
        </p:spPr>
        <p:txBody>
          <a:bodyPr/>
          <a:lstStyle/>
          <a:p>
            <a:r>
              <a:rPr lang="en-US" sz="2800" dirty="0"/>
              <a:t>Electrification and power sector decarbonization will play a key role in reaching carbon neutrality</a:t>
            </a:r>
          </a:p>
        </p:txBody>
      </p:sp>
      <p:pic>
        <p:nvPicPr>
          <p:cNvPr id="6" name="Content Placeholder 5" descr="Electric Tower with solid fill">
            <a:extLst>
              <a:ext uri="{FF2B5EF4-FFF2-40B4-BE49-F238E27FC236}">
                <a16:creationId xmlns:a16="http://schemas.microsoft.com/office/drawing/2014/main" id="{3065D681-65EE-CCD7-2B0D-00946496FFA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4330" y="4210236"/>
            <a:ext cx="914400" cy="914400"/>
          </a:xfrm>
        </p:spPr>
      </p:pic>
      <p:pic>
        <p:nvPicPr>
          <p:cNvPr id="7" name="Picture Placeholder 31" descr="Logo&#10;&#10;Description automatically generated">
            <a:extLst>
              <a:ext uri="{FF2B5EF4-FFF2-40B4-BE49-F238E27FC236}">
                <a16:creationId xmlns:a16="http://schemas.microsoft.com/office/drawing/2014/main" id="{1478B1E8-00EE-94E5-805C-86A2708896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0" b="350"/>
          <a:stretch>
            <a:fillRect/>
          </a:stretch>
        </p:blipFill>
        <p:spPr>
          <a:xfrm>
            <a:off x="8478668" y="3019669"/>
            <a:ext cx="1737360" cy="1737360"/>
          </a:xfrm>
          <a:prstGeom prst="ellipse">
            <a:avLst/>
          </a:prstGeom>
        </p:spPr>
      </p:pic>
      <p:pic>
        <p:nvPicPr>
          <p:cNvPr id="14" name="Picture Placeholder 13" descr="Electric Tower outline">
            <a:extLst>
              <a:ext uri="{FF2B5EF4-FFF2-40B4-BE49-F238E27FC236}">
                <a16:creationId xmlns:a16="http://schemas.microsoft.com/office/drawing/2014/main" id="{DFD65585-24E1-FAB8-ECDF-63BDF5F4753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104709" y="440794"/>
            <a:ext cx="1371600" cy="13716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4F8AFD-4C86-7842-E752-D9AEDB5BB13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64851" y="2138294"/>
            <a:ext cx="6319341" cy="4212893"/>
          </a:xfrm>
          <a:custGeom>
            <a:avLst/>
            <a:gdLst>
              <a:gd name="connsiteX0" fmla="*/ 519431 w 6319341"/>
              <a:gd name="connsiteY0" fmla="*/ 3761375 h 4212893"/>
              <a:gd name="connsiteX1" fmla="*/ 519431 w 6319341"/>
              <a:gd name="connsiteY1" fmla="*/ 4089619 h 4212893"/>
              <a:gd name="connsiteX2" fmla="*/ 1638548 w 6319341"/>
              <a:gd name="connsiteY2" fmla="*/ 4089619 h 4212893"/>
              <a:gd name="connsiteX3" fmla="*/ 1638548 w 6319341"/>
              <a:gd name="connsiteY3" fmla="*/ 3761375 h 4212893"/>
              <a:gd name="connsiteX4" fmla="*/ 0 w 6319341"/>
              <a:gd name="connsiteY4" fmla="*/ 0 h 4212893"/>
              <a:gd name="connsiteX5" fmla="*/ 6319341 w 6319341"/>
              <a:gd name="connsiteY5" fmla="*/ 0 h 4212893"/>
              <a:gd name="connsiteX6" fmla="*/ 6319341 w 6319341"/>
              <a:gd name="connsiteY6" fmla="*/ 4212893 h 4212893"/>
              <a:gd name="connsiteX7" fmla="*/ 0 w 6319341"/>
              <a:gd name="connsiteY7" fmla="*/ 4212893 h 421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9341" h="4212893">
                <a:moveTo>
                  <a:pt x="519431" y="3761375"/>
                </a:moveTo>
                <a:lnTo>
                  <a:pt x="519431" y="4089619"/>
                </a:lnTo>
                <a:lnTo>
                  <a:pt x="1638548" y="4089619"/>
                </a:lnTo>
                <a:lnTo>
                  <a:pt x="1638548" y="3761375"/>
                </a:lnTo>
                <a:close/>
                <a:moveTo>
                  <a:pt x="0" y="0"/>
                </a:moveTo>
                <a:lnTo>
                  <a:pt x="6319341" y="0"/>
                </a:lnTo>
                <a:lnTo>
                  <a:pt x="6319341" y="4212893"/>
                </a:lnTo>
                <a:lnTo>
                  <a:pt x="0" y="4212893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F8CD27-F9ED-A2E3-0652-DD8DF92EC586}"/>
              </a:ext>
            </a:extLst>
          </p:cNvPr>
          <p:cNvSpPr txBox="1"/>
          <p:nvPr/>
        </p:nvSpPr>
        <p:spPr>
          <a:xfrm>
            <a:off x="1570873" y="6351187"/>
            <a:ext cx="1275414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 and solar expansion, as well as CCS at gas and biomass power plants, will be needed to decarbonize the power sector. End-use electrification will increase the total demand for electricity.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13398-38C0-B620-2BE8-E60416A32FDC}"/>
              </a:ext>
            </a:extLst>
          </p:cNvPr>
          <p:cNvSpPr txBox="1"/>
          <p:nvPr/>
        </p:nvSpPr>
        <p:spPr>
          <a:xfrm>
            <a:off x="9747046" y="5441179"/>
            <a:ext cx="8482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</a:rPr>
              <a:t>Unabated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C4234-E22C-EF4E-EFE6-0D4CD7579D8E}"/>
              </a:ext>
            </a:extLst>
          </p:cNvPr>
          <p:cNvSpPr txBox="1"/>
          <p:nvPr/>
        </p:nvSpPr>
        <p:spPr>
          <a:xfrm>
            <a:off x="9736031" y="5179783"/>
            <a:ext cx="84829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accent2"/>
                </a:solidFill>
              </a:rPr>
              <a:t>CCS</a:t>
            </a:r>
          </a:p>
        </p:txBody>
      </p:sp>
    </p:spTree>
    <p:extLst>
      <p:ext uri="{BB962C8B-B14F-4D97-AF65-F5344CB8AC3E}">
        <p14:creationId xmlns:p14="http://schemas.microsoft.com/office/powerpoint/2010/main" val="404399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AFE84D4-DD3D-EECD-ABFA-985B4505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9149" y="1886682"/>
            <a:ext cx="13504571" cy="3601218"/>
          </a:xfrm>
          <a:custGeom>
            <a:avLst/>
            <a:gdLst>
              <a:gd name="connsiteX0" fmla="*/ 4526261 w 13504571"/>
              <a:gd name="connsiteY0" fmla="*/ 3221974 h 3601219"/>
              <a:gd name="connsiteX1" fmla="*/ 4526261 w 13504571"/>
              <a:gd name="connsiteY1" fmla="*/ 3450574 h 3601219"/>
              <a:gd name="connsiteX2" fmla="*/ 5459712 w 13504571"/>
              <a:gd name="connsiteY2" fmla="*/ 3450574 h 3601219"/>
              <a:gd name="connsiteX3" fmla="*/ 5459712 w 13504571"/>
              <a:gd name="connsiteY3" fmla="*/ 3221974 h 3601219"/>
              <a:gd name="connsiteX4" fmla="*/ 8476555 w 13504571"/>
              <a:gd name="connsiteY4" fmla="*/ 3220083 h 3601219"/>
              <a:gd name="connsiteX5" fmla="*/ 8476555 w 13504571"/>
              <a:gd name="connsiteY5" fmla="*/ 3448683 h 3601219"/>
              <a:gd name="connsiteX6" fmla="*/ 9410005 w 13504571"/>
              <a:gd name="connsiteY6" fmla="*/ 3448683 h 3601219"/>
              <a:gd name="connsiteX7" fmla="*/ 9410005 w 13504571"/>
              <a:gd name="connsiteY7" fmla="*/ 3220083 h 3601219"/>
              <a:gd name="connsiteX8" fmla="*/ 533428 w 13504571"/>
              <a:gd name="connsiteY8" fmla="*/ 3218718 h 3601219"/>
              <a:gd name="connsiteX9" fmla="*/ 533428 w 13504571"/>
              <a:gd name="connsiteY9" fmla="*/ 3447318 h 3601219"/>
              <a:gd name="connsiteX10" fmla="*/ 1466878 w 13504571"/>
              <a:gd name="connsiteY10" fmla="*/ 3447318 h 3601219"/>
              <a:gd name="connsiteX11" fmla="*/ 1466878 w 13504571"/>
              <a:gd name="connsiteY11" fmla="*/ 3218718 h 3601219"/>
              <a:gd name="connsiteX12" fmla="*/ 0 w 13504571"/>
              <a:gd name="connsiteY12" fmla="*/ 0 h 3601219"/>
              <a:gd name="connsiteX13" fmla="*/ 13504571 w 13504571"/>
              <a:gd name="connsiteY13" fmla="*/ 0 h 3601219"/>
              <a:gd name="connsiteX14" fmla="*/ 13504571 w 13504571"/>
              <a:gd name="connsiteY14" fmla="*/ 3601219 h 3601219"/>
              <a:gd name="connsiteX15" fmla="*/ 0 w 13504571"/>
              <a:gd name="connsiteY15" fmla="*/ 3601219 h 3601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04571" h="3601219">
                <a:moveTo>
                  <a:pt x="4526261" y="3221974"/>
                </a:moveTo>
                <a:lnTo>
                  <a:pt x="4526261" y="3450574"/>
                </a:lnTo>
                <a:lnTo>
                  <a:pt x="5459712" y="3450574"/>
                </a:lnTo>
                <a:lnTo>
                  <a:pt x="5459712" y="3221974"/>
                </a:lnTo>
                <a:close/>
                <a:moveTo>
                  <a:pt x="8476555" y="3220083"/>
                </a:moveTo>
                <a:lnTo>
                  <a:pt x="8476555" y="3448683"/>
                </a:lnTo>
                <a:lnTo>
                  <a:pt x="9410005" y="3448683"/>
                </a:lnTo>
                <a:lnTo>
                  <a:pt x="9410005" y="3220083"/>
                </a:lnTo>
                <a:close/>
                <a:moveTo>
                  <a:pt x="533428" y="3218718"/>
                </a:moveTo>
                <a:lnTo>
                  <a:pt x="533428" y="3447318"/>
                </a:lnTo>
                <a:lnTo>
                  <a:pt x="1466878" y="3447318"/>
                </a:lnTo>
                <a:lnTo>
                  <a:pt x="1466878" y="3218718"/>
                </a:lnTo>
                <a:close/>
                <a:moveTo>
                  <a:pt x="0" y="0"/>
                </a:moveTo>
                <a:lnTo>
                  <a:pt x="13504571" y="0"/>
                </a:lnTo>
                <a:lnTo>
                  <a:pt x="13504571" y="3601219"/>
                </a:lnTo>
                <a:lnTo>
                  <a:pt x="0" y="3601219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9B603F-AAE8-8F7E-DC5F-CFA79B7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833" y="304114"/>
            <a:ext cx="10555767" cy="1310979"/>
          </a:xfrm>
        </p:spPr>
        <p:txBody>
          <a:bodyPr/>
          <a:lstStyle/>
          <a:p>
            <a:r>
              <a:rPr lang="en-US" dirty="0"/>
              <a:t>Extensive energy efficiency and demand- side measures are needed</a:t>
            </a:r>
          </a:p>
        </p:txBody>
      </p:sp>
      <p:pic>
        <p:nvPicPr>
          <p:cNvPr id="11" name="Picture Placeholder 10" descr="Sustainability outline">
            <a:extLst>
              <a:ext uri="{FF2B5EF4-FFF2-40B4-BE49-F238E27FC236}">
                <a16:creationId xmlns:a16="http://schemas.microsoft.com/office/drawing/2014/main" id="{F6B4BD73-7BA8-A1CC-D7DC-1C2FEC507CB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19149" y="270933"/>
            <a:ext cx="1371600" cy="1371600"/>
          </a:xfr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7B476E9-A1E6-2CA4-08FB-1944CC23280A}"/>
              </a:ext>
            </a:extLst>
          </p:cNvPr>
          <p:cNvSpPr/>
          <p:nvPr/>
        </p:nvSpPr>
        <p:spPr>
          <a:xfrm>
            <a:off x="12372974" y="3411940"/>
            <a:ext cx="832104" cy="1603291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9224E5-D467-987C-7D0B-99C6C4316EA4}"/>
              </a:ext>
            </a:extLst>
          </p:cNvPr>
          <p:cNvGrpSpPr/>
          <p:nvPr/>
        </p:nvGrpSpPr>
        <p:grpSpPr>
          <a:xfrm>
            <a:off x="9367950" y="5563339"/>
            <a:ext cx="3647438" cy="2352688"/>
            <a:chOff x="9258300" y="5627137"/>
            <a:chExt cx="3647438" cy="23526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B41342-08F2-B02B-8184-9DA7F31F50D5}"/>
                </a:ext>
              </a:extLst>
            </p:cNvPr>
            <p:cNvSpPr/>
            <p:nvPr/>
          </p:nvSpPr>
          <p:spPr>
            <a:xfrm>
              <a:off x="9541323" y="6093104"/>
              <a:ext cx="157541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 cap="none" spc="0">
                  <a:ln w="12700" cmpd="sng">
                    <a:solidFill>
                      <a:srgbClr val="000000"/>
                    </a:solidFill>
                    <a:prstDash val="solid"/>
                  </a:ln>
                  <a:solidFill>
                    <a:srgbClr val="FFD700"/>
                  </a:solidFill>
                  <a:effectLst/>
                </a:rPr>
                <a:t>86%</a:t>
              </a:r>
              <a:endParaRPr lang="en-US" sz="1800" b="1">
                <a:ln w="12700" cmpd="sng">
                  <a:solidFill>
                    <a:srgbClr val="000000"/>
                  </a:solidFill>
                  <a:prstDash val="solid"/>
                </a:ln>
                <a:solidFill>
                  <a:srgbClr val="FFD7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E43E83-6C2C-3D64-1AB4-2179D80582AC}"/>
                </a:ext>
              </a:extLst>
            </p:cNvPr>
            <p:cNvSpPr txBox="1"/>
            <p:nvPr/>
          </p:nvSpPr>
          <p:spPr>
            <a:xfrm>
              <a:off x="10863152" y="6144466"/>
              <a:ext cx="20425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Of cars and motorcycles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5973D2-1FC9-B5BE-1C3E-5DD774FCCE8D}"/>
                </a:ext>
              </a:extLst>
            </p:cNvPr>
            <p:cNvSpPr/>
            <p:nvPr/>
          </p:nvSpPr>
          <p:spPr>
            <a:xfrm>
              <a:off x="9541323" y="6694269"/>
              <a:ext cx="157541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>
                  <a:ln w="12700" cmpd="sng">
                    <a:solidFill>
                      <a:srgbClr val="000000"/>
                    </a:solidFill>
                    <a:prstDash val="solid"/>
                  </a:ln>
                  <a:solidFill>
                    <a:srgbClr val="FFD700"/>
                  </a:solidFill>
                </a:rPr>
                <a:t>26</a:t>
              </a:r>
              <a:r>
                <a:rPr lang="en-US" sz="3600" b="1" cap="none" spc="0">
                  <a:ln w="12700" cmpd="sng">
                    <a:solidFill>
                      <a:srgbClr val="000000"/>
                    </a:solidFill>
                    <a:prstDash val="solid"/>
                  </a:ln>
                  <a:solidFill>
                    <a:srgbClr val="FFD700"/>
                  </a:solidFill>
                  <a:effectLst/>
                </a:rPr>
                <a:t>%</a:t>
              </a:r>
              <a:endParaRPr lang="en-US" sz="1800" b="1">
                <a:ln w="12700" cmpd="sng">
                  <a:solidFill>
                    <a:srgbClr val="000000"/>
                  </a:solidFill>
                  <a:prstDash val="solid"/>
                </a:ln>
                <a:solidFill>
                  <a:srgbClr val="FFD7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3AB378-5FF8-71C4-1A6C-EC7CF9D20B2A}"/>
                </a:ext>
              </a:extLst>
            </p:cNvPr>
            <p:cNvSpPr txBox="1"/>
            <p:nvPr/>
          </p:nvSpPr>
          <p:spPr>
            <a:xfrm>
              <a:off x="10863152" y="6856973"/>
              <a:ext cx="1793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Of buses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BE86AF-4DB0-673E-74BD-8F197529C52B}"/>
                </a:ext>
              </a:extLst>
            </p:cNvPr>
            <p:cNvSpPr/>
            <p:nvPr/>
          </p:nvSpPr>
          <p:spPr>
            <a:xfrm>
              <a:off x="9541323" y="7282613"/>
              <a:ext cx="157541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 cap="none" spc="0">
                  <a:ln w="12700" cmpd="sng">
                    <a:solidFill>
                      <a:srgbClr val="000000"/>
                    </a:solidFill>
                    <a:prstDash val="solid"/>
                  </a:ln>
                  <a:solidFill>
                    <a:srgbClr val="FFD700"/>
                  </a:solidFill>
                  <a:effectLst/>
                </a:rPr>
                <a:t>95%</a:t>
              </a:r>
              <a:endParaRPr lang="en-US" sz="1800" b="1">
                <a:ln w="12700" cmpd="sng">
                  <a:solidFill>
                    <a:srgbClr val="000000"/>
                  </a:solidFill>
                  <a:prstDash val="solid"/>
                </a:ln>
                <a:solidFill>
                  <a:srgbClr val="FFD7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3F7EA3-265D-71C7-C4AF-97AF713F1704}"/>
                </a:ext>
              </a:extLst>
            </p:cNvPr>
            <p:cNvSpPr txBox="1"/>
            <p:nvPr/>
          </p:nvSpPr>
          <p:spPr>
            <a:xfrm>
              <a:off x="10863152" y="7305974"/>
              <a:ext cx="1793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Of freight trucks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664AB7-5DE8-356E-D430-BA42144B6601}"/>
                </a:ext>
              </a:extLst>
            </p:cNvPr>
            <p:cNvSpPr txBox="1"/>
            <p:nvPr/>
          </p:nvSpPr>
          <p:spPr>
            <a:xfrm>
              <a:off x="9258300" y="5737307"/>
              <a:ext cx="3647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/>
                <a:t>Transport electrification: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9173A-8790-BF64-C4F4-6CBEB055BF39}"/>
                </a:ext>
              </a:extLst>
            </p:cNvPr>
            <p:cNvSpPr/>
            <p:nvPr/>
          </p:nvSpPr>
          <p:spPr>
            <a:xfrm>
              <a:off x="9258300" y="5627137"/>
              <a:ext cx="3398817" cy="23526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ACD588F-FDDE-00C2-8D1E-9631BAE8A307}"/>
              </a:ext>
            </a:extLst>
          </p:cNvPr>
          <p:cNvSpPr/>
          <p:nvPr/>
        </p:nvSpPr>
        <p:spPr>
          <a:xfrm>
            <a:off x="4471350" y="3876675"/>
            <a:ext cx="834075" cy="1138555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B1888C-43B2-F582-9395-15317EACDDD2}"/>
              </a:ext>
            </a:extLst>
          </p:cNvPr>
          <p:cNvGrpSpPr/>
          <p:nvPr/>
        </p:nvGrpSpPr>
        <p:grpSpPr>
          <a:xfrm>
            <a:off x="1727152" y="5563339"/>
            <a:ext cx="3398817" cy="2352688"/>
            <a:chOff x="1578294" y="5563339"/>
            <a:chExt cx="3398817" cy="23526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99CCBD1-AEE2-35F1-69EF-B3A4B9E9E263}"/>
                </a:ext>
              </a:extLst>
            </p:cNvPr>
            <p:cNvSpPr/>
            <p:nvPr/>
          </p:nvSpPr>
          <p:spPr>
            <a:xfrm>
              <a:off x="1578294" y="5563339"/>
              <a:ext cx="3398817" cy="235268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Plugged Unplugged with solid fill">
              <a:extLst>
                <a:ext uri="{FF2B5EF4-FFF2-40B4-BE49-F238E27FC236}">
                  <a16:creationId xmlns:a16="http://schemas.microsoft.com/office/drawing/2014/main" id="{135FB781-45A9-40A5-F416-0CC9716D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12488" y="5852980"/>
              <a:ext cx="787944" cy="787944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A5923D-AB76-DCA9-F95E-BFCDA1923A26}"/>
                </a:ext>
              </a:extLst>
            </p:cNvPr>
            <p:cNvSpPr txBox="1"/>
            <p:nvPr/>
          </p:nvSpPr>
          <p:spPr>
            <a:xfrm>
              <a:off x="2604975" y="5806824"/>
              <a:ext cx="2280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Efficient lighting, air conditioners, and building envelopes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A9BF85-89C2-875C-CF02-4183C152174C}"/>
                </a:ext>
              </a:extLst>
            </p:cNvPr>
            <p:cNvSpPr/>
            <p:nvPr/>
          </p:nvSpPr>
          <p:spPr>
            <a:xfrm>
              <a:off x="1712726" y="6972918"/>
              <a:ext cx="123249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b="1">
                  <a:ln w="12700" cmpd="sng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D700"/>
                  </a:solidFill>
                </a:rPr>
                <a:t>78</a:t>
              </a:r>
              <a:r>
                <a:rPr lang="en-US" sz="3600" b="1" cap="none" spc="0">
                  <a:ln w="12700" cmpd="sng">
                    <a:solidFill>
                      <a:sysClr val="windowText" lastClr="000000"/>
                    </a:solidFill>
                    <a:prstDash val="solid"/>
                  </a:ln>
                  <a:solidFill>
                    <a:srgbClr val="FFD700"/>
                  </a:solidFill>
                  <a:effectLst/>
                </a:rPr>
                <a:t>%</a:t>
              </a:r>
              <a:endParaRPr lang="en-US" sz="1800" b="1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D7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35D396-0E24-28D6-69CE-4973B56489E9}"/>
                </a:ext>
              </a:extLst>
            </p:cNvPr>
            <p:cNvSpPr txBox="1"/>
            <p:nvPr/>
          </p:nvSpPr>
          <p:spPr>
            <a:xfrm>
              <a:off x="2831222" y="6999925"/>
              <a:ext cx="1944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Electric cookstoves 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3FB72A1-A299-2131-BEE5-49E3156DB535}"/>
              </a:ext>
            </a:extLst>
          </p:cNvPr>
          <p:cNvSpPr/>
          <p:nvPr/>
        </p:nvSpPr>
        <p:spPr>
          <a:xfrm>
            <a:off x="8423685" y="3020754"/>
            <a:ext cx="832104" cy="1984951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4906C9D-C253-B1D3-F66E-BA854C246B16}"/>
              </a:ext>
            </a:extLst>
          </p:cNvPr>
          <p:cNvGrpSpPr/>
          <p:nvPr/>
        </p:nvGrpSpPr>
        <p:grpSpPr>
          <a:xfrm>
            <a:off x="5554934" y="5550390"/>
            <a:ext cx="3456049" cy="2365638"/>
            <a:chOff x="5406075" y="5550390"/>
            <a:chExt cx="3456049" cy="236563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80F7E7-A0B6-573D-D7FA-F10280BE548D}"/>
                </a:ext>
              </a:extLst>
            </p:cNvPr>
            <p:cNvSpPr/>
            <p:nvPr/>
          </p:nvSpPr>
          <p:spPr>
            <a:xfrm>
              <a:off x="5406075" y="5550390"/>
              <a:ext cx="3398817" cy="2365638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z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C1D755-145F-6BC4-90D1-75718C5A7ACD}"/>
                </a:ext>
              </a:extLst>
            </p:cNvPr>
            <p:cNvSpPr txBox="1"/>
            <p:nvPr/>
          </p:nvSpPr>
          <p:spPr>
            <a:xfrm>
              <a:off x="6605422" y="5785287"/>
              <a:ext cx="2256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Efficient industrial processes and electrification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EBD198-AC87-B7FF-3082-974664FB60D1}"/>
                </a:ext>
              </a:extLst>
            </p:cNvPr>
            <p:cNvSpPr txBox="1"/>
            <p:nvPr/>
          </p:nvSpPr>
          <p:spPr>
            <a:xfrm>
              <a:off x="5509879" y="7082001"/>
              <a:ext cx="3091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/>
                <a:t>Hydrogen fuel and CCS in hard-to-abate industries</a:t>
              </a:r>
            </a:p>
          </p:txBody>
        </p:sp>
        <p:pic>
          <p:nvPicPr>
            <p:cNvPr id="60" name="Graphic 59" descr="Lightning bolt with solid fill">
              <a:extLst>
                <a:ext uri="{FF2B5EF4-FFF2-40B4-BE49-F238E27FC236}">
                  <a16:creationId xmlns:a16="http://schemas.microsoft.com/office/drawing/2014/main" id="{DB0D50C3-874A-5E95-1A2E-F9190C25E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6380" y="5806824"/>
              <a:ext cx="1117132" cy="1117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7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A6D530C-F96E-84C1-FED7-49C01E53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1549" y="2527296"/>
            <a:ext cx="10244671" cy="55880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9B603F-AAE8-8F7E-DC5F-CFA79B7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906" y="165101"/>
            <a:ext cx="11785990" cy="1696212"/>
          </a:xfrm>
        </p:spPr>
        <p:txBody>
          <a:bodyPr/>
          <a:lstStyle/>
          <a:p>
            <a:r>
              <a:rPr lang="en-US" dirty="0"/>
              <a:t>Carbon capture and storage (CCS) and CO2 sequestration will mitigate hard-to-abate CO2 emissions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D6A10-0BDD-804E-EC60-3682B397AB1B}"/>
              </a:ext>
            </a:extLst>
          </p:cNvPr>
          <p:cNvSpPr txBox="1"/>
          <p:nvPr/>
        </p:nvSpPr>
        <p:spPr>
          <a:xfrm>
            <a:off x="11623495" y="1990957"/>
            <a:ext cx="2726401" cy="1498872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Natural gas power plants with CCS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CCS technologies</a:t>
            </a:r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44C723BA-847A-8169-8FA9-ACFC4F4EDE8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/>
          <a:stretch>
            <a:fillRect/>
          </a:stretch>
        </p:blipFill>
        <p:spPr>
          <a:xfrm>
            <a:off x="1056622" y="327407"/>
            <a:ext cx="1371600" cy="13716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A1460-DF24-FC26-72F6-D5DDA4A2990B}"/>
              </a:ext>
            </a:extLst>
          </p:cNvPr>
          <p:cNvSpPr txBox="1"/>
          <p:nvPr/>
        </p:nvSpPr>
        <p:spPr>
          <a:xfrm>
            <a:off x="11623495" y="5702024"/>
            <a:ext cx="2726401" cy="1575816"/>
          </a:xfrm>
          <a:prstGeom prst="rect">
            <a:avLst/>
          </a:prstGeom>
          <a:noFill/>
          <a:ln w="28575">
            <a:solidFill>
              <a:srgbClr val="008B00"/>
            </a:solidFill>
          </a:ln>
        </p:spPr>
        <p:txBody>
          <a:bodyPr wrap="square" rtlCol="0">
            <a:spAutoFit/>
          </a:bodyPr>
          <a:lstStyle/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Bioenergy with CCS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air capture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AF6F6D-7A7B-9956-3BBD-50282CD669D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490200" y="2740393"/>
            <a:ext cx="1133295" cy="671141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AEEF67-5769-2A56-9934-F54AE65A89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490200" y="5486400"/>
            <a:ext cx="1133295" cy="1003532"/>
          </a:xfrm>
          <a:prstGeom prst="line">
            <a:avLst/>
          </a:prstGeom>
          <a:ln w="28575">
            <a:solidFill>
              <a:srgbClr val="008B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3D9790-6CA4-FCBE-30BE-FF93E760400C}"/>
              </a:ext>
            </a:extLst>
          </p:cNvPr>
          <p:cNvSpPr txBox="1"/>
          <p:nvPr/>
        </p:nvSpPr>
        <p:spPr>
          <a:xfrm>
            <a:off x="11623495" y="3798865"/>
            <a:ext cx="2726401" cy="1575816"/>
          </a:xfrm>
          <a:prstGeom prst="rect">
            <a:avLst/>
          </a:prstGeom>
          <a:noFill/>
          <a:ln w="28575">
            <a:solidFill>
              <a:srgbClr val="737373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Hard-to-abate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Aviation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Heavy industries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FBFB42-6C94-C635-5DDA-2B5D1CF4E6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1176000" y="4509829"/>
            <a:ext cx="447495" cy="76944"/>
          </a:xfrm>
          <a:prstGeom prst="line">
            <a:avLst/>
          </a:prstGeom>
          <a:ln w="28575">
            <a:solidFill>
              <a:srgbClr val="73737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2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CCC0996A-0EBF-5CAF-13A1-F1D0C67D3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98" t="21277" b="43617"/>
          <a:stretch/>
        </p:blipFill>
        <p:spPr>
          <a:xfrm>
            <a:off x="8342313" y="3453605"/>
            <a:ext cx="2181224" cy="1885950"/>
          </a:xfrm>
          <a:prstGeom prst="rect">
            <a:avLst/>
          </a:prstGeom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7F518909-685E-3533-1D6A-1EDC9DFBF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98" b="78723"/>
          <a:stretch/>
        </p:blipFill>
        <p:spPr>
          <a:xfrm>
            <a:off x="8342313" y="1971302"/>
            <a:ext cx="2181224" cy="1143004"/>
          </a:xfrm>
          <a:prstGeom prst="rect">
            <a:avLst/>
          </a:prstGeom>
        </p:spPr>
      </p:pic>
      <p:pic>
        <p:nvPicPr>
          <p:cNvPr id="28" name="Picture 27" descr="Chart, histogram&#10;&#10;Description automatically generated">
            <a:extLst>
              <a:ext uri="{FF2B5EF4-FFF2-40B4-BE49-F238E27FC236}">
                <a16:creationId xmlns:a16="http://schemas.microsoft.com/office/drawing/2014/main" id="{5870BD4B-E555-CE94-6ECF-35B7D7DC0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98" t="56229"/>
          <a:stretch/>
        </p:blipFill>
        <p:spPr>
          <a:xfrm>
            <a:off x="8342313" y="5673277"/>
            <a:ext cx="2181224" cy="235146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107BBA6-F7B9-FF2F-F843-09EBA401E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810"/>
          <a:stretch/>
        </p:blipFill>
        <p:spPr>
          <a:xfrm>
            <a:off x="1047743" y="2415375"/>
            <a:ext cx="7162807" cy="537210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9B603F-AAE8-8F7E-DC5F-CFA79B7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859" y="177448"/>
            <a:ext cx="11369488" cy="1696212"/>
          </a:xfrm>
        </p:spPr>
        <p:txBody>
          <a:bodyPr/>
          <a:lstStyle/>
          <a:p>
            <a:r>
              <a:rPr lang="en-US" dirty="0"/>
              <a:t>Carbon capture and storage (CCS) and CO2 sequestration will mitigate hard-to-abate CO2 emissions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D6A10-0BDD-804E-EC60-3682B397AB1B}"/>
              </a:ext>
            </a:extLst>
          </p:cNvPr>
          <p:cNvSpPr txBox="1"/>
          <p:nvPr/>
        </p:nvSpPr>
        <p:spPr>
          <a:xfrm>
            <a:off x="11442520" y="2120336"/>
            <a:ext cx="2726401" cy="1498872"/>
          </a:xfrm>
          <a:prstGeom prst="rect">
            <a:avLst/>
          </a:prstGeom>
          <a:noFill/>
          <a:ln w="28575">
            <a:solidFill>
              <a:srgbClr val="0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Natural gas power plants with CCS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Industrial CCS technologies</a:t>
            </a:r>
          </a:p>
        </p:txBody>
      </p:sp>
      <p:pic>
        <p:nvPicPr>
          <p:cNvPr id="11" name="Picture Placeholder 10" descr="Icon&#10;&#10;Description automatically generated">
            <a:extLst>
              <a:ext uri="{FF2B5EF4-FFF2-40B4-BE49-F238E27FC236}">
                <a16:creationId xmlns:a16="http://schemas.microsoft.com/office/drawing/2014/main" id="{44C723BA-847A-8169-8FA9-ACFC4F4EDE8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/>
          <a:stretch>
            <a:fillRect/>
          </a:stretch>
        </p:blipFill>
        <p:spPr>
          <a:xfrm>
            <a:off x="1047743" y="304428"/>
            <a:ext cx="1371600" cy="13716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A1460-DF24-FC26-72F6-D5DDA4A2990B}"/>
              </a:ext>
            </a:extLst>
          </p:cNvPr>
          <p:cNvSpPr txBox="1"/>
          <p:nvPr/>
        </p:nvSpPr>
        <p:spPr>
          <a:xfrm>
            <a:off x="11442520" y="5774253"/>
            <a:ext cx="2726401" cy="1575816"/>
          </a:xfrm>
          <a:prstGeom prst="rect">
            <a:avLst/>
          </a:prstGeom>
          <a:noFill/>
          <a:ln w="28575">
            <a:solidFill>
              <a:srgbClr val="008B00"/>
            </a:solidFill>
          </a:ln>
        </p:spPr>
        <p:txBody>
          <a:bodyPr wrap="square" rtlCol="0">
            <a:spAutoFit/>
          </a:bodyPr>
          <a:lstStyle/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Bioenergy with CCS (BECCS)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air capture</a:t>
            </a:r>
          </a:p>
          <a:p>
            <a:pPr marL="274320" indent="-1828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AF6F6D-7A7B-9956-3BBD-50282CD669D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424319" y="2862343"/>
            <a:ext cx="1018201" cy="7429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AEEF67-5769-2A56-9934-F54AE65A89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279062" y="6019835"/>
            <a:ext cx="1163458" cy="542326"/>
          </a:xfrm>
          <a:prstGeom prst="line">
            <a:avLst/>
          </a:prstGeom>
          <a:ln w="28575">
            <a:solidFill>
              <a:srgbClr val="008B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3D9790-6CA4-FCBE-30BE-FF93E760400C}"/>
              </a:ext>
            </a:extLst>
          </p:cNvPr>
          <p:cNvSpPr txBox="1"/>
          <p:nvPr/>
        </p:nvSpPr>
        <p:spPr>
          <a:xfrm>
            <a:off x="11442520" y="4308268"/>
            <a:ext cx="2726401" cy="757130"/>
          </a:xfrm>
          <a:prstGeom prst="rect">
            <a:avLst/>
          </a:prstGeom>
          <a:noFill/>
          <a:ln w="28575">
            <a:solidFill>
              <a:srgbClr val="73737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Unabated direct CO</a:t>
            </a:r>
            <a:r>
              <a:rPr lang="en-US" baseline="-25000" dirty="0"/>
              <a:t>2</a:t>
            </a:r>
            <a:r>
              <a:rPr lang="en-US" dirty="0"/>
              <a:t> emissions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FBFB42-6C94-C635-5DDA-2B5D1CF4E64B}"/>
              </a:ext>
            </a:extLst>
          </p:cNvPr>
          <p:cNvCxnSpPr>
            <a:cxnSpLocks/>
          </p:cNvCxnSpPr>
          <p:nvPr/>
        </p:nvCxnSpPr>
        <p:spPr>
          <a:xfrm>
            <a:off x="10490200" y="4686833"/>
            <a:ext cx="933450" cy="0"/>
          </a:xfrm>
          <a:prstGeom prst="line">
            <a:avLst/>
          </a:prstGeom>
          <a:ln w="28575">
            <a:solidFill>
              <a:srgbClr val="73737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87BAA9-A704-34A9-788A-23EC420105A9}"/>
              </a:ext>
            </a:extLst>
          </p:cNvPr>
          <p:cNvCxnSpPr>
            <a:cxnSpLocks/>
          </p:cNvCxnSpPr>
          <p:nvPr/>
        </p:nvCxnSpPr>
        <p:spPr>
          <a:xfrm flipV="1">
            <a:off x="10469563" y="3528430"/>
            <a:ext cx="20637" cy="1801599"/>
          </a:xfrm>
          <a:prstGeom prst="line">
            <a:avLst/>
          </a:prstGeom>
          <a:ln w="28575">
            <a:solidFill>
              <a:srgbClr val="73737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7521B2-07FA-A5E3-8477-C5288E361A14}"/>
              </a:ext>
            </a:extLst>
          </p:cNvPr>
          <p:cNvCxnSpPr>
            <a:cxnSpLocks/>
          </p:cNvCxnSpPr>
          <p:nvPr/>
        </p:nvCxnSpPr>
        <p:spPr>
          <a:xfrm>
            <a:off x="10086975" y="3547480"/>
            <a:ext cx="403225" cy="0"/>
          </a:xfrm>
          <a:prstGeom prst="line">
            <a:avLst/>
          </a:prstGeom>
          <a:ln w="28575">
            <a:solidFill>
              <a:srgbClr val="73737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35313-DD4B-E586-8B3D-7941C4B1F61E}"/>
              </a:ext>
            </a:extLst>
          </p:cNvPr>
          <p:cNvCxnSpPr>
            <a:cxnSpLocks/>
          </p:cNvCxnSpPr>
          <p:nvPr/>
        </p:nvCxnSpPr>
        <p:spPr>
          <a:xfrm>
            <a:off x="10077450" y="5310979"/>
            <a:ext cx="403225" cy="0"/>
          </a:xfrm>
          <a:prstGeom prst="line">
            <a:avLst/>
          </a:prstGeom>
          <a:ln w="28575">
            <a:solidFill>
              <a:srgbClr val="73737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9B603F-AAE8-8F7E-DC5F-CFA79B7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94" y="301243"/>
            <a:ext cx="10624834" cy="1310979"/>
          </a:xfrm>
        </p:spPr>
        <p:txBody>
          <a:bodyPr/>
          <a:lstStyle/>
          <a:p>
            <a:r>
              <a:rPr lang="en-US" dirty="0"/>
              <a:t>Bangkok’s actions will play a vital role in meeting Thailand’s climate goals</a:t>
            </a:r>
          </a:p>
        </p:txBody>
      </p:sp>
      <p:pic>
        <p:nvPicPr>
          <p:cNvPr id="6" name="Content Placeholder 5" descr="Electric Tower with solid fill">
            <a:extLst>
              <a:ext uri="{FF2B5EF4-FFF2-40B4-BE49-F238E27FC236}">
                <a16:creationId xmlns:a16="http://schemas.microsoft.com/office/drawing/2014/main" id="{3065D681-65EE-CCD7-2B0D-00946496FFA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0" y="4365625"/>
            <a:ext cx="914400" cy="914400"/>
          </a:xfrm>
        </p:spPr>
      </p:pic>
      <p:pic>
        <p:nvPicPr>
          <p:cNvPr id="7" name="Picture Placeholder 31" descr="Logo&#10;&#10;Description automatically generated">
            <a:extLst>
              <a:ext uri="{FF2B5EF4-FFF2-40B4-BE49-F238E27FC236}">
                <a16:creationId xmlns:a16="http://schemas.microsoft.com/office/drawing/2014/main" id="{1478B1E8-00EE-94E5-805C-86A27088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0" b="350"/>
          <a:stretch>
            <a:fillRect/>
          </a:stretch>
        </p:blipFill>
        <p:spPr>
          <a:xfrm>
            <a:off x="5209538" y="3175058"/>
            <a:ext cx="1737360" cy="1737360"/>
          </a:xfrm>
          <a:prstGeom prst="ellipse">
            <a:avLst/>
          </a:prstGeom>
        </p:spPr>
      </p:pic>
      <p:pic>
        <p:nvPicPr>
          <p:cNvPr id="10" name="Picture Placeholder 9" descr="City outline">
            <a:extLst>
              <a:ext uri="{FF2B5EF4-FFF2-40B4-BE49-F238E27FC236}">
                <a16:creationId xmlns:a16="http://schemas.microsoft.com/office/drawing/2014/main" id="{2D448FFE-61FD-CA0B-BA93-42F74F8FFDA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29020" y="270933"/>
            <a:ext cx="1371600" cy="1371600"/>
          </a:xfrm>
        </p:spPr>
      </p:pic>
      <p:pic>
        <p:nvPicPr>
          <p:cNvPr id="18" name="Picture 17" descr="Chart, waterfall chart&#10;&#10;Description automatically generated">
            <a:extLst>
              <a:ext uri="{FF2B5EF4-FFF2-40B4-BE49-F238E27FC236}">
                <a16:creationId xmlns:a16="http://schemas.microsoft.com/office/drawing/2014/main" id="{FD6CA1C0-DA3D-B3C3-BE5F-308771C726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77"/>
          <a:stretch/>
        </p:blipFill>
        <p:spPr>
          <a:xfrm>
            <a:off x="2511846" y="1440234"/>
            <a:ext cx="10842208" cy="5581653"/>
          </a:xfrm>
          <a:custGeom>
            <a:avLst/>
            <a:gdLst>
              <a:gd name="connsiteX0" fmla="*/ 8674089 w 10842208"/>
              <a:gd name="connsiteY0" fmla="*/ 4314414 h 5581653"/>
              <a:gd name="connsiteX1" fmla="*/ 8224862 w 10842208"/>
              <a:gd name="connsiteY1" fmla="*/ 4836240 h 5581653"/>
              <a:gd name="connsiteX2" fmla="*/ 8425243 w 10842208"/>
              <a:gd name="connsiteY2" fmla="*/ 5008743 h 5581653"/>
              <a:gd name="connsiteX3" fmla="*/ 8874470 w 10842208"/>
              <a:gd name="connsiteY3" fmla="*/ 4486918 h 5581653"/>
              <a:gd name="connsiteX4" fmla="*/ 4820021 w 10842208"/>
              <a:gd name="connsiteY4" fmla="*/ 4290311 h 5581653"/>
              <a:gd name="connsiteX5" fmla="*/ 4370794 w 10842208"/>
              <a:gd name="connsiteY5" fmla="*/ 4812137 h 5581653"/>
              <a:gd name="connsiteX6" fmla="*/ 4571175 w 10842208"/>
              <a:gd name="connsiteY6" fmla="*/ 4984640 h 5581653"/>
              <a:gd name="connsiteX7" fmla="*/ 5020402 w 10842208"/>
              <a:gd name="connsiteY7" fmla="*/ 4462815 h 5581653"/>
              <a:gd name="connsiteX8" fmla="*/ 812979 w 10842208"/>
              <a:gd name="connsiteY8" fmla="*/ 4282088 h 5581653"/>
              <a:gd name="connsiteX9" fmla="*/ 363751 w 10842208"/>
              <a:gd name="connsiteY9" fmla="*/ 4803914 h 5581653"/>
              <a:gd name="connsiteX10" fmla="*/ 564133 w 10842208"/>
              <a:gd name="connsiteY10" fmla="*/ 4976417 h 5581653"/>
              <a:gd name="connsiteX11" fmla="*/ 1013360 w 10842208"/>
              <a:gd name="connsiteY11" fmla="*/ 4454592 h 5581653"/>
              <a:gd name="connsiteX12" fmla="*/ 0 w 10842208"/>
              <a:gd name="connsiteY12" fmla="*/ 0 h 5581653"/>
              <a:gd name="connsiteX13" fmla="*/ 10842208 w 10842208"/>
              <a:gd name="connsiteY13" fmla="*/ 0 h 5581653"/>
              <a:gd name="connsiteX14" fmla="*/ 10842208 w 10842208"/>
              <a:gd name="connsiteY14" fmla="*/ 5581653 h 5581653"/>
              <a:gd name="connsiteX15" fmla="*/ 0 w 10842208"/>
              <a:gd name="connsiteY15" fmla="*/ 5581653 h 558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42208" h="5581653">
                <a:moveTo>
                  <a:pt x="8674089" y="4314414"/>
                </a:moveTo>
                <a:lnTo>
                  <a:pt x="8224862" y="4836240"/>
                </a:lnTo>
                <a:lnTo>
                  <a:pt x="8425243" y="5008743"/>
                </a:lnTo>
                <a:lnTo>
                  <a:pt x="8874470" y="4486918"/>
                </a:lnTo>
                <a:close/>
                <a:moveTo>
                  <a:pt x="4820021" y="4290311"/>
                </a:moveTo>
                <a:lnTo>
                  <a:pt x="4370794" y="4812137"/>
                </a:lnTo>
                <a:lnTo>
                  <a:pt x="4571175" y="4984640"/>
                </a:lnTo>
                <a:lnTo>
                  <a:pt x="5020402" y="4462815"/>
                </a:lnTo>
                <a:close/>
                <a:moveTo>
                  <a:pt x="812979" y="4282088"/>
                </a:moveTo>
                <a:lnTo>
                  <a:pt x="363751" y="4803914"/>
                </a:lnTo>
                <a:lnTo>
                  <a:pt x="564133" y="4976417"/>
                </a:lnTo>
                <a:lnTo>
                  <a:pt x="1013360" y="4454592"/>
                </a:lnTo>
                <a:close/>
                <a:moveTo>
                  <a:pt x="0" y="0"/>
                </a:moveTo>
                <a:lnTo>
                  <a:pt x="10842208" y="0"/>
                </a:lnTo>
                <a:lnTo>
                  <a:pt x="10842208" y="5581653"/>
                </a:lnTo>
                <a:lnTo>
                  <a:pt x="0" y="5581653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FED48-38A1-78B9-5481-2E5E9946CE5B}"/>
              </a:ext>
            </a:extLst>
          </p:cNvPr>
          <p:cNvSpPr txBox="1"/>
          <p:nvPr/>
        </p:nvSpPr>
        <p:spPr>
          <a:xfrm>
            <a:off x="12561228" y="3745734"/>
            <a:ext cx="165967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Direct emissions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7C966-E0A0-ECF6-2DBD-B31F545966BC}"/>
              </a:ext>
            </a:extLst>
          </p:cNvPr>
          <p:cNvSpPr txBox="1"/>
          <p:nvPr/>
        </p:nvSpPr>
        <p:spPr>
          <a:xfrm>
            <a:off x="12561228" y="4025014"/>
            <a:ext cx="18862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Indirect emissions from electricity consumption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49176-769C-C3DB-5D84-D001322678F8}"/>
              </a:ext>
            </a:extLst>
          </p:cNvPr>
          <p:cNvCxnSpPr>
            <a:cxnSpLocks/>
          </p:cNvCxnSpPr>
          <p:nvPr/>
        </p:nvCxnSpPr>
        <p:spPr>
          <a:xfrm>
            <a:off x="11807929" y="5512946"/>
            <a:ext cx="423083" cy="0"/>
          </a:xfrm>
          <a:prstGeom prst="line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623D48-A633-DA3B-FE23-5E2A7DBF9D7E}"/>
              </a:ext>
            </a:extLst>
          </p:cNvPr>
          <p:cNvSpPr txBox="1"/>
          <p:nvPr/>
        </p:nvSpPr>
        <p:spPr>
          <a:xfrm>
            <a:off x="12209145" y="5374446"/>
            <a:ext cx="165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Helvetica" panose="020B0604020202020204" pitchFamily="34" charset="0"/>
                <a:cs typeface="Helvetica" panose="020B0604020202020204" pitchFamily="34" charset="0"/>
              </a:rPr>
              <a:t>Net Zero Thailand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D8DAD-065B-CF27-31F4-D502F26F0019}"/>
              </a:ext>
            </a:extLst>
          </p:cNvPr>
          <p:cNvSpPr txBox="1"/>
          <p:nvPr/>
        </p:nvSpPr>
        <p:spPr>
          <a:xfrm rot="16200000">
            <a:off x="2842087" y="4562739"/>
            <a:ext cx="11376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Helvetica" panose="020B0604020202020204" pitchFamily="34" charset="0"/>
                <a:cs typeface="Helvetica" panose="020B0604020202020204" pitchFamily="34" charset="0"/>
              </a:rPr>
              <a:t>BAU emissions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CACBA-ED5A-6781-06B8-D21D035E5C72}"/>
              </a:ext>
            </a:extLst>
          </p:cNvPr>
          <p:cNvSpPr txBox="1"/>
          <p:nvPr/>
        </p:nvSpPr>
        <p:spPr>
          <a:xfrm rot="16200000">
            <a:off x="6653059" y="4640950"/>
            <a:ext cx="13609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Helvetica" panose="020B0604020202020204" pitchFamily="34" charset="0"/>
                <a:cs typeface="Helvetica" panose="020B0604020202020204" pitchFamily="34" charset="0"/>
              </a:rPr>
              <a:t>Policy scenario residual emissions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084A7-A00F-02AA-C09D-85C2EC976A81}"/>
              </a:ext>
            </a:extLst>
          </p:cNvPr>
          <p:cNvSpPr txBox="1"/>
          <p:nvPr/>
        </p:nvSpPr>
        <p:spPr>
          <a:xfrm rot="16200000">
            <a:off x="844422" y="3657850"/>
            <a:ext cx="2522815" cy="5820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>
                <a:latin typeface="Helvetica" panose="020B0604020202020204" pitchFamily="34" charset="0"/>
                <a:cs typeface="Helvetica" panose="020B0604020202020204" pitchFamily="34" charset="0"/>
              </a:rPr>
              <a:t>Direct and indirect CO</a:t>
            </a:r>
            <a:r>
              <a:rPr lang="en-US" sz="1400" b="1" baseline="-2500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400" b="1">
                <a:latin typeface="Helvetica" panose="020B0604020202020204" pitchFamily="34" charset="0"/>
                <a:cs typeface="Helvetica" panose="020B0604020202020204" pitchFamily="34" charset="0"/>
              </a:rPr>
              <a:t> emissions (MTCO</a:t>
            </a:r>
            <a:r>
              <a:rPr lang="en-US" sz="1400" b="1" baseline="-2500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400" b="1">
                <a:latin typeface="Helvetica" panose="020B0604020202020204" pitchFamily="34" charset="0"/>
                <a:cs typeface="Helvetica" panose="020B0604020202020204" pitchFamily="34" charset="0"/>
              </a:rPr>
              <a:t>) in 2050</a:t>
            </a:r>
          </a:p>
        </p:txBody>
      </p:sp>
      <p:graphicFrame>
        <p:nvGraphicFramePr>
          <p:cNvPr id="24" name="Table 8">
            <a:extLst>
              <a:ext uri="{FF2B5EF4-FFF2-40B4-BE49-F238E27FC236}">
                <a16:creationId xmlns:a16="http://schemas.microsoft.com/office/drawing/2014/main" id="{07ABA2BF-01B6-0B4A-CD80-BA46A30C9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48595"/>
              </p:ext>
            </p:extLst>
          </p:nvPr>
        </p:nvGraphicFramePr>
        <p:xfrm>
          <a:off x="2765194" y="7259604"/>
          <a:ext cx="8363408" cy="624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4542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045426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Buildings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Policies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Buildings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98FDEC6-A3E2-12E0-4352-8EB2694B3C53}"/>
              </a:ext>
            </a:extLst>
          </p:cNvPr>
          <p:cNvSpPr txBox="1"/>
          <p:nvPr/>
        </p:nvSpPr>
        <p:spPr>
          <a:xfrm>
            <a:off x="2580037" y="6883387"/>
            <a:ext cx="8733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</a:rPr>
              <a:t>Bangkok’s share of Thailand’s total 2050 emissions (grey) and share of emissions mitigation (colored)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50BAB7-BB41-F4C6-1911-83DEEABE86BB}"/>
              </a:ext>
            </a:extLst>
          </p:cNvPr>
          <p:cNvSpPr/>
          <p:nvPr/>
        </p:nvSpPr>
        <p:spPr>
          <a:xfrm>
            <a:off x="3316642" y="5689545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9FA9DE-4BCC-5359-739F-E5918D3F06AF}"/>
              </a:ext>
            </a:extLst>
          </p:cNvPr>
          <p:cNvSpPr/>
          <p:nvPr/>
        </p:nvSpPr>
        <p:spPr>
          <a:xfrm>
            <a:off x="7294574" y="5689545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D5ECC-E613-84E0-4208-FD90FAC8CCD4}"/>
              </a:ext>
            </a:extLst>
          </p:cNvPr>
          <p:cNvSpPr/>
          <p:nvPr/>
        </p:nvSpPr>
        <p:spPr>
          <a:xfrm>
            <a:off x="11128602" y="5689545"/>
            <a:ext cx="225082" cy="14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9B603F-AAE8-8F7E-DC5F-CFA79B7E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165" y="344117"/>
            <a:ext cx="11252205" cy="1278020"/>
          </a:xfrm>
        </p:spPr>
        <p:txBody>
          <a:bodyPr/>
          <a:lstStyle/>
          <a:p>
            <a:r>
              <a:rPr lang="en-US" dirty="0"/>
              <a:t>Land use change has major implications for decarbonization pathways</a:t>
            </a:r>
          </a:p>
        </p:txBody>
      </p:sp>
      <p:pic>
        <p:nvPicPr>
          <p:cNvPr id="6" name="Content Placeholder 5" descr="Electric Tower with solid fill">
            <a:extLst>
              <a:ext uri="{FF2B5EF4-FFF2-40B4-BE49-F238E27FC236}">
                <a16:creationId xmlns:a16="http://schemas.microsoft.com/office/drawing/2014/main" id="{3065D681-65EE-CCD7-2B0D-00946496FFA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0" y="4365625"/>
            <a:ext cx="914400" cy="914400"/>
          </a:xfrm>
        </p:spPr>
      </p:pic>
      <p:pic>
        <p:nvPicPr>
          <p:cNvPr id="7" name="Picture Placeholder 31" descr="Logo&#10;&#10;Description automatically generated">
            <a:extLst>
              <a:ext uri="{FF2B5EF4-FFF2-40B4-BE49-F238E27FC236}">
                <a16:creationId xmlns:a16="http://schemas.microsoft.com/office/drawing/2014/main" id="{1478B1E8-00EE-94E5-805C-86A27088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0" b="350"/>
          <a:stretch>
            <a:fillRect/>
          </a:stretch>
        </p:blipFill>
        <p:spPr>
          <a:xfrm>
            <a:off x="5209538" y="3175058"/>
            <a:ext cx="1737360" cy="1737360"/>
          </a:xfrm>
          <a:prstGeom prst="ellipse">
            <a:avLst/>
          </a:prstGeom>
        </p:spPr>
      </p:pic>
      <p:pic>
        <p:nvPicPr>
          <p:cNvPr id="9" name="Picture Placeholder 8" descr="Deciduous tree outline">
            <a:extLst>
              <a:ext uri="{FF2B5EF4-FFF2-40B4-BE49-F238E27FC236}">
                <a16:creationId xmlns:a16="http://schemas.microsoft.com/office/drawing/2014/main" id="{C74C851C-7E5E-E210-E300-A6B28BADEA5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40292" y="313574"/>
            <a:ext cx="1371600" cy="1371600"/>
          </a:xfr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ECA83E-BE98-A0E2-EF74-930C69BDB7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384295" y="2037076"/>
            <a:ext cx="7708905" cy="61671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DF36AEB-267B-3449-A4F3-7424DA61802A}"/>
              </a:ext>
            </a:extLst>
          </p:cNvPr>
          <p:cNvSpPr/>
          <p:nvPr/>
        </p:nvSpPr>
        <p:spPr>
          <a:xfrm>
            <a:off x="9731043" y="4043076"/>
            <a:ext cx="3561907" cy="1619850"/>
          </a:xfrm>
          <a:prstGeom prst="rect">
            <a:avLst/>
          </a:prstGeom>
          <a:noFill/>
          <a:ln w="57150">
            <a:solidFill>
              <a:srgbClr val="87CE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B23EC-6CCA-8E6B-E24A-8B8D8E4ADCE9}"/>
              </a:ext>
            </a:extLst>
          </p:cNvPr>
          <p:cNvSpPr/>
          <p:nvPr/>
        </p:nvSpPr>
        <p:spPr>
          <a:xfrm>
            <a:off x="9731043" y="2127942"/>
            <a:ext cx="3561907" cy="1619267"/>
          </a:xfrm>
          <a:prstGeom prst="rect">
            <a:avLst/>
          </a:prstGeom>
          <a:noFill/>
          <a:ln w="57150">
            <a:solidFill>
              <a:srgbClr val="BE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26032F-2E32-F538-1B8B-0C45CF39B456}"/>
              </a:ext>
            </a:extLst>
          </p:cNvPr>
          <p:cNvSpPr/>
          <p:nvPr/>
        </p:nvSpPr>
        <p:spPr>
          <a:xfrm>
            <a:off x="9731044" y="5958208"/>
            <a:ext cx="3561907" cy="1619851"/>
          </a:xfrm>
          <a:prstGeom prst="rect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3A2E6B-FF9C-D3C9-B14B-48028E14FDCD}"/>
              </a:ext>
            </a:extLst>
          </p:cNvPr>
          <p:cNvSpPr txBox="1"/>
          <p:nvPr/>
        </p:nvSpPr>
        <p:spPr>
          <a:xfrm>
            <a:off x="9731043" y="2127943"/>
            <a:ext cx="356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EBEBE"/>
                </a:solidFill>
              </a:rPr>
              <a:t>CO</a:t>
            </a:r>
            <a:r>
              <a:rPr lang="en-US" sz="2400" b="1" baseline="-25000" dirty="0">
                <a:solidFill>
                  <a:srgbClr val="BEBEBE"/>
                </a:solidFill>
              </a:rPr>
              <a:t>2</a:t>
            </a:r>
            <a:r>
              <a:rPr lang="en-US" sz="2400" b="1" dirty="0">
                <a:solidFill>
                  <a:srgbClr val="BEBEBE"/>
                </a:solidFill>
              </a:rPr>
              <a:t> emissions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9D037B-A20B-6B09-E40C-3E97B1D7E501}"/>
              </a:ext>
            </a:extLst>
          </p:cNvPr>
          <p:cNvSpPr txBox="1"/>
          <p:nvPr/>
        </p:nvSpPr>
        <p:spPr>
          <a:xfrm>
            <a:off x="9731043" y="4042493"/>
            <a:ext cx="356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7CEEB"/>
                </a:solidFill>
              </a:rPr>
              <a:t>BECCS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B747D-641A-A482-12A9-FDF2C585A16E}"/>
              </a:ext>
            </a:extLst>
          </p:cNvPr>
          <p:cNvSpPr txBox="1"/>
          <p:nvPr/>
        </p:nvSpPr>
        <p:spPr>
          <a:xfrm>
            <a:off x="9731043" y="5958209"/>
            <a:ext cx="356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D700"/>
                </a:solidFill>
              </a:rPr>
              <a:t>Electricity demand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B9F97-FE87-9826-FE62-B0FB8E1C37D0}"/>
              </a:ext>
            </a:extLst>
          </p:cNvPr>
          <p:cNvSpPr txBox="1"/>
          <p:nvPr/>
        </p:nvSpPr>
        <p:spPr>
          <a:xfrm>
            <a:off x="9781842" y="2635614"/>
            <a:ext cx="14833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Thailand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sz="7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Bangkok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A799C7-3941-3AFF-1CE9-41E397FFE3D4}"/>
              </a:ext>
            </a:extLst>
          </p:cNvPr>
          <p:cNvSpPr txBox="1"/>
          <p:nvPr/>
        </p:nvSpPr>
        <p:spPr>
          <a:xfrm>
            <a:off x="9781842" y="6507528"/>
            <a:ext cx="148335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Thailand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sz="7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Bangkok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9FE306-6DE3-08BC-5ADD-2F3499D1EC5B}"/>
              </a:ext>
            </a:extLst>
          </p:cNvPr>
          <p:cNvSpPr/>
          <p:nvPr/>
        </p:nvSpPr>
        <p:spPr>
          <a:xfrm>
            <a:off x="11226502" y="6366372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D700"/>
                </a:solidFill>
                <a:effectLst/>
              </a:rPr>
              <a:t>21%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A19E123-C506-A71B-7764-D40FB951C3BE}"/>
              </a:ext>
            </a:extLst>
          </p:cNvPr>
          <p:cNvSpPr/>
          <p:nvPr/>
        </p:nvSpPr>
        <p:spPr>
          <a:xfrm>
            <a:off x="11223290" y="6917265"/>
            <a:ext cx="11079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D700"/>
                </a:solidFill>
              </a:rPr>
              <a:t>18</a:t>
            </a:r>
            <a:r>
              <a:rPr lang="en-US" sz="3600" b="1" cap="none" spc="0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FFD700"/>
                </a:solidFill>
                <a:effectLst/>
              </a:rPr>
              <a:t>%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A82F95A-4257-41CF-6CED-7F62709511D8}"/>
              </a:ext>
            </a:extLst>
          </p:cNvPr>
          <p:cNvSpPr/>
          <p:nvPr/>
        </p:nvSpPr>
        <p:spPr>
          <a:xfrm>
            <a:off x="12557380" y="6569649"/>
            <a:ext cx="430065" cy="821701"/>
          </a:xfrm>
          <a:prstGeom prst="downArrow">
            <a:avLst/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4B1EE87-06A4-432A-AE02-F53913E45F40}"/>
              </a:ext>
            </a:extLst>
          </p:cNvPr>
          <p:cNvSpPr/>
          <p:nvPr/>
        </p:nvSpPr>
        <p:spPr>
          <a:xfrm rot="10800000">
            <a:off x="12550407" y="2684794"/>
            <a:ext cx="430065" cy="821701"/>
          </a:xfrm>
          <a:prstGeom prst="downArrow">
            <a:avLst/>
          </a:prstGeom>
          <a:solidFill>
            <a:srgbClr val="BEBEBE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ACE373-F1B7-185D-E2C5-2297E764D8F0}"/>
              </a:ext>
            </a:extLst>
          </p:cNvPr>
          <p:cNvSpPr/>
          <p:nvPr/>
        </p:nvSpPr>
        <p:spPr>
          <a:xfrm>
            <a:off x="11095049" y="2528727"/>
            <a:ext cx="13644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BEBEBE"/>
                </a:solidFill>
              </a:rPr>
              <a:t>195</a:t>
            </a:r>
            <a:r>
              <a:rPr lang="en-US" sz="3600" b="1" cap="none" spc="0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BEBEBE"/>
                </a:solidFill>
                <a:effectLst/>
              </a:rPr>
              <a:t>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D47BD4-86D0-8051-ED4D-17602EA85533}"/>
              </a:ext>
            </a:extLst>
          </p:cNvPr>
          <p:cNvSpPr/>
          <p:nvPr/>
        </p:nvSpPr>
        <p:spPr>
          <a:xfrm>
            <a:off x="11108258" y="3017706"/>
            <a:ext cx="13390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BEBEBE"/>
                </a:solidFill>
              </a:rPr>
              <a:t>112</a:t>
            </a:r>
            <a:r>
              <a:rPr lang="en-US" sz="3600" b="1" cap="none" spc="0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BEBEBE"/>
                </a:solidFill>
                <a:effectLst/>
              </a:rPr>
              <a:t>%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6A5D86-C27C-C0A4-B559-810F04BDD9DE}"/>
              </a:ext>
            </a:extLst>
          </p:cNvPr>
          <p:cNvSpPr/>
          <p:nvPr/>
        </p:nvSpPr>
        <p:spPr>
          <a:xfrm>
            <a:off x="11236478" y="4585982"/>
            <a:ext cx="11079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87CEEB"/>
                </a:solidFill>
              </a:rPr>
              <a:t>66</a:t>
            </a:r>
            <a:r>
              <a:rPr lang="en-US" sz="3600" b="1" cap="none" spc="0" dirty="0">
                <a:ln w="12700" cmpd="sng">
                  <a:solidFill>
                    <a:sysClr val="windowText" lastClr="000000"/>
                  </a:solidFill>
                  <a:prstDash val="solid"/>
                </a:ln>
                <a:solidFill>
                  <a:srgbClr val="87CEEB"/>
                </a:solidFill>
                <a:effectLst/>
              </a:rPr>
              <a:t>%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04B9C3C-BCB9-93A8-285A-592F36B1234B}"/>
              </a:ext>
            </a:extLst>
          </p:cNvPr>
          <p:cNvSpPr/>
          <p:nvPr/>
        </p:nvSpPr>
        <p:spPr>
          <a:xfrm rot="10800000" flipV="1">
            <a:off x="12557379" y="4539915"/>
            <a:ext cx="430065" cy="821701"/>
          </a:xfrm>
          <a:prstGeom prst="downArrow">
            <a:avLst/>
          </a:prstGeom>
          <a:solidFill>
            <a:srgbClr val="87CEE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BA232F-939C-E4F8-A327-799B1FDA269C}"/>
              </a:ext>
            </a:extLst>
          </p:cNvPr>
          <p:cNvSpPr txBox="1"/>
          <p:nvPr/>
        </p:nvSpPr>
        <p:spPr>
          <a:xfrm>
            <a:off x="9824053" y="4701145"/>
            <a:ext cx="148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Thailand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661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F3F6F2-B28F-46AF-9C63-963F9CE6979D}">
  <ds:schemaRefs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5cece13e-3376-4417-9525-be60b11a89a8"/>
    <ds:schemaRef ds:uri="e072e622-bd42-4407-92d8-63b31e50c8b8"/>
    <ds:schemaRef ds:uri="http://schemas.microsoft.com/office/2006/documentManagement/types"/>
    <ds:schemaRef ds:uri="2f657e29-5579-4d67-9714-33a99ca1767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157</TotalTime>
  <Words>775</Words>
  <Application>Microsoft Office PowerPoint</Application>
  <PresentationFormat>Custom</PresentationFormat>
  <Paragraphs>183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Helvetica</vt:lpstr>
      <vt:lpstr>Wingdings</vt:lpstr>
      <vt:lpstr>PNNL_Option_4</vt:lpstr>
      <vt:lpstr>PowerPoint Presentation</vt:lpstr>
      <vt:lpstr>PowerPoint Presentation</vt:lpstr>
      <vt:lpstr>PowerPoint Presentation</vt:lpstr>
      <vt:lpstr>Electrification and power sector decarbonization will play a key role in reaching carbon neutrality</vt:lpstr>
      <vt:lpstr>Extensive energy efficiency and demand- side measures are needed</vt:lpstr>
      <vt:lpstr>Carbon capture and storage (CCS) and CO2 sequestration will mitigate hard-to-abate CO2 emissions </vt:lpstr>
      <vt:lpstr>Carbon capture and storage (CCS) and CO2 sequestration will mitigate hard-to-abate CO2 emissions </vt:lpstr>
      <vt:lpstr>Bangkok’s actions will play a vital role in meeting Thailand’s climate goals</vt:lpstr>
      <vt:lpstr>Land use change has major implications for decarbonization pathways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Khan, Zarrar</cp:lastModifiedBy>
  <cp:revision>17</cp:revision>
  <dcterms:created xsi:type="dcterms:W3CDTF">2023-05-05T14:33:10Z</dcterms:created>
  <dcterms:modified xsi:type="dcterms:W3CDTF">2023-06-09T16:12:53Z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