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2949" autoAdjust="0"/>
  </p:normalViewPr>
  <p:slideViewPr>
    <p:cSldViewPr snapToGrid="0" showGuides="1">
      <p:cViewPr varScale="1">
        <p:scale>
          <a:sx n="102" d="100"/>
          <a:sy n="102" d="100"/>
        </p:scale>
        <p:origin x="696" y="108"/>
      </p:cViewPr>
      <p:guideLst>
        <p:guide orient="horz" pos="24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CC108-E20A-48C5-AE96-E323A3E35F0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AC2E1-04A9-4EBE-8DD4-4DE3E151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4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AC2E1-04A9-4EBE-8DD4-4DE3E15149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2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AC2E1-04A9-4EBE-8DD4-4DE3E15149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8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/>
        </p:nvSpPr>
        <p:spPr>
          <a:xfrm>
            <a:off x="76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/>
        </p:nvSpPr>
        <p:spPr>
          <a:xfrm>
            <a:off x="1143000" y="6286500"/>
            <a:ext cx="3048000" cy="1905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500"/>
              </a:spcAft>
            </a:pPr>
            <a:r>
              <a:rPr lang="en-US" sz="667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0"/>
            <a:ext cx="3810000" cy="1524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2108" y="4724400"/>
            <a:ext cx="3810000" cy="2286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5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/>
            </a:lvl2pPr>
            <a:lvl3pPr marL="914363" indent="0">
              <a:buNone/>
              <a:defRPr/>
            </a:lvl3pPr>
            <a:lvl4pPr marL="1371545" indent="0">
              <a:buNone/>
              <a:defRPr/>
            </a:lvl4pPr>
            <a:lvl5pPr marL="1828727" indent="0">
              <a:buNone/>
              <a:defRPr/>
            </a:lvl5pPr>
          </a:lstStyle>
          <a:p>
            <a:pPr lvl="0"/>
            <a:r>
              <a:rPr lang="en-US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4986130"/>
            <a:ext cx="3810000" cy="2286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333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/>
            </a:lvl2pPr>
            <a:lvl3pPr marL="914363" indent="0">
              <a:buNone/>
              <a:defRPr/>
            </a:lvl3pPr>
            <a:lvl4pPr marL="1371545" indent="0">
              <a:buNone/>
              <a:defRPr/>
            </a:lvl4pPr>
            <a:lvl5pPr marL="1828727" indent="0">
              <a:buNone/>
              <a:defRPr/>
            </a:lvl5pPr>
          </a:lstStyle>
          <a:p>
            <a:pPr lvl="0"/>
            <a:r>
              <a:rPr lang="en-US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/>
        </p:nvSpPr>
        <p:spPr>
          <a:xfrm>
            <a:off x="3092174" y="-1038086"/>
            <a:ext cx="184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5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8120"/>
            <a:ext cx="1066800" cy="10410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108" y="5981700"/>
            <a:ext cx="68707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613" y="6041364"/>
            <a:ext cx="774841" cy="129540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9701" y="4096371"/>
            <a:ext cx="2742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1F508-96BE-46B1-8D76-3C95CF61AA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0865" y="6441765"/>
            <a:ext cx="4114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2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3475-0D44-4600-A058-3CE4BDCC9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37797-6BC7-49EC-951E-9DA6E5F4E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D0E8D-0F4E-42FC-8CBA-0E160442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F508-96BE-46B1-8D76-3C95CF61AA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5271E-A9BE-4722-B6B2-69BDADEE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E5D55-CB85-4D02-B7BF-60486841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F3E2-009C-438F-B8CD-C54C81ED4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3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4000" y="381000"/>
            <a:ext cx="6477000" cy="6096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914" y="6477000"/>
            <a:ext cx="377686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C18F3E2-009C-438F-B8CD-C54C81ED44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4000" y="5715000"/>
            <a:ext cx="6477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912938"/>
            <a:ext cx="3810001" cy="1325563"/>
          </a:xfrm>
          <a:prstGeom prst="rect">
            <a:avLst/>
          </a:prstGeom>
        </p:spPr>
        <p:txBody>
          <a:bodyPr lIns="0" anchor="b"/>
          <a:lstStyle>
            <a:lvl1pPr>
              <a:defRPr lang="en-US" sz="30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162049" y="3644194"/>
            <a:ext cx="3810000" cy="2857500"/>
          </a:xfrm>
          <a:prstGeom prst="rect">
            <a:avLst/>
          </a:prstGeom>
        </p:spPr>
        <p:txBody>
          <a:bodyPr/>
          <a:lstStyle>
            <a:lvl1pPr>
              <a:defRPr sz="2333"/>
            </a:lvl1pPr>
            <a:lvl2pPr marL="685773" indent="-228591">
              <a:buFont typeface="Wingdings" panose="05000000000000000000" pitchFamily="2" charset="2"/>
              <a:buChar char="§"/>
              <a:defRPr sz="2000"/>
            </a:lvl2pPr>
            <a:lvl3pPr marL="1142954" indent="-228591">
              <a:buFont typeface="Wingdings" panose="05000000000000000000" pitchFamily="2" charset="2"/>
              <a:buChar char="ü"/>
              <a:defRPr sz="1667"/>
            </a:lvl3pPr>
            <a:lvl4pPr>
              <a:defRPr sz="1500"/>
            </a:lvl4pPr>
            <a:lvl5pPr marL="2057318" indent="-228591">
              <a:buFont typeface="Wingdings" panose="05000000000000000000" pitchFamily="2" charset="2"/>
              <a:buChar char="§"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7" y="6495963"/>
            <a:ext cx="2590006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1F508-96BE-46B1-8D76-3C95CF61AA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0"/>
            <a:ext cx="10006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8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914" y="6477000"/>
            <a:ext cx="377686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C18F3E2-009C-438F-B8CD-C54C81ED44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358868" y="380999"/>
            <a:ext cx="6477000" cy="6096000"/>
          </a:xfrm>
          <a:prstGeom prst="rect">
            <a:avLst/>
          </a:prstGeom>
        </p:spPr>
        <p:txBody>
          <a:bodyPr/>
          <a:lstStyle>
            <a:lvl1pPr>
              <a:defRPr sz="2333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73" indent="-228591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54" indent="-228591">
              <a:buFont typeface="Wingdings" panose="05000000000000000000" pitchFamily="2" charset="2"/>
              <a:buChar char="ü"/>
              <a:defRPr sz="16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18" indent="-228591">
              <a:buFont typeface="Wingdings" panose="05000000000000000000" pitchFamily="2" charset="2"/>
              <a:buChar char="§"/>
              <a:defRPr sz="1333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162049" y="3644194"/>
            <a:ext cx="3810000" cy="2857500"/>
          </a:xfrm>
          <a:prstGeom prst="rect">
            <a:avLst/>
          </a:prstGeom>
        </p:spPr>
        <p:txBody>
          <a:bodyPr/>
          <a:lstStyle>
            <a:lvl1pPr>
              <a:defRPr sz="2333"/>
            </a:lvl1pPr>
            <a:lvl2pPr marL="685773" indent="-228591">
              <a:buFont typeface="Wingdings" panose="05000000000000000000" pitchFamily="2" charset="2"/>
              <a:buChar char="§"/>
              <a:defRPr sz="2000"/>
            </a:lvl2pPr>
            <a:lvl3pPr marL="1142954" indent="-228591">
              <a:buFont typeface="Wingdings" panose="05000000000000000000" pitchFamily="2" charset="2"/>
              <a:buChar char="ü"/>
              <a:defRPr sz="1667"/>
            </a:lvl3pPr>
            <a:lvl4pPr>
              <a:defRPr sz="1500"/>
            </a:lvl4pPr>
            <a:lvl5pPr marL="2057318" indent="-228591">
              <a:buFont typeface="Wingdings" panose="05000000000000000000" pitchFamily="2" charset="2"/>
              <a:buChar char="§"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7" y="6495963"/>
            <a:ext cx="2590006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1F508-96BE-46B1-8D76-3C95CF61AA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0"/>
            <a:ext cx="10006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912938"/>
            <a:ext cx="3810001" cy="1325563"/>
          </a:xfrm>
          <a:prstGeom prst="rect">
            <a:avLst/>
          </a:prstGeom>
        </p:spPr>
        <p:txBody>
          <a:bodyPr lIns="0" anchor="b"/>
          <a:lstStyle>
            <a:lvl1pPr>
              <a:defRPr lang="en-US" sz="30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03262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61914" y="6477000"/>
            <a:ext cx="377686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C18F3E2-009C-438F-B8CD-C54C81ED44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0" y="225778"/>
            <a:ext cx="9144000" cy="1092483"/>
          </a:xfrm>
          <a:prstGeom prst="rect">
            <a:avLst/>
          </a:prstGeom>
        </p:spPr>
        <p:txBody>
          <a:bodyPr lIns="0" anchor="b"/>
          <a:lstStyle>
            <a:lvl1pPr>
              <a:defRPr lang="en-US" sz="30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143000" y="1714500"/>
            <a:ext cx="10668000" cy="4572001"/>
          </a:xfrm>
          <a:prstGeom prst="rect">
            <a:avLst/>
          </a:prstGeom>
        </p:spPr>
        <p:txBody>
          <a:bodyPr/>
          <a:lstStyle>
            <a:lvl1pPr>
              <a:defRPr sz="2333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73" indent="-228591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54" indent="-228591">
              <a:buFont typeface="Wingdings" panose="05000000000000000000" pitchFamily="2" charset="2"/>
              <a:buChar char="ü"/>
              <a:defRPr sz="16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18" indent="-228591">
              <a:buFont typeface="Wingdings" panose="05000000000000000000" pitchFamily="2" charset="2"/>
              <a:buChar char="§"/>
              <a:defRPr sz="1333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7" y="6495963"/>
            <a:ext cx="2590006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1F508-96BE-46B1-8D76-3C95CF61AA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0"/>
            <a:ext cx="10006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5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4000" y="381000"/>
            <a:ext cx="3048000" cy="28575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63000" y="381000"/>
            <a:ext cx="3048000" cy="28575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34000" y="3619500"/>
            <a:ext cx="3048000" cy="28575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0" y="3619500"/>
            <a:ext cx="3048000" cy="28575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4000" y="2476500"/>
            <a:ext cx="3048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4000" y="5715000"/>
            <a:ext cx="3048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3000" y="2476500"/>
            <a:ext cx="3048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3000" y="5715000"/>
            <a:ext cx="3048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661914" y="6477000"/>
            <a:ext cx="377686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C18F3E2-009C-438F-B8CD-C54C81ED4495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912938"/>
            <a:ext cx="3810001" cy="1325563"/>
          </a:xfrm>
          <a:prstGeom prst="rect">
            <a:avLst/>
          </a:prstGeom>
        </p:spPr>
        <p:txBody>
          <a:bodyPr lIns="0" anchor="b"/>
          <a:lstStyle>
            <a:lvl1pPr>
              <a:defRPr lang="en-US" sz="30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162049" y="3644194"/>
            <a:ext cx="3810000" cy="2857500"/>
          </a:xfrm>
          <a:prstGeom prst="rect">
            <a:avLst/>
          </a:prstGeom>
        </p:spPr>
        <p:txBody>
          <a:bodyPr/>
          <a:lstStyle>
            <a:lvl1pPr>
              <a:defRPr sz="2333"/>
            </a:lvl1pPr>
            <a:lvl2pPr marL="685773" indent="-228591">
              <a:buFont typeface="Wingdings" panose="05000000000000000000" pitchFamily="2" charset="2"/>
              <a:buChar char="§"/>
              <a:defRPr sz="2000"/>
            </a:lvl2pPr>
            <a:lvl3pPr marL="1142954" indent="-228591">
              <a:buFont typeface="Wingdings" panose="05000000000000000000" pitchFamily="2" charset="2"/>
              <a:buChar char="ü"/>
              <a:defRPr sz="1667"/>
            </a:lvl3pPr>
            <a:lvl4pPr>
              <a:defRPr sz="1500"/>
            </a:lvl4pPr>
            <a:lvl5pPr marL="2057318" indent="-228591">
              <a:buFont typeface="Wingdings" panose="05000000000000000000" pitchFamily="2" charset="2"/>
              <a:buChar char="§"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7" y="6495963"/>
            <a:ext cx="2590006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1F508-96BE-46B1-8D76-3C95CF61AA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0"/>
            <a:ext cx="10006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43000" y="44958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43000" y="22860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81550" y="44958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81550" y="22860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0100" y="44958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20100" y="22860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35814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2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2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1550" y="35814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2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81550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2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20100" y="35814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2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0100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2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661914" y="6477000"/>
            <a:ext cx="377686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C18F3E2-009C-438F-B8CD-C54C81ED4495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0" y="225778"/>
            <a:ext cx="9144000" cy="1092483"/>
          </a:xfrm>
          <a:prstGeom prst="rect">
            <a:avLst/>
          </a:prstGeom>
        </p:spPr>
        <p:txBody>
          <a:bodyPr lIns="0" anchor="b"/>
          <a:lstStyle>
            <a:lvl1pPr>
              <a:defRPr lang="en-US" sz="30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7" y="6495963"/>
            <a:ext cx="2590006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1F508-96BE-46B1-8D76-3C95CF61AA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0"/>
            <a:ext cx="10006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143000" y="1828800"/>
            <a:ext cx="10668000" cy="438238"/>
          </a:xfrm>
          <a:prstGeom prst="rect">
            <a:avLst/>
          </a:prstGeom>
        </p:spPr>
        <p:txBody>
          <a:bodyPr/>
          <a:lstStyle>
            <a:lvl1pPr>
              <a:defRPr sz="2333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73" indent="-228591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54" indent="-228591">
              <a:buFont typeface="Wingdings" panose="05000000000000000000" pitchFamily="2" charset="2"/>
              <a:buChar char="ü"/>
              <a:defRPr sz="16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18" indent="-228591">
              <a:buFont typeface="Wingdings" panose="05000000000000000000" pitchFamily="2" charset="2"/>
              <a:buChar char="§"/>
              <a:defRPr sz="1333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364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43000" y="4217096"/>
            <a:ext cx="3390900" cy="2259904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43000" y="1722120"/>
            <a:ext cx="3390900" cy="22631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81550" y="4217096"/>
            <a:ext cx="3390900" cy="2259904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81550" y="1722120"/>
            <a:ext cx="3390900" cy="22631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0100" y="4217096"/>
            <a:ext cx="3390900" cy="2259904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20100" y="1722120"/>
            <a:ext cx="3390900" cy="22631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329946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2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2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1550" y="329946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2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81550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2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20100" y="329946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2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0100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2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661914" y="6477000"/>
            <a:ext cx="377686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C18F3E2-009C-438F-B8CD-C54C81ED4495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7" y="6495963"/>
            <a:ext cx="2590006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1F508-96BE-46B1-8D76-3C95CF61AA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0"/>
            <a:ext cx="10006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0" y="225778"/>
            <a:ext cx="9144000" cy="1092483"/>
          </a:xfrm>
          <a:prstGeom prst="rect">
            <a:avLst/>
          </a:prstGeom>
        </p:spPr>
        <p:txBody>
          <a:bodyPr lIns="0" anchor="b"/>
          <a:lstStyle>
            <a:lvl1pPr>
              <a:defRPr lang="en-US" sz="30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86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61914" y="6477000"/>
            <a:ext cx="377686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C18F3E2-009C-438F-B8CD-C54C81ED44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7" y="6495963"/>
            <a:ext cx="2590006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1F508-96BE-46B1-8D76-3C95CF61AA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0"/>
            <a:ext cx="10006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5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61914" y="6477000"/>
            <a:ext cx="377686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C18F3E2-009C-438F-B8CD-C54C81ED44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/>
        </p:nvSpPr>
        <p:spPr>
          <a:xfrm>
            <a:off x="1143000" y="1714500"/>
            <a:ext cx="3810000" cy="4572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3" y="6477000"/>
            <a:ext cx="4559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8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/>
        </p:nvSpPr>
        <p:spPr>
          <a:xfrm>
            <a:off x="76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3000" y="198120"/>
            <a:ext cx="1066800" cy="104102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0865" y="6356615"/>
            <a:ext cx="4114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2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305E9-0D63-46DC-BA83-4B2CD5079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BCCBE-A4CE-41BC-A799-CC95E98A05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A2B7E9-5730-42AC-9A97-61BB463A26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8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5AD0B-F0F7-4CA1-A02E-63A31FFF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25778"/>
            <a:ext cx="9144000" cy="877158"/>
          </a:xfrm>
        </p:spPr>
        <p:txBody>
          <a:bodyPr/>
          <a:lstStyle/>
          <a:p>
            <a:r>
              <a:rPr lang="en-US" dirty="0"/>
              <a:t>CO2 emissions in 2050</a:t>
            </a:r>
          </a:p>
        </p:txBody>
      </p:sp>
      <p:pic>
        <p:nvPicPr>
          <p:cNvPr id="6" name="Content Placeholder 5" descr="Waterfall chart&#10;&#10;Description automatically generated">
            <a:extLst>
              <a:ext uri="{FF2B5EF4-FFF2-40B4-BE49-F238E27FC236}">
                <a16:creationId xmlns:a16="http://schemas.microsoft.com/office/drawing/2014/main" id="{DA73F3D3-697C-4DF5-8E66-3FA655A30C02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7" r="50000" b="34820"/>
          <a:stretch/>
        </p:blipFill>
        <p:spPr>
          <a:xfrm>
            <a:off x="6588432" y="1868289"/>
            <a:ext cx="4060720" cy="2662493"/>
          </a:xfrm>
        </p:spPr>
      </p:pic>
      <p:pic>
        <p:nvPicPr>
          <p:cNvPr id="8" name="Content Placeholder 5" descr="Waterfall chart&#10;&#10;Description automatically generated">
            <a:extLst>
              <a:ext uri="{FF2B5EF4-FFF2-40B4-BE49-F238E27FC236}">
                <a16:creationId xmlns:a16="http://schemas.microsoft.com/office/drawing/2014/main" id="{01880438-6480-434A-8627-FC3F7FB95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2397" b="34820"/>
          <a:stretch/>
        </p:blipFill>
        <p:spPr>
          <a:xfrm>
            <a:off x="1033350" y="1866980"/>
            <a:ext cx="4060719" cy="2662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CE08F3-B5CB-4F75-A49A-966A86116660}"/>
              </a:ext>
            </a:extLst>
          </p:cNvPr>
          <p:cNvSpPr txBox="1"/>
          <p:nvPr/>
        </p:nvSpPr>
        <p:spPr>
          <a:xfrm>
            <a:off x="1033350" y="1573065"/>
            <a:ext cx="407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Scenario 1: Moderate ambition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7C5B9-5FEA-4245-A061-8FE3952B6C4D}"/>
              </a:ext>
            </a:extLst>
          </p:cNvPr>
          <p:cNvSpPr txBox="1"/>
          <p:nvPr/>
        </p:nvSpPr>
        <p:spPr>
          <a:xfrm>
            <a:off x="6720397" y="1488687"/>
            <a:ext cx="407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Scenario 2: Ambitious Bangkok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56A711-DDA7-41AC-8BF9-003732F02906}"/>
              </a:ext>
            </a:extLst>
          </p:cNvPr>
          <p:cNvSpPr txBox="1"/>
          <p:nvPr/>
        </p:nvSpPr>
        <p:spPr>
          <a:xfrm>
            <a:off x="1593130" y="4835951"/>
            <a:ext cx="9890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role does Bangkok play within national trajectory in each scenario?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sectors are the most impactful in Bangkok? Rest of Thailand?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much mitigation is needed beyond the sectoral policies? Where does this mitigation come from and how does this differ between scenarios?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29D074-4E2F-4F59-9560-80EF491A3EB0}"/>
              </a:ext>
            </a:extLst>
          </p:cNvPr>
          <p:cNvSpPr/>
          <p:nvPr/>
        </p:nvSpPr>
        <p:spPr>
          <a:xfrm>
            <a:off x="4971289" y="2978032"/>
            <a:ext cx="377525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D387D6-BCF1-45D2-AB66-1BD0ECC6D50F}"/>
              </a:ext>
            </a:extLst>
          </p:cNvPr>
          <p:cNvSpPr/>
          <p:nvPr/>
        </p:nvSpPr>
        <p:spPr>
          <a:xfrm>
            <a:off x="5468319" y="3343959"/>
            <a:ext cx="377525" cy="1774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AE997E-19EF-4FCB-96B2-14BE458C3347}"/>
              </a:ext>
            </a:extLst>
          </p:cNvPr>
          <p:cNvSpPr/>
          <p:nvPr/>
        </p:nvSpPr>
        <p:spPr>
          <a:xfrm>
            <a:off x="5949303" y="3521382"/>
            <a:ext cx="377525" cy="69208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4FA256-1545-4B7F-907B-04AA91BE89EA}"/>
              </a:ext>
            </a:extLst>
          </p:cNvPr>
          <p:cNvSpPr/>
          <p:nvPr/>
        </p:nvSpPr>
        <p:spPr>
          <a:xfrm>
            <a:off x="10536019" y="3271917"/>
            <a:ext cx="433633" cy="29151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E406C5-A975-42D7-979D-1CEF0684648F}"/>
              </a:ext>
            </a:extLst>
          </p:cNvPr>
          <p:cNvSpPr/>
          <p:nvPr/>
        </p:nvSpPr>
        <p:spPr>
          <a:xfrm>
            <a:off x="11103514" y="3561940"/>
            <a:ext cx="433633" cy="14003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BF4074-815C-4238-9726-79DCD86638A4}"/>
              </a:ext>
            </a:extLst>
          </p:cNvPr>
          <p:cNvSpPr/>
          <p:nvPr/>
        </p:nvSpPr>
        <p:spPr>
          <a:xfrm>
            <a:off x="11671009" y="3701978"/>
            <a:ext cx="433633" cy="51446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5AD0B-F0F7-4CA1-A02E-63A31FFF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25778"/>
            <a:ext cx="9144000" cy="877158"/>
          </a:xfrm>
        </p:spPr>
        <p:txBody>
          <a:bodyPr/>
          <a:lstStyle/>
          <a:p>
            <a:r>
              <a:rPr lang="en-US" dirty="0"/>
              <a:t>GHG emissions in 2065</a:t>
            </a:r>
          </a:p>
        </p:txBody>
      </p:sp>
      <p:pic>
        <p:nvPicPr>
          <p:cNvPr id="6" name="Content Placeholder 5" descr="Waterfall chart&#10;&#10;Description automatically generated">
            <a:extLst>
              <a:ext uri="{FF2B5EF4-FFF2-40B4-BE49-F238E27FC236}">
                <a16:creationId xmlns:a16="http://schemas.microsoft.com/office/drawing/2014/main" id="{DA73F3D3-697C-4DF5-8E66-3FA655A30C02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7" r="50000" b="34820"/>
          <a:stretch/>
        </p:blipFill>
        <p:spPr>
          <a:xfrm>
            <a:off x="6588432" y="1868289"/>
            <a:ext cx="4060720" cy="2662493"/>
          </a:xfrm>
        </p:spPr>
      </p:pic>
      <p:pic>
        <p:nvPicPr>
          <p:cNvPr id="8" name="Content Placeholder 5" descr="Waterfall chart&#10;&#10;Description automatically generated">
            <a:extLst>
              <a:ext uri="{FF2B5EF4-FFF2-40B4-BE49-F238E27FC236}">
                <a16:creationId xmlns:a16="http://schemas.microsoft.com/office/drawing/2014/main" id="{01880438-6480-434A-8627-FC3F7FB95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2397" b="34820"/>
          <a:stretch/>
        </p:blipFill>
        <p:spPr>
          <a:xfrm>
            <a:off x="1033350" y="1866980"/>
            <a:ext cx="4060719" cy="2662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CE08F3-B5CB-4F75-A49A-966A86116660}"/>
              </a:ext>
            </a:extLst>
          </p:cNvPr>
          <p:cNvSpPr txBox="1"/>
          <p:nvPr/>
        </p:nvSpPr>
        <p:spPr>
          <a:xfrm>
            <a:off x="1033350" y="1573065"/>
            <a:ext cx="407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Scenario 1: Moderate ambition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7C5B9-5FEA-4245-A061-8FE3952B6C4D}"/>
              </a:ext>
            </a:extLst>
          </p:cNvPr>
          <p:cNvSpPr txBox="1"/>
          <p:nvPr/>
        </p:nvSpPr>
        <p:spPr>
          <a:xfrm>
            <a:off x="6720397" y="1488687"/>
            <a:ext cx="407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Scenario 2: Ambitious Bangkok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56A711-DDA7-41AC-8BF9-003732F02906}"/>
              </a:ext>
            </a:extLst>
          </p:cNvPr>
          <p:cNvSpPr txBox="1"/>
          <p:nvPr/>
        </p:nvSpPr>
        <p:spPr>
          <a:xfrm>
            <a:off x="1593130" y="4835951"/>
            <a:ext cx="9890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role does Bangkok play within national trajectory in each scenario?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sectors are the most impactful in Bangkok? Rest of Thailand?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much mitigation is needed beyond the sectoral policies? Where does this mitigation come from and how does this differ between scenarios?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29D074-4E2F-4F59-9560-80EF491A3EB0}"/>
              </a:ext>
            </a:extLst>
          </p:cNvPr>
          <p:cNvSpPr/>
          <p:nvPr/>
        </p:nvSpPr>
        <p:spPr>
          <a:xfrm>
            <a:off x="4971289" y="2978032"/>
            <a:ext cx="377525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D387D6-BCF1-45D2-AB66-1BD0ECC6D50F}"/>
              </a:ext>
            </a:extLst>
          </p:cNvPr>
          <p:cNvSpPr/>
          <p:nvPr/>
        </p:nvSpPr>
        <p:spPr>
          <a:xfrm>
            <a:off x="5468319" y="3343959"/>
            <a:ext cx="377525" cy="1774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AE997E-19EF-4FCB-96B2-14BE458C3347}"/>
              </a:ext>
            </a:extLst>
          </p:cNvPr>
          <p:cNvSpPr/>
          <p:nvPr/>
        </p:nvSpPr>
        <p:spPr>
          <a:xfrm>
            <a:off x="5949303" y="3521382"/>
            <a:ext cx="377525" cy="69208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4FA256-1545-4B7F-907B-04AA91BE89EA}"/>
              </a:ext>
            </a:extLst>
          </p:cNvPr>
          <p:cNvSpPr/>
          <p:nvPr/>
        </p:nvSpPr>
        <p:spPr>
          <a:xfrm>
            <a:off x="10536019" y="3271917"/>
            <a:ext cx="433633" cy="29151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E406C5-A975-42D7-979D-1CEF0684648F}"/>
              </a:ext>
            </a:extLst>
          </p:cNvPr>
          <p:cNvSpPr/>
          <p:nvPr/>
        </p:nvSpPr>
        <p:spPr>
          <a:xfrm>
            <a:off x="11103514" y="3561940"/>
            <a:ext cx="433633" cy="14003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BF4074-815C-4238-9726-79DCD86638A4}"/>
              </a:ext>
            </a:extLst>
          </p:cNvPr>
          <p:cNvSpPr/>
          <p:nvPr/>
        </p:nvSpPr>
        <p:spPr>
          <a:xfrm>
            <a:off x="11671009" y="3701978"/>
            <a:ext cx="433633" cy="51446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8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EEF7855-9A94-4A97-A362-F574BA7A6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52" t="737" r="2665" b="6860"/>
          <a:stretch/>
        </p:blipFill>
        <p:spPr>
          <a:xfrm>
            <a:off x="6495446" y="1621409"/>
            <a:ext cx="3525239" cy="29694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5DB2C7-05EC-4DE6-9191-F12F3A9E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25779"/>
            <a:ext cx="9144000" cy="858303"/>
          </a:xfrm>
        </p:spPr>
        <p:txBody>
          <a:bodyPr/>
          <a:lstStyle/>
          <a:p>
            <a:r>
              <a:rPr lang="en-US" dirty="0"/>
              <a:t>Pathway to carbon neutral/ net-zero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E0753-0674-4468-BA21-B6CC27003F9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859435" y="1222221"/>
            <a:ext cx="1241982" cy="3299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CO2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0AC2C-432D-49BE-9994-3F8329BE9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7" r="64578" b="6860"/>
          <a:stretch/>
        </p:blipFill>
        <p:spPr>
          <a:xfrm>
            <a:off x="1480679" y="1621410"/>
            <a:ext cx="2657688" cy="29694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DBD98A-9D19-452D-A776-29C449751A73}"/>
              </a:ext>
            </a:extLst>
          </p:cNvPr>
          <p:cNvSpPr txBox="1">
            <a:spLocks/>
          </p:cNvSpPr>
          <p:nvPr/>
        </p:nvSpPr>
        <p:spPr>
          <a:xfrm>
            <a:off x="6731121" y="1217150"/>
            <a:ext cx="1241982" cy="329938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33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66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3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GHG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53A309-DC1C-4307-8D9E-081A01E83ACB}"/>
              </a:ext>
            </a:extLst>
          </p:cNvPr>
          <p:cNvSpPr txBox="1">
            <a:spLocks/>
          </p:cNvSpPr>
          <p:nvPr/>
        </p:nvSpPr>
        <p:spPr>
          <a:xfrm rot="16200000">
            <a:off x="117833" y="2691353"/>
            <a:ext cx="2516957" cy="37707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33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66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3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/>
                </a:solidFill>
              </a:rPr>
              <a:t>Emissions (MTCO2eq)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0CAE10A-18F8-487E-A5A9-C462AF07A17B}"/>
              </a:ext>
            </a:extLst>
          </p:cNvPr>
          <p:cNvSpPr/>
          <p:nvPr/>
        </p:nvSpPr>
        <p:spPr>
          <a:xfrm>
            <a:off x="2036188" y="2158738"/>
            <a:ext cx="2036190" cy="1989056"/>
          </a:xfrm>
          <a:custGeom>
            <a:avLst/>
            <a:gdLst>
              <a:gd name="connsiteX0" fmla="*/ 0 w 2036190"/>
              <a:gd name="connsiteY0" fmla="*/ 0 h 1989056"/>
              <a:gd name="connsiteX1" fmla="*/ 47135 w 2036190"/>
              <a:gd name="connsiteY1" fmla="*/ 37707 h 1989056"/>
              <a:gd name="connsiteX2" fmla="*/ 160256 w 2036190"/>
              <a:gd name="connsiteY2" fmla="*/ 103695 h 1989056"/>
              <a:gd name="connsiteX3" fmla="*/ 188537 w 2036190"/>
              <a:gd name="connsiteY3" fmla="*/ 122549 h 1989056"/>
              <a:gd name="connsiteX4" fmla="*/ 263951 w 2036190"/>
              <a:gd name="connsiteY4" fmla="*/ 197963 h 1989056"/>
              <a:gd name="connsiteX5" fmla="*/ 358219 w 2036190"/>
              <a:gd name="connsiteY5" fmla="*/ 235670 h 1989056"/>
              <a:gd name="connsiteX6" fmla="*/ 395926 w 2036190"/>
              <a:gd name="connsiteY6" fmla="*/ 263951 h 1989056"/>
              <a:gd name="connsiteX7" fmla="*/ 471341 w 2036190"/>
              <a:gd name="connsiteY7" fmla="*/ 292231 h 1989056"/>
              <a:gd name="connsiteX8" fmla="*/ 518475 w 2036190"/>
              <a:gd name="connsiteY8" fmla="*/ 320511 h 1989056"/>
              <a:gd name="connsiteX9" fmla="*/ 603316 w 2036190"/>
              <a:gd name="connsiteY9" fmla="*/ 348792 h 1989056"/>
              <a:gd name="connsiteX10" fmla="*/ 688157 w 2036190"/>
              <a:gd name="connsiteY10" fmla="*/ 405353 h 1989056"/>
              <a:gd name="connsiteX11" fmla="*/ 763572 w 2036190"/>
              <a:gd name="connsiteY11" fmla="*/ 443060 h 1989056"/>
              <a:gd name="connsiteX12" fmla="*/ 876693 w 2036190"/>
              <a:gd name="connsiteY12" fmla="*/ 546755 h 1989056"/>
              <a:gd name="connsiteX13" fmla="*/ 914400 w 2036190"/>
              <a:gd name="connsiteY13" fmla="*/ 584462 h 1989056"/>
              <a:gd name="connsiteX14" fmla="*/ 1065229 w 2036190"/>
              <a:gd name="connsiteY14" fmla="*/ 772998 h 1989056"/>
              <a:gd name="connsiteX15" fmla="*/ 1159497 w 2036190"/>
              <a:gd name="connsiteY15" fmla="*/ 838986 h 1989056"/>
              <a:gd name="connsiteX16" fmla="*/ 1206631 w 2036190"/>
              <a:gd name="connsiteY16" fmla="*/ 867266 h 1989056"/>
              <a:gd name="connsiteX17" fmla="*/ 1234912 w 2036190"/>
              <a:gd name="connsiteY17" fmla="*/ 876693 h 1989056"/>
              <a:gd name="connsiteX18" fmla="*/ 1357460 w 2036190"/>
              <a:gd name="connsiteY18" fmla="*/ 942681 h 1989056"/>
              <a:gd name="connsiteX19" fmla="*/ 1385741 w 2036190"/>
              <a:gd name="connsiteY19" fmla="*/ 970961 h 1989056"/>
              <a:gd name="connsiteX20" fmla="*/ 1414021 w 2036190"/>
              <a:gd name="connsiteY20" fmla="*/ 989815 h 1989056"/>
              <a:gd name="connsiteX21" fmla="*/ 1470582 w 2036190"/>
              <a:gd name="connsiteY21" fmla="*/ 1055802 h 1989056"/>
              <a:gd name="connsiteX22" fmla="*/ 1498862 w 2036190"/>
              <a:gd name="connsiteY22" fmla="*/ 1084083 h 1989056"/>
              <a:gd name="connsiteX23" fmla="*/ 1517716 w 2036190"/>
              <a:gd name="connsiteY23" fmla="*/ 1121790 h 1989056"/>
              <a:gd name="connsiteX24" fmla="*/ 1564850 w 2036190"/>
              <a:gd name="connsiteY24" fmla="*/ 1178351 h 1989056"/>
              <a:gd name="connsiteX25" fmla="*/ 1593130 w 2036190"/>
              <a:gd name="connsiteY25" fmla="*/ 1234911 h 1989056"/>
              <a:gd name="connsiteX26" fmla="*/ 1630838 w 2036190"/>
              <a:gd name="connsiteY26" fmla="*/ 1291472 h 1989056"/>
              <a:gd name="connsiteX27" fmla="*/ 1659118 w 2036190"/>
              <a:gd name="connsiteY27" fmla="*/ 1338606 h 1989056"/>
              <a:gd name="connsiteX28" fmla="*/ 1753386 w 2036190"/>
              <a:gd name="connsiteY28" fmla="*/ 1442301 h 1989056"/>
              <a:gd name="connsiteX29" fmla="*/ 1791093 w 2036190"/>
              <a:gd name="connsiteY29" fmla="*/ 1536569 h 1989056"/>
              <a:gd name="connsiteX30" fmla="*/ 1819374 w 2036190"/>
              <a:gd name="connsiteY30" fmla="*/ 1583703 h 1989056"/>
              <a:gd name="connsiteX31" fmla="*/ 1838227 w 2036190"/>
              <a:gd name="connsiteY31" fmla="*/ 1630837 h 1989056"/>
              <a:gd name="connsiteX32" fmla="*/ 1866508 w 2036190"/>
              <a:gd name="connsiteY32" fmla="*/ 1687398 h 1989056"/>
              <a:gd name="connsiteX33" fmla="*/ 1894788 w 2036190"/>
              <a:gd name="connsiteY33" fmla="*/ 1743959 h 1989056"/>
              <a:gd name="connsiteX34" fmla="*/ 1932495 w 2036190"/>
              <a:gd name="connsiteY34" fmla="*/ 1819373 h 1989056"/>
              <a:gd name="connsiteX35" fmla="*/ 1951349 w 2036190"/>
              <a:gd name="connsiteY35" fmla="*/ 1866507 h 1989056"/>
              <a:gd name="connsiteX36" fmla="*/ 1979629 w 2036190"/>
              <a:gd name="connsiteY36" fmla="*/ 1913641 h 1989056"/>
              <a:gd name="connsiteX37" fmla="*/ 1998483 w 2036190"/>
              <a:gd name="connsiteY37" fmla="*/ 1941922 h 1989056"/>
              <a:gd name="connsiteX38" fmla="*/ 2036190 w 2036190"/>
              <a:gd name="connsiteY38" fmla="*/ 1989056 h 198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36190" h="1989056">
                <a:moveTo>
                  <a:pt x="0" y="0"/>
                </a:moveTo>
                <a:cubicBezTo>
                  <a:pt x="15712" y="12569"/>
                  <a:pt x="30242" y="26776"/>
                  <a:pt x="47135" y="37707"/>
                </a:cubicBezTo>
                <a:cubicBezTo>
                  <a:pt x="83785" y="61422"/>
                  <a:pt x="123934" y="79480"/>
                  <a:pt x="160256" y="103695"/>
                </a:cubicBezTo>
                <a:lnTo>
                  <a:pt x="188537" y="122549"/>
                </a:lnTo>
                <a:cubicBezTo>
                  <a:pt x="212300" y="158194"/>
                  <a:pt x="217540" y="171857"/>
                  <a:pt x="263951" y="197963"/>
                </a:cubicBezTo>
                <a:cubicBezTo>
                  <a:pt x="293448" y="214555"/>
                  <a:pt x="331145" y="215364"/>
                  <a:pt x="358219" y="235670"/>
                </a:cubicBezTo>
                <a:cubicBezTo>
                  <a:pt x="370788" y="245097"/>
                  <a:pt x="382192" y="256321"/>
                  <a:pt x="395926" y="263951"/>
                </a:cubicBezTo>
                <a:cubicBezTo>
                  <a:pt x="520934" y="333400"/>
                  <a:pt x="386694" y="249908"/>
                  <a:pt x="471341" y="292231"/>
                </a:cubicBezTo>
                <a:cubicBezTo>
                  <a:pt x="487729" y="300425"/>
                  <a:pt x="502087" y="312317"/>
                  <a:pt x="518475" y="320511"/>
                </a:cubicBezTo>
                <a:cubicBezTo>
                  <a:pt x="553974" y="338261"/>
                  <a:pt x="567311" y="339790"/>
                  <a:pt x="603316" y="348792"/>
                </a:cubicBezTo>
                <a:cubicBezTo>
                  <a:pt x="640559" y="376724"/>
                  <a:pt x="645186" y="382215"/>
                  <a:pt x="688157" y="405353"/>
                </a:cubicBezTo>
                <a:cubicBezTo>
                  <a:pt x="712903" y="418678"/>
                  <a:pt x="738898" y="429602"/>
                  <a:pt x="763572" y="443060"/>
                </a:cubicBezTo>
                <a:cubicBezTo>
                  <a:pt x="808711" y="467681"/>
                  <a:pt x="841799" y="511861"/>
                  <a:pt x="876693" y="546755"/>
                </a:cubicBezTo>
                <a:cubicBezTo>
                  <a:pt x="889262" y="559324"/>
                  <a:pt x="904068" y="569998"/>
                  <a:pt x="914400" y="584462"/>
                </a:cubicBezTo>
                <a:cubicBezTo>
                  <a:pt x="951977" y="637068"/>
                  <a:pt x="1024567" y="742503"/>
                  <a:pt x="1065229" y="772998"/>
                </a:cubicBezTo>
                <a:cubicBezTo>
                  <a:pt x="1099593" y="798770"/>
                  <a:pt x="1120831" y="815787"/>
                  <a:pt x="1159497" y="838986"/>
                </a:cubicBezTo>
                <a:cubicBezTo>
                  <a:pt x="1175208" y="848413"/>
                  <a:pt x="1190243" y="859072"/>
                  <a:pt x="1206631" y="867266"/>
                </a:cubicBezTo>
                <a:cubicBezTo>
                  <a:pt x="1215519" y="871710"/>
                  <a:pt x="1225866" y="872581"/>
                  <a:pt x="1234912" y="876693"/>
                </a:cubicBezTo>
                <a:cubicBezTo>
                  <a:pt x="1257122" y="886788"/>
                  <a:pt x="1331595" y="923282"/>
                  <a:pt x="1357460" y="942681"/>
                </a:cubicBezTo>
                <a:cubicBezTo>
                  <a:pt x="1368125" y="950680"/>
                  <a:pt x="1375499" y="962426"/>
                  <a:pt x="1385741" y="970961"/>
                </a:cubicBezTo>
                <a:cubicBezTo>
                  <a:pt x="1394445" y="978214"/>
                  <a:pt x="1405317" y="982562"/>
                  <a:pt x="1414021" y="989815"/>
                </a:cubicBezTo>
                <a:cubicBezTo>
                  <a:pt x="1449111" y="1019057"/>
                  <a:pt x="1439371" y="1019388"/>
                  <a:pt x="1470582" y="1055802"/>
                </a:cubicBezTo>
                <a:cubicBezTo>
                  <a:pt x="1479258" y="1065924"/>
                  <a:pt x="1491113" y="1073235"/>
                  <a:pt x="1498862" y="1084083"/>
                </a:cubicBezTo>
                <a:cubicBezTo>
                  <a:pt x="1507030" y="1095518"/>
                  <a:pt x="1509548" y="1110355"/>
                  <a:pt x="1517716" y="1121790"/>
                </a:cubicBezTo>
                <a:cubicBezTo>
                  <a:pt x="1567133" y="1190974"/>
                  <a:pt x="1527446" y="1111024"/>
                  <a:pt x="1564850" y="1178351"/>
                </a:cubicBezTo>
                <a:cubicBezTo>
                  <a:pt x="1575087" y="1196777"/>
                  <a:pt x="1582509" y="1216704"/>
                  <a:pt x="1593130" y="1234911"/>
                </a:cubicBezTo>
                <a:cubicBezTo>
                  <a:pt x="1604548" y="1254484"/>
                  <a:pt x="1619180" y="1272042"/>
                  <a:pt x="1630838" y="1291472"/>
                </a:cubicBezTo>
                <a:cubicBezTo>
                  <a:pt x="1640265" y="1307183"/>
                  <a:pt x="1647283" y="1324619"/>
                  <a:pt x="1659118" y="1338606"/>
                </a:cubicBezTo>
                <a:cubicBezTo>
                  <a:pt x="1715978" y="1405805"/>
                  <a:pt x="1723278" y="1389613"/>
                  <a:pt x="1753386" y="1442301"/>
                </a:cubicBezTo>
                <a:cubicBezTo>
                  <a:pt x="1795003" y="1515129"/>
                  <a:pt x="1748173" y="1442145"/>
                  <a:pt x="1791093" y="1536569"/>
                </a:cubicBezTo>
                <a:cubicBezTo>
                  <a:pt x="1798675" y="1553249"/>
                  <a:pt x="1811180" y="1567315"/>
                  <a:pt x="1819374" y="1583703"/>
                </a:cubicBezTo>
                <a:cubicBezTo>
                  <a:pt x="1826942" y="1598838"/>
                  <a:pt x="1831225" y="1615432"/>
                  <a:pt x="1838227" y="1630837"/>
                </a:cubicBezTo>
                <a:cubicBezTo>
                  <a:pt x="1846950" y="1650027"/>
                  <a:pt x="1857947" y="1668136"/>
                  <a:pt x="1866508" y="1687398"/>
                </a:cubicBezTo>
                <a:cubicBezTo>
                  <a:pt x="1892529" y="1745944"/>
                  <a:pt x="1855588" y="1685156"/>
                  <a:pt x="1894788" y="1743959"/>
                </a:cubicBezTo>
                <a:cubicBezTo>
                  <a:pt x="1914332" y="1822134"/>
                  <a:pt x="1888794" y="1740711"/>
                  <a:pt x="1932495" y="1819373"/>
                </a:cubicBezTo>
                <a:cubicBezTo>
                  <a:pt x="1940713" y="1834165"/>
                  <a:pt x="1943781" y="1851372"/>
                  <a:pt x="1951349" y="1866507"/>
                </a:cubicBezTo>
                <a:cubicBezTo>
                  <a:pt x="1959543" y="1882895"/>
                  <a:pt x="1969918" y="1898104"/>
                  <a:pt x="1979629" y="1913641"/>
                </a:cubicBezTo>
                <a:cubicBezTo>
                  <a:pt x="1985634" y="1923249"/>
                  <a:pt x="1991898" y="1932703"/>
                  <a:pt x="1998483" y="1941922"/>
                </a:cubicBezTo>
                <a:cubicBezTo>
                  <a:pt x="2024272" y="1978027"/>
                  <a:pt x="2017112" y="1969978"/>
                  <a:pt x="2036190" y="1989056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550827-EF5A-4D73-A39A-B8C82C7F2025}"/>
              </a:ext>
            </a:extLst>
          </p:cNvPr>
          <p:cNvSpPr/>
          <p:nvPr/>
        </p:nvSpPr>
        <p:spPr>
          <a:xfrm>
            <a:off x="6962076" y="2055040"/>
            <a:ext cx="3058609" cy="2083328"/>
          </a:xfrm>
          <a:custGeom>
            <a:avLst/>
            <a:gdLst>
              <a:gd name="connsiteX0" fmla="*/ 0 w 2036190"/>
              <a:gd name="connsiteY0" fmla="*/ 0 h 1989056"/>
              <a:gd name="connsiteX1" fmla="*/ 47135 w 2036190"/>
              <a:gd name="connsiteY1" fmla="*/ 37707 h 1989056"/>
              <a:gd name="connsiteX2" fmla="*/ 160256 w 2036190"/>
              <a:gd name="connsiteY2" fmla="*/ 103695 h 1989056"/>
              <a:gd name="connsiteX3" fmla="*/ 188537 w 2036190"/>
              <a:gd name="connsiteY3" fmla="*/ 122549 h 1989056"/>
              <a:gd name="connsiteX4" fmla="*/ 263951 w 2036190"/>
              <a:gd name="connsiteY4" fmla="*/ 197963 h 1989056"/>
              <a:gd name="connsiteX5" fmla="*/ 358219 w 2036190"/>
              <a:gd name="connsiteY5" fmla="*/ 235670 h 1989056"/>
              <a:gd name="connsiteX6" fmla="*/ 395926 w 2036190"/>
              <a:gd name="connsiteY6" fmla="*/ 263951 h 1989056"/>
              <a:gd name="connsiteX7" fmla="*/ 471341 w 2036190"/>
              <a:gd name="connsiteY7" fmla="*/ 292231 h 1989056"/>
              <a:gd name="connsiteX8" fmla="*/ 518475 w 2036190"/>
              <a:gd name="connsiteY8" fmla="*/ 320511 h 1989056"/>
              <a:gd name="connsiteX9" fmla="*/ 603316 w 2036190"/>
              <a:gd name="connsiteY9" fmla="*/ 348792 h 1989056"/>
              <a:gd name="connsiteX10" fmla="*/ 688157 w 2036190"/>
              <a:gd name="connsiteY10" fmla="*/ 405353 h 1989056"/>
              <a:gd name="connsiteX11" fmla="*/ 763572 w 2036190"/>
              <a:gd name="connsiteY11" fmla="*/ 443060 h 1989056"/>
              <a:gd name="connsiteX12" fmla="*/ 876693 w 2036190"/>
              <a:gd name="connsiteY12" fmla="*/ 546755 h 1989056"/>
              <a:gd name="connsiteX13" fmla="*/ 914400 w 2036190"/>
              <a:gd name="connsiteY13" fmla="*/ 584462 h 1989056"/>
              <a:gd name="connsiteX14" fmla="*/ 1065229 w 2036190"/>
              <a:gd name="connsiteY14" fmla="*/ 772998 h 1989056"/>
              <a:gd name="connsiteX15" fmla="*/ 1159497 w 2036190"/>
              <a:gd name="connsiteY15" fmla="*/ 838986 h 1989056"/>
              <a:gd name="connsiteX16" fmla="*/ 1206631 w 2036190"/>
              <a:gd name="connsiteY16" fmla="*/ 867266 h 1989056"/>
              <a:gd name="connsiteX17" fmla="*/ 1234912 w 2036190"/>
              <a:gd name="connsiteY17" fmla="*/ 876693 h 1989056"/>
              <a:gd name="connsiteX18" fmla="*/ 1357460 w 2036190"/>
              <a:gd name="connsiteY18" fmla="*/ 942681 h 1989056"/>
              <a:gd name="connsiteX19" fmla="*/ 1385741 w 2036190"/>
              <a:gd name="connsiteY19" fmla="*/ 970961 h 1989056"/>
              <a:gd name="connsiteX20" fmla="*/ 1414021 w 2036190"/>
              <a:gd name="connsiteY20" fmla="*/ 989815 h 1989056"/>
              <a:gd name="connsiteX21" fmla="*/ 1470582 w 2036190"/>
              <a:gd name="connsiteY21" fmla="*/ 1055802 h 1989056"/>
              <a:gd name="connsiteX22" fmla="*/ 1498862 w 2036190"/>
              <a:gd name="connsiteY22" fmla="*/ 1084083 h 1989056"/>
              <a:gd name="connsiteX23" fmla="*/ 1517716 w 2036190"/>
              <a:gd name="connsiteY23" fmla="*/ 1121790 h 1989056"/>
              <a:gd name="connsiteX24" fmla="*/ 1564850 w 2036190"/>
              <a:gd name="connsiteY24" fmla="*/ 1178351 h 1989056"/>
              <a:gd name="connsiteX25" fmla="*/ 1593130 w 2036190"/>
              <a:gd name="connsiteY25" fmla="*/ 1234911 h 1989056"/>
              <a:gd name="connsiteX26" fmla="*/ 1630838 w 2036190"/>
              <a:gd name="connsiteY26" fmla="*/ 1291472 h 1989056"/>
              <a:gd name="connsiteX27" fmla="*/ 1659118 w 2036190"/>
              <a:gd name="connsiteY27" fmla="*/ 1338606 h 1989056"/>
              <a:gd name="connsiteX28" fmla="*/ 1753386 w 2036190"/>
              <a:gd name="connsiteY28" fmla="*/ 1442301 h 1989056"/>
              <a:gd name="connsiteX29" fmla="*/ 1791093 w 2036190"/>
              <a:gd name="connsiteY29" fmla="*/ 1536569 h 1989056"/>
              <a:gd name="connsiteX30" fmla="*/ 1819374 w 2036190"/>
              <a:gd name="connsiteY30" fmla="*/ 1583703 h 1989056"/>
              <a:gd name="connsiteX31" fmla="*/ 1838227 w 2036190"/>
              <a:gd name="connsiteY31" fmla="*/ 1630837 h 1989056"/>
              <a:gd name="connsiteX32" fmla="*/ 1866508 w 2036190"/>
              <a:gd name="connsiteY32" fmla="*/ 1687398 h 1989056"/>
              <a:gd name="connsiteX33" fmla="*/ 1894788 w 2036190"/>
              <a:gd name="connsiteY33" fmla="*/ 1743959 h 1989056"/>
              <a:gd name="connsiteX34" fmla="*/ 1932495 w 2036190"/>
              <a:gd name="connsiteY34" fmla="*/ 1819373 h 1989056"/>
              <a:gd name="connsiteX35" fmla="*/ 1951349 w 2036190"/>
              <a:gd name="connsiteY35" fmla="*/ 1866507 h 1989056"/>
              <a:gd name="connsiteX36" fmla="*/ 1979629 w 2036190"/>
              <a:gd name="connsiteY36" fmla="*/ 1913641 h 1989056"/>
              <a:gd name="connsiteX37" fmla="*/ 1998483 w 2036190"/>
              <a:gd name="connsiteY37" fmla="*/ 1941922 h 1989056"/>
              <a:gd name="connsiteX38" fmla="*/ 2036190 w 2036190"/>
              <a:gd name="connsiteY38" fmla="*/ 1989056 h 198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36190" h="1989056">
                <a:moveTo>
                  <a:pt x="0" y="0"/>
                </a:moveTo>
                <a:cubicBezTo>
                  <a:pt x="15712" y="12569"/>
                  <a:pt x="30242" y="26776"/>
                  <a:pt x="47135" y="37707"/>
                </a:cubicBezTo>
                <a:cubicBezTo>
                  <a:pt x="83785" y="61422"/>
                  <a:pt x="123934" y="79480"/>
                  <a:pt x="160256" y="103695"/>
                </a:cubicBezTo>
                <a:lnTo>
                  <a:pt x="188537" y="122549"/>
                </a:lnTo>
                <a:cubicBezTo>
                  <a:pt x="212300" y="158194"/>
                  <a:pt x="217540" y="171857"/>
                  <a:pt x="263951" y="197963"/>
                </a:cubicBezTo>
                <a:cubicBezTo>
                  <a:pt x="293448" y="214555"/>
                  <a:pt x="331145" y="215364"/>
                  <a:pt x="358219" y="235670"/>
                </a:cubicBezTo>
                <a:cubicBezTo>
                  <a:pt x="370788" y="245097"/>
                  <a:pt x="382192" y="256321"/>
                  <a:pt x="395926" y="263951"/>
                </a:cubicBezTo>
                <a:cubicBezTo>
                  <a:pt x="520934" y="333400"/>
                  <a:pt x="386694" y="249908"/>
                  <a:pt x="471341" y="292231"/>
                </a:cubicBezTo>
                <a:cubicBezTo>
                  <a:pt x="487729" y="300425"/>
                  <a:pt x="502087" y="312317"/>
                  <a:pt x="518475" y="320511"/>
                </a:cubicBezTo>
                <a:cubicBezTo>
                  <a:pt x="553974" y="338261"/>
                  <a:pt x="567311" y="339790"/>
                  <a:pt x="603316" y="348792"/>
                </a:cubicBezTo>
                <a:cubicBezTo>
                  <a:pt x="640559" y="376724"/>
                  <a:pt x="645186" y="382215"/>
                  <a:pt x="688157" y="405353"/>
                </a:cubicBezTo>
                <a:cubicBezTo>
                  <a:pt x="712903" y="418678"/>
                  <a:pt x="738898" y="429602"/>
                  <a:pt x="763572" y="443060"/>
                </a:cubicBezTo>
                <a:cubicBezTo>
                  <a:pt x="808711" y="467681"/>
                  <a:pt x="841799" y="511861"/>
                  <a:pt x="876693" y="546755"/>
                </a:cubicBezTo>
                <a:cubicBezTo>
                  <a:pt x="889262" y="559324"/>
                  <a:pt x="904068" y="569998"/>
                  <a:pt x="914400" y="584462"/>
                </a:cubicBezTo>
                <a:cubicBezTo>
                  <a:pt x="951977" y="637068"/>
                  <a:pt x="1024567" y="742503"/>
                  <a:pt x="1065229" y="772998"/>
                </a:cubicBezTo>
                <a:cubicBezTo>
                  <a:pt x="1099593" y="798770"/>
                  <a:pt x="1120831" y="815787"/>
                  <a:pt x="1159497" y="838986"/>
                </a:cubicBezTo>
                <a:cubicBezTo>
                  <a:pt x="1175208" y="848413"/>
                  <a:pt x="1190243" y="859072"/>
                  <a:pt x="1206631" y="867266"/>
                </a:cubicBezTo>
                <a:cubicBezTo>
                  <a:pt x="1215519" y="871710"/>
                  <a:pt x="1225866" y="872581"/>
                  <a:pt x="1234912" y="876693"/>
                </a:cubicBezTo>
                <a:cubicBezTo>
                  <a:pt x="1257122" y="886788"/>
                  <a:pt x="1331595" y="923282"/>
                  <a:pt x="1357460" y="942681"/>
                </a:cubicBezTo>
                <a:cubicBezTo>
                  <a:pt x="1368125" y="950680"/>
                  <a:pt x="1375499" y="962426"/>
                  <a:pt x="1385741" y="970961"/>
                </a:cubicBezTo>
                <a:cubicBezTo>
                  <a:pt x="1394445" y="978214"/>
                  <a:pt x="1405317" y="982562"/>
                  <a:pt x="1414021" y="989815"/>
                </a:cubicBezTo>
                <a:cubicBezTo>
                  <a:pt x="1449111" y="1019057"/>
                  <a:pt x="1439371" y="1019388"/>
                  <a:pt x="1470582" y="1055802"/>
                </a:cubicBezTo>
                <a:cubicBezTo>
                  <a:pt x="1479258" y="1065924"/>
                  <a:pt x="1491113" y="1073235"/>
                  <a:pt x="1498862" y="1084083"/>
                </a:cubicBezTo>
                <a:cubicBezTo>
                  <a:pt x="1507030" y="1095518"/>
                  <a:pt x="1509548" y="1110355"/>
                  <a:pt x="1517716" y="1121790"/>
                </a:cubicBezTo>
                <a:cubicBezTo>
                  <a:pt x="1567133" y="1190974"/>
                  <a:pt x="1527446" y="1111024"/>
                  <a:pt x="1564850" y="1178351"/>
                </a:cubicBezTo>
                <a:cubicBezTo>
                  <a:pt x="1575087" y="1196777"/>
                  <a:pt x="1582509" y="1216704"/>
                  <a:pt x="1593130" y="1234911"/>
                </a:cubicBezTo>
                <a:cubicBezTo>
                  <a:pt x="1604548" y="1254484"/>
                  <a:pt x="1619180" y="1272042"/>
                  <a:pt x="1630838" y="1291472"/>
                </a:cubicBezTo>
                <a:cubicBezTo>
                  <a:pt x="1640265" y="1307183"/>
                  <a:pt x="1647283" y="1324619"/>
                  <a:pt x="1659118" y="1338606"/>
                </a:cubicBezTo>
                <a:cubicBezTo>
                  <a:pt x="1715978" y="1405805"/>
                  <a:pt x="1723278" y="1389613"/>
                  <a:pt x="1753386" y="1442301"/>
                </a:cubicBezTo>
                <a:cubicBezTo>
                  <a:pt x="1795003" y="1515129"/>
                  <a:pt x="1748173" y="1442145"/>
                  <a:pt x="1791093" y="1536569"/>
                </a:cubicBezTo>
                <a:cubicBezTo>
                  <a:pt x="1798675" y="1553249"/>
                  <a:pt x="1811180" y="1567315"/>
                  <a:pt x="1819374" y="1583703"/>
                </a:cubicBezTo>
                <a:cubicBezTo>
                  <a:pt x="1826942" y="1598838"/>
                  <a:pt x="1831225" y="1615432"/>
                  <a:pt x="1838227" y="1630837"/>
                </a:cubicBezTo>
                <a:cubicBezTo>
                  <a:pt x="1846950" y="1650027"/>
                  <a:pt x="1857947" y="1668136"/>
                  <a:pt x="1866508" y="1687398"/>
                </a:cubicBezTo>
                <a:cubicBezTo>
                  <a:pt x="1892529" y="1745944"/>
                  <a:pt x="1855588" y="1685156"/>
                  <a:pt x="1894788" y="1743959"/>
                </a:cubicBezTo>
                <a:cubicBezTo>
                  <a:pt x="1914332" y="1822134"/>
                  <a:pt x="1888794" y="1740711"/>
                  <a:pt x="1932495" y="1819373"/>
                </a:cubicBezTo>
                <a:cubicBezTo>
                  <a:pt x="1940713" y="1834165"/>
                  <a:pt x="1943781" y="1851372"/>
                  <a:pt x="1951349" y="1866507"/>
                </a:cubicBezTo>
                <a:cubicBezTo>
                  <a:pt x="1959543" y="1882895"/>
                  <a:pt x="1969918" y="1898104"/>
                  <a:pt x="1979629" y="1913641"/>
                </a:cubicBezTo>
                <a:cubicBezTo>
                  <a:pt x="1985634" y="1923249"/>
                  <a:pt x="1991898" y="1932703"/>
                  <a:pt x="1998483" y="1941922"/>
                </a:cubicBezTo>
                <a:cubicBezTo>
                  <a:pt x="2024272" y="1978027"/>
                  <a:pt x="2017112" y="1969978"/>
                  <a:pt x="2036190" y="1989056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5B645E7D-3620-4FC3-9A0F-06732C2D9BD5}"/>
              </a:ext>
            </a:extLst>
          </p:cNvPr>
          <p:cNvSpPr/>
          <p:nvPr/>
        </p:nvSpPr>
        <p:spPr>
          <a:xfrm>
            <a:off x="4164185" y="1796369"/>
            <a:ext cx="135236" cy="668176"/>
          </a:xfrm>
          <a:prstGeom prst="rightBrace">
            <a:avLst>
              <a:gd name="adj1" fmla="val 57389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DE9CCD5E-16A9-4DC0-A8FC-89CDDD158F37}"/>
              </a:ext>
            </a:extLst>
          </p:cNvPr>
          <p:cNvSpPr/>
          <p:nvPr/>
        </p:nvSpPr>
        <p:spPr>
          <a:xfrm>
            <a:off x="4166440" y="2502289"/>
            <a:ext cx="135236" cy="306900"/>
          </a:xfrm>
          <a:prstGeom prst="rightBrace">
            <a:avLst>
              <a:gd name="adj1" fmla="val 57389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A748E44E-78E1-4F44-8030-FAE3D0F81C94}"/>
              </a:ext>
            </a:extLst>
          </p:cNvPr>
          <p:cNvSpPr/>
          <p:nvPr/>
        </p:nvSpPr>
        <p:spPr>
          <a:xfrm>
            <a:off x="4166430" y="2846929"/>
            <a:ext cx="135236" cy="1282012"/>
          </a:xfrm>
          <a:prstGeom prst="rightBrace">
            <a:avLst>
              <a:gd name="adj1" fmla="val 57389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70BD7-C60A-41EC-A58B-E0A373FC91E6}"/>
              </a:ext>
            </a:extLst>
          </p:cNvPr>
          <p:cNvSpPr txBox="1"/>
          <p:nvPr/>
        </p:nvSpPr>
        <p:spPr>
          <a:xfrm>
            <a:off x="4355984" y="1868847"/>
            <a:ext cx="1780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moderate ambition (national)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EED88C-F94B-4104-A1E6-730C4AEAFEC5}"/>
              </a:ext>
            </a:extLst>
          </p:cNvPr>
          <p:cNvSpPr txBox="1"/>
          <p:nvPr/>
        </p:nvSpPr>
        <p:spPr>
          <a:xfrm>
            <a:off x="4355984" y="2511687"/>
            <a:ext cx="178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ambitious cities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7C2C92-0BAE-4831-984F-2382F93D1E54}"/>
              </a:ext>
            </a:extLst>
          </p:cNvPr>
          <p:cNvSpPr txBox="1"/>
          <p:nvPr/>
        </p:nvSpPr>
        <p:spPr>
          <a:xfrm>
            <a:off x="4355984" y="3226355"/>
            <a:ext cx="1780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carbon neutral 2050 constraint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C120F9D9-F0AC-4E3C-AB03-F2CA5E5E6F20}"/>
              </a:ext>
            </a:extLst>
          </p:cNvPr>
          <p:cNvSpPr/>
          <p:nvPr/>
        </p:nvSpPr>
        <p:spPr>
          <a:xfrm>
            <a:off x="10030113" y="1711349"/>
            <a:ext cx="131984" cy="668176"/>
          </a:xfrm>
          <a:prstGeom prst="rightBrace">
            <a:avLst>
              <a:gd name="adj1" fmla="val 57389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F9A6C1F1-0269-4169-8B28-4E90049E2ED1}"/>
              </a:ext>
            </a:extLst>
          </p:cNvPr>
          <p:cNvSpPr/>
          <p:nvPr/>
        </p:nvSpPr>
        <p:spPr>
          <a:xfrm>
            <a:off x="10032368" y="2417269"/>
            <a:ext cx="131984" cy="175561"/>
          </a:xfrm>
          <a:prstGeom prst="rightBrace">
            <a:avLst>
              <a:gd name="adj1" fmla="val 57389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A9A96401-FE12-4E7C-AEC6-ECD2714F9A99}"/>
              </a:ext>
            </a:extLst>
          </p:cNvPr>
          <p:cNvSpPr/>
          <p:nvPr/>
        </p:nvSpPr>
        <p:spPr>
          <a:xfrm>
            <a:off x="10032358" y="2648785"/>
            <a:ext cx="131984" cy="1480156"/>
          </a:xfrm>
          <a:prstGeom prst="rightBrace">
            <a:avLst>
              <a:gd name="adj1" fmla="val 57389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9C3478-B444-40CA-82BF-15A5E744035B}"/>
              </a:ext>
            </a:extLst>
          </p:cNvPr>
          <p:cNvSpPr txBox="1"/>
          <p:nvPr/>
        </p:nvSpPr>
        <p:spPr>
          <a:xfrm>
            <a:off x="10203058" y="1793254"/>
            <a:ext cx="1780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moderate ambition (national)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41EE80-8064-4AAD-B1C7-D109D21974A7}"/>
              </a:ext>
            </a:extLst>
          </p:cNvPr>
          <p:cNvSpPr txBox="1"/>
          <p:nvPr/>
        </p:nvSpPr>
        <p:spPr>
          <a:xfrm>
            <a:off x="10203058" y="2379532"/>
            <a:ext cx="178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ambitious cities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BF11B8-8FF8-4381-8496-CD73F119471A}"/>
              </a:ext>
            </a:extLst>
          </p:cNvPr>
          <p:cNvSpPr txBox="1"/>
          <p:nvPr/>
        </p:nvSpPr>
        <p:spPr>
          <a:xfrm>
            <a:off x="10203058" y="3150762"/>
            <a:ext cx="1780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net zero GHG 2065 constraint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BA6686-0D60-4268-9459-69679BBBA70A}"/>
              </a:ext>
            </a:extLst>
          </p:cNvPr>
          <p:cNvSpPr txBox="1"/>
          <p:nvPr/>
        </p:nvSpPr>
        <p:spPr>
          <a:xfrm>
            <a:off x="1593130" y="4741681"/>
            <a:ext cx="989014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does ambitious city action impact the timing of the trajectories?</a:t>
            </a:r>
          </a:p>
        </p:txBody>
      </p:sp>
    </p:spTree>
    <p:extLst>
      <p:ext uri="{BB962C8B-B14F-4D97-AF65-F5344CB8AC3E}">
        <p14:creationId xmlns:p14="http://schemas.microsoft.com/office/powerpoint/2010/main" val="167388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B2C7-05EC-4DE6-9191-F12F3A9E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25779"/>
            <a:ext cx="9144000" cy="858303"/>
          </a:xfrm>
        </p:spPr>
        <p:txBody>
          <a:bodyPr/>
          <a:lstStyle/>
          <a:p>
            <a:r>
              <a:rPr lang="en-US" dirty="0"/>
              <a:t>Pathway to carbon neutral/ net-zero (sectoral)</a:t>
            </a:r>
          </a:p>
        </p:txBody>
      </p:sp>
      <p:pic>
        <p:nvPicPr>
          <p:cNvPr id="1026" name="Picture 2" descr="National CO2 emissions by sector, GHG emissions by gas, and GHG emissions by sector in the reference scenario and the low and high policies scenarios">
            <a:extLst>
              <a:ext uri="{FF2B5EF4-FFF2-40B4-BE49-F238E27FC236}">
                <a16:creationId xmlns:a16="http://schemas.microsoft.com/office/drawing/2014/main" id="{062E7C3B-263A-41CF-8521-4070A5396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10"/>
          <a:stretch/>
        </p:blipFill>
        <p:spPr bwMode="auto">
          <a:xfrm>
            <a:off x="1720391" y="1574276"/>
            <a:ext cx="10160002" cy="301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879FFC4-89F9-4CF3-9143-1D0C131E6FA1}"/>
              </a:ext>
            </a:extLst>
          </p:cNvPr>
          <p:cNvSpPr txBox="1"/>
          <p:nvPr/>
        </p:nvSpPr>
        <p:spPr>
          <a:xfrm>
            <a:off x="1593130" y="4741681"/>
            <a:ext cx="989014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36860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09.potx" id="{B8E5E1D6-484E-4E18-B366-2465010C1150}" vid="{D02451A5-06EE-4263-9DB9-0254920C5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National_policy_scenarios</Template>
  <TotalTime>373</TotalTime>
  <Words>196</Words>
  <Application>Microsoft Office PowerPoint</Application>
  <PresentationFormat>Widescreen</PresentationFormat>
  <Paragraphs>30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PNNL_Option_4</vt:lpstr>
      <vt:lpstr>PowerPoint Presentation</vt:lpstr>
      <vt:lpstr>CO2 emissions in 2050</vt:lpstr>
      <vt:lpstr>GHG emissions in 2065</vt:lpstr>
      <vt:lpstr>Pathway to carbon neutral/ net-zero</vt:lpstr>
      <vt:lpstr>Pathway to carbon neutral/ net-zero (sectoral)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Waite, Taryn R</dc:creator>
  <cp:lastModifiedBy>Waite, Taryn R</cp:lastModifiedBy>
  <cp:revision>9</cp:revision>
  <dcterms:created xsi:type="dcterms:W3CDTF">2022-11-07T13:30:01Z</dcterms:created>
  <dcterms:modified xsi:type="dcterms:W3CDTF">2022-11-14T20:11:06Z</dcterms:modified>
</cp:coreProperties>
</file>