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56" r:id="rId3"/>
    <p:sldId id="257" r:id="rId4"/>
    <p:sldId id="261" r:id="rId5"/>
    <p:sldId id="262" r:id="rId6"/>
    <p:sldId id="263" r:id="rId7"/>
    <p:sldId id="274" r:id="rId8"/>
    <p:sldId id="273" r:id="rId9"/>
    <p:sldId id="267" r:id="rId10"/>
    <p:sldId id="268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ED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54" autoAdjust="0"/>
  </p:normalViewPr>
  <p:slideViewPr>
    <p:cSldViewPr snapToGrid="0">
      <p:cViewPr varScale="1">
        <p:scale>
          <a:sx n="90" d="100"/>
          <a:sy n="90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968D0-A236-4F43-9515-5A225FF09F0E}" type="datetimeFigureOut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C5F7-CC0E-422C-B27C-98B6F7860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0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7320-80C5-4F3F-93B2-285E43917B0C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6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394-256B-47B4-A760-EB25C97E9616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7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7903-7250-4C3C-9960-1851A9C33F7E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583-7A77-4889-9AA6-4FB808303291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067421" cy="914400"/>
          </a:xfrm>
        </p:spPr>
        <p:txBody>
          <a:bodyPr>
            <a:noAutofit/>
          </a:bodyPr>
          <a:lstStyle>
            <a:lvl1pPr marL="0" indent="0">
              <a:buNone/>
              <a:defRPr sz="1400" b="1" i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게임기획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11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040D-86BC-4AFD-8199-22662C87B531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3E72-623C-4C87-B5DC-608C193F114B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819C-4E3B-4412-A497-26501365C118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AC05-B21E-428E-A0EB-8D989E9C9607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4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453-32D1-4F3F-A875-C0D8DAF7176C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38B-D654-431A-A9B7-7BE8C33F9F35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432E-8ED7-4B39-BE11-CEEEA465C2B8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3E66-249B-494C-A047-EB6C651A3076}" type="datetime1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6DA3-7ED4-4FEF-9642-2DFED6B0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8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7885"/>
            <a:ext cx="10515600" cy="505097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err="1"/>
              <a:t>한장</a:t>
            </a:r>
            <a:r>
              <a:rPr lang="ko-KR" altLang="en-US" dirty="0"/>
              <a:t> 보고서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세계관</a:t>
            </a:r>
            <a:r>
              <a:rPr lang="en-US" altLang="ko-KR" dirty="0"/>
              <a:t>/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등장인물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ko-KR" altLang="en-US" dirty="0" err="1"/>
              <a:t>로직</a:t>
            </a:r>
            <a:r>
              <a:rPr lang="en-US" altLang="ko-KR" dirty="0"/>
              <a:t>, UI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ko-KR" altLang="en-US" dirty="0"/>
              <a:t>게임 데이터</a:t>
            </a:r>
            <a:endParaRPr lang="en-US" altLang="ko-K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dirty="0"/>
              <a:t>아이템</a:t>
            </a:r>
            <a:endParaRPr lang="en-US" altLang="ko-K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dirty="0"/>
              <a:t>게임 진행 흐름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ko-KR" altLang="en-US" dirty="0"/>
              <a:t>스테이지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컨셉</a:t>
            </a:r>
            <a:endParaRPr lang="en-US" altLang="ko-K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dirty="0"/>
              <a:t>배치</a:t>
            </a:r>
            <a:r>
              <a:rPr lang="en-US" altLang="ko-KR" dirty="0"/>
              <a:t>/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dirty="0"/>
              <a:t>연출</a:t>
            </a:r>
            <a:endParaRPr lang="en-US" altLang="ko-K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dirty="0"/>
              <a:t>리소스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946400" y="1355375"/>
            <a:ext cx="7282935" cy="400110"/>
            <a:chOff x="2946400" y="1752541"/>
            <a:chExt cx="7282935" cy="40011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946400" y="2014151"/>
              <a:ext cx="674130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735065" y="1752541"/>
              <a:ext cx="494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60618" y="1773574"/>
            <a:ext cx="7523393" cy="400110"/>
            <a:chOff x="3560618" y="1752541"/>
            <a:chExt cx="7523393" cy="400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60618" y="2014151"/>
              <a:ext cx="6127083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735065" y="1752541"/>
              <a:ext cx="1348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3~6</a:t>
              </a:r>
              <a:endParaRPr lang="ko-KR" altLang="en-US" sz="2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10971" y="2874708"/>
            <a:ext cx="8573040" cy="400110"/>
            <a:chOff x="2510971" y="1752541"/>
            <a:chExt cx="8573040" cy="40011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510971" y="2014151"/>
              <a:ext cx="717673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35065" y="1752541"/>
              <a:ext cx="1348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7~12</a:t>
              </a:r>
              <a:endParaRPr lang="ko-KR" altLang="en-US" sz="2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0971" y="4353935"/>
            <a:ext cx="8573040" cy="400110"/>
            <a:chOff x="2510971" y="1752541"/>
            <a:chExt cx="8573040" cy="40011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0971" y="2014151"/>
              <a:ext cx="717673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35065" y="1752541"/>
              <a:ext cx="1348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15~18</a:t>
              </a:r>
              <a:endParaRPr lang="ko-KR" altLang="en-US" sz="2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46400" y="3327328"/>
            <a:ext cx="8137611" cy="400110"/>
            <a:chOff x="2946400" y="1752541"/>
            <a:chExt cx="8137611" cy="40011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946400" y="2014151"/>
              <a:ext cx="6741301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735065" y="1752541"/>
              <a:ext cx="1348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13~14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64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로직</a:t>
            </a:r>
            <a:r>
              <a:rPr lang="en-US" altLang="ko-KR" sz="1400" b="1" i="1" dirty="0">
                <a:solidFill>
                  <a:srgbClr val="000000"/>
                </a:solidFill>
              </a:rPr>
              <a:t>, UI</a:t>
            </a:r>
            <a:endParaRPr lang="ko-KR" altLang="en-US" sz="1400" b="1" i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780721" y="490911"/>
            <a:ext cx="7036378" cy="2855770"/>
            <a:chOff x="270206" y="1644795"/>
            <a:chExt cx="7239399" cy="2938168"/>
          </a:xfrm>
        </p:grpSpPr>
        <p:grpSp>
          <p:nvGrpSpPr>
            <p:cNvPr id="63" name="그룹 62"/>
            <p:cNvGrpSpPr/>
            <p:nvPr/>
          </p:nvGrpSpPr>
          <p:grpSpPr>
            <a:xfrm>
              <a:off x="270206" y="1644795"/>
              <a:ext cx="4793588" cy="2938168"/>
              <a:chOff x="5157489" y="2533506"/>
              <a:chExt cx="4793588" cy="2938168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5237571" y="3024278"/>
                <a:ext cx="4713506" cy="2447396"/>
                <a:chOff x="232569" y="1624012"/>
                <a:chExt cx="5283200" cy="27432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232569" y="1624012"/>
                  <a:ext cx="5283200" cy="274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001758" y="2975467"/>
                  <a:ext cx="1951629" cy="517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세이브데이터 불러오기</a:t>
                  </a:r>
                  <a:endPara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  <a:p>
                  <a:r>
                    <a: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선택지에서 불러오기</a:t>
                  </a:r>
                  <a:endPara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5157489" y="2626541"/>
                <a:ext cx="1378116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◈ </a:t>
                </a:r>
                <a:r>
                  <a:rPr lang="en-US" altLang="ko-KR" sz="1200" b="1" dirty="0"/>
                  <a:t>2-2. </a:t>
                </a:r>
                <a:r>
                  <a:rPr lang="ko-KR" altLang="en-US" sz="1200" b="1" dirty="0"/>
                  <a:t>이어하기</a:t>
                </a:r>
                <a:endParaRPr lang="ko-KR" altLang="en-US" sz="12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708155" y="4217954"/>
                <a:ext cx="2170228" cy="50977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화살표 연결선 57"/>
              <p:cNvCxnSpPr>
                <a:stCxn id="57" idx="0"/>
                <a:endCxn id="61" idx="2"/>
              </p:cNvCxnSpPr>
              <p:nvPr/>
            </p:nvCxnSpPr>
            <p:spPr>
              <a:xfrm flipV="1">
                <a:off x="8793269" y="2865995"/>
                <a:ext cx="180667" cy="1351958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/>
              <p:cNvSpPr/>
              <p:nvPr/>
            </p:nvSpPr>
            <p:spPr>
              <a:xfrm>
                <a:off x="7996793" y="2533506"/>
                <a:ext cx="1954283" cy="332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/>
                  <a:t> 불러오기 관련 선택지</a:t>
                </a: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875754" y="3393363"/>
              <a:ext cx="2115346" cy="188037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75754" y="3614920"/>
              <a:ext cx="2115346" cy="188037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30" idx="3"/>
              <a:endCxn id="37" idx="1"/>
            </p:cNvCxnSpPr>
            <p:nvPr/>
          </p:nvCxnSpPr>
          <p:spPr>
            <a:xfrm flipV="1">
              <a:off x="4991099" y="2654984"/>
              <a:ext cx="412362" cy="832398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403462" y="2369992"/>
              <a:ext cx="2106143" cy="569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/>
                <a:t>[2-2-1] </a:t>
              </a:r>
              <a:r>
                <a:rPr lang="ko-KR" altLang="en-US" sz="1000" dirty="0"/>
                <a:t>저장된 세이브 데이터 중 마지막 데이터를 불러옴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03463" y="3525958"/>
              <a:ext cx="1978412" cy="332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/>
                <a:t>2-2-2</a:t>
              </a:r>
              <a:r>
                <a:rPr lang="ko-KR" altLang="en-US" sz="1000" dirty="0"/>
                <a:t>으로 이동</a:t>
              </a:r>
            </a:p>
          </p:txBody>
        </p:sp>
        <p:cxnSp>
          <p:nvCxnSpPr>
            <p:cNvPr id="46" name="직선 화살표 연결선 45"/>
            <p:cNvCxnSpPr>
              <a:stCxn id="31" idx="3"/>
              <a:endCxn id="45" idx="1"/>
            </p:cNvCxnSpPr>
            <p:nvPr/>
          </p:nvCxnSpPr>
          <p:spPr>
            <a:xfrm flipV="1">
              <a:off x="4991099" y="3692204"/>
              <a:ext cx="412363" cy="16735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2780720" y="3678818"/>
            <a:ext cx="4659158" cy="2765344"/>
            <a:chOff x="2543505" y="3698542"/>
            <a:chExt cx="4793589" cy="2845133"/>
          </a:xfrm>
        </p:grpSpPr>
        <p:grpSp>
          <p:nvGrpSpPr>
            <p:cNvPr id="54" name="그룹 53"/>
            <p:cNvGrpSpPr/>
            <p:nvPr/>
          </p:nvGrpSpPr>
          <p:grpSpPr>
            <a:xfrm>
              <a:off x="2543505" y="3698542"/>
              <a:ext cx="4793589" cy="2845133"/>
              <a:chOff x="5157488" y="2626541"/>
              <a:chExt cx="4793589" cy="2845133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37571" y="3024278"/>
                <a:ext cx="4713506" cy="24473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5157488" y="2626541"/>
                <a:ext cx="28393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/>
                  <a:t>◈ </a:t>
                </a:r>
                <a:r>
                  <a:rPr lang="en-US" altLang="ko-KR" sz="1200" b="1" dirty="0"/>
                  <a:t>2-2-2. </a:t>
                </a:r>
                <a:r>
                  <a:rPr lang="ko-KR" altLang="en-US" sz="1200" b="1" dirty="0"/>
                  <a:t>루트에서 불러오기</a:t>
                </a:r>
                <a:endParaRPr lang="ko-KR" altLang="en-US" sz="1200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913610" y="4468647"/>
              <a:ext cx="902197" cy="3635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  <a:r>
                <a:rPr lang="ko-KR" altLang="en-US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일차</a:t>
              </a:r>
              <a:endParaRPr lang="en-US" altLang="ko-KR" b="1" dirty="0">
                <a:solidFill>
                  <a:srgbClr val="05ED05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094172" y="4468647"/>
              <a:ext cx="902197" cy="3635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  <a:r>
                <a:rPr lang="ko-KR" altLang="en-US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일차</a:t>
              </a:r>
              <a:endParaRPr lang="en-US" altLang="ko-KR" b="1" dirty="0">
                <a:solidFill>
                  <a:srgbClr val="05ED05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68680" y="5199028"/>
              <a:ext cx="1210999" cy="3635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선택 내용</a:t>
              </a:r>
              <a:endParaRPr lang="en-US" altLang="ko-KR" b="1" dirty="0">
                <a:solidFill>
                  <a:srgbClr val="05ED05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051185" y="5847354"/>
              <a:ext cx="1251488" cy="3635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선택 내용</a:t>
              </a:r>
              <a:endParaRPr lang="en-US" altLang="ko-KR" b="1" dirty="0">
                <a:solidFill>
                  <a:srgbClr val="05ED05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0190" y="5847354"/>
              <a:ext cx="1291977" cy="3635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선택 내용</a:t>
              </a:r>
              <a:endParaRPr lang="en-US" altLang="ko-KR" b="1" dirty="0">
                <a:solidFill>
                  <a:srgbClr val="05ED05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29" name="꺾인 연결선 28"/>
            <p:cNvCxnSpPr>
              <a:stCxn id="25" idx="2"/>
              <a:endCxn id="81" idx="0"/>
            </p:cNvCxnSpPr>
            <p:nvPr/>
          </p:nvCxnSpPr>
          <p:spPr>
            <a:xfrm rot="16200000" flipH="1">
              <a:off x="3686006" y="4510855"/>
              <a:ext cx="366875" cy="1009471"/>
            </a:xfrm>
            <a:prstGeom prst="bentConnector3">
              <a:avLst/>
            </a:prstGeom>
            <a:ln w="28575">
              <a:solidFill>
                <a:srgbClr val="05ED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81" idx="3"/>
              <a:endCxn id="79" idx="2"/>
            </p:cNvCxnSpPr>
            <p:nvPr/>
          </p:nvCxnSpPr>
          <p:spPr>
            <a:xfrm flipV="1">
              <a:off x="4979679" y="4832153"/>
              <a:ext cx="565591" cy="548628"/>
            </a:xfrm>
            <a:prstGeom prst="bentConnector2">
              <a:avLst/>
            </a:prstGeom>
            <a:ln w="28575">
              <a:solidFill>
                <a:srgbClr val="05ED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꺾인 연결선 84"/>
            <p:cNvCxnSpPr>
              <a:stCxn id="25" idx="2"/>
              <a:endCxn id="82" idx="1"/>
            </p:cNvCxnSpPr>
            <p:nvPr/>
          </p:nvCxnSpPr>
          <p:spPr>
            <a:xfrm rot="16200000" flipH="1">
              <a:off x="3109470" y="5087391"/>
              <a:ext cx="1196954" cy="686476"/>
            </a:xfrm>
            <a:prstGeom prst="bentConnector2">
              <a:avLst/>
            </a:prstGeom>
            <a:ln w="28575">
              <a:solidFill>
                <a:srgbClr val="05ED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79" idx="3"/>
              <a:endCxn id="83" idx="0"/>
            </p:cNvCxnSpPr>
            <p:nvPr/>
          </p:nvCxnSpPr>
          <p:spPr>
            <a:xfrm>
              <a:off x="5996369" y="4650400"/>
              <a:ext cx="579810" cy="1196954"/>
            </a:xfrm>
            <a:prstGeom prst="bentConnector2">
              <a:avLst/>
            </a:prstGeom>
            <a:ln w="28575">
              <a:solidFill>
                <a:srgbClr val="05ED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직사각형 126"/>
          <p:cNvSpPr/>
          <p:nvPr/>
        </p:nvSpPr>
        <p:spPr>
          <a:xfrm>
            <a:off x="7656601" y="5060706"/>
            <a:ext cx="32473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→원하는 지점을 선택해 </a:t>
            </a:r>
            <a:r>
              <a:rPr lang="ko-KR" altLang="en-US" sz="1000" dirty="0" err="1"/>
              <a:t>재시작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※</a:t>
            </a:r>
            <a:r>
              <a:rPr lang="ko-KR" altLang="en-US" sz="1000" dirty="0"/>
              <a:t>일차를 고를 시 해당 날짜의 시작 부분</a:t>
            </a:r>
            <a:r>
              <a:rPr lang="en-US" altLang="ko-KR" sz="1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선택 내용을 고를 시 해당 선택지에서 시작</a:t>
            </a:r>
          </a:p>
        </p:txBody>
      </p:sp>
      <p:sp>
        <p:nvSpPr>
          <p:cNvPr id="1032" name="왼쪽 화살표 1031"/>
          <p:cNvSpPr/>
          <p:nvPr/>
        </p:nvSpPr>
        <p:spPr>
          <a:xfrm>
            <a:off x="3009900" y="1104900"/>
            <a:ext cx="259080" cy="236220"/>
          </a:xfrm>
          <a:prstGeom prst="leftArrow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962659" y="1068483"/>
            <a:ext cx="413001" cy="272638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945352" y="967920"/>
            <a:ext cx="1899477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[2-2-3] </a:t>
            </a:r>
            <a:r>
              <a:rPr lang="ko-KR" altLang="en-US" sz="1000" dirty="0" err="1"/>
              <a:t>뒤로가기</a:t>
            </a:r>
            <a:r>
              <a:rPr lang="ko-KR" altLang="en-US" sz="1000" dirty="0"/>
              <a:t> 버튼</a:t>
            </a:r>
          </a:p>
        </p:txBody>
      </p:sp>
      <p:cxnSp>
        <p:nvCxnSpPr>
          <p:cNvPr id="143" name="직선 화살표 연결선 142"/>
          <p:cNvCxnSpPr>
            <a:stCxn id="141" idx="1"/>
          </p:cNvCxnSpPr>
          <p:nvPr/>
        </p:nvCxnSpPr>
        <p:spPr>
          <a:xfrm flipH="1" flipV="1">
            <a:off x="2339399" y="1174060"/>
            <a:ext cx="623260" cy="307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왼쪽 화살표 145"/>
          <p:cNvSpPr/>
          <p:nvPr/>
        </p:nvSpPr>
        <p:spPr>
          <a:xfrm>
            <a:off x="3009900" y="4141007"/>
            <a:ext cx="259080" cy="236220"/>
          </a:xfrm>
          <a:prstGeom prst="leftArrow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962659" y="4110355"/>
            <a:ext cx="413001" cy="272638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34002" y="4009792"/>
            <a:ext cx="18994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[2-3-4] </a:t>
            </a:r>
            <a:r>
              <a:rPr lang="ko-KR" altLang="en-US" sz="1000" dirty="0" err="1"/>
              <a:t>창닫기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뒤로가기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9" name="직선 화살표 연결선 148"/>
          <p:cNvCxnSpPr>
            <a:stCxn id="147" idx="1"/>
          </p:cNvCxnSpPr>
          <p:nvPr/>
        </p:nvCxnSpPr>
        <p:spPr>
          <a:xfrm flipH="1" flipV="1">
            <a:off x="2339399" y="4215932"/>
            <a:ext cx="623260" cy="307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5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673546" y="2452928"/>
            <a:ext cx="3286365" cy="1011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로직</a:t>
            </a:r>
            <a:r>
              <a:rPr lang="en-US" altLang="ko-KR" sz="1400" b="1" i="1" dirty="0">
                <a:solidFill>
                  <a:srgbClr val="000000"/>
                </a:solidFill>
              </a:rPr>
              <a:t>, UI</a:t>
            </a:r>
            <a:endParaRPr lang="ko-KR" altLang="en-US" sz="1400" b="1" i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50675" y="1310600"/>
            <a:ext cx="5347675" cy="3727222"/>
            <a:chOff x="651820" y="1363762"/>
            <a:chExt cx="4793587" cy="3341034"/>
          </a:xfrm>
        </p:grpSpPr>
        <p:grpSp>
          <p:nvGrpSpPr>
            <p:cNvPr id="38" name="그룹 37"/>
            <p:cNvGrpSpPr/>
            <p:nvPr/>
          </p:nvGrpSpPr>
          <p:grpSpPr>
            <a:xfrm>
              <a:off x="731902" y="2257400"/>
              <a:ext cx="4713505" cy="2447396"/>
              <a:chOff x="232569" y="1624012"/>
              <a:chExt cx="5283200" cy="27432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32569" y="1624012"/>
                <a:ext cx="5283200" cy="274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2215" y="2286260"/>
                <a:ext cx="1500645" cy="113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배경음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효과음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텍스트 출력 속도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651820" y="1859663"/>
              <a:ext cx="1378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◈ </a:t>
              </a:r>
              <a:r>
                <a:rPr lang="en-US" altLang="ko-KR" sz="1200" b="1" dirty="0"/>
                <a:t>2-3. </a:t>
              </a:r>
              <a:r>
                <a:rPr lang="ko-KR" altLang="en-US" sz="1200" b="1" dirty="0" err="1"/>
                <a:t>게임설정</a:t>
              </a:r>
              <a:endParaRPr lang="ko-KR" altLang="en-US" sz="1200" dirty="0"/>
            </a:p>
          </p:txBody>
        </p:sp>
        <p:cxnSp>
          <p:nvCxnSpPr>
            <p:cNvPr id="42" name="직선 화살표 연결선 41"/>
            <p:cNvCxnSpPr>
              <a:stCxn id="40" idx="0"/>
              <a:endCxn id="43" idx="2"/>
            </p:cNvCxnSpPr>
            <p:nvPr/>
          </p:nvCxnSpPr>
          <p:spPr>
            <a:xfrm flipV="1">
              <a:off x="4106794" y="1657176"/>
              <a:ext cx="388830" cy="113323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769352" y="1363762"/>
              <a:ext cx="1452543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좌우로 움직여 조절</a:t>
              </a: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523482" y="2935553"/>
              <a:ext cx="2491740" cy="139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523482" y="2935553"/>
              <a:ext cx="1557337" cy="13956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993189" y="2891731"/>
              <a:ext cx="227210" cy="227210"/>
            </a:xfrm>
            <a:prstGeom prst="ellipse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523482" y="3316553"/>
              <a:ext cx="2491740" cy="139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523482" y="3316553"/>
              <a:ext cx="1557337" cy="13956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993189" y="3272731"/>
              <a:ext cx="227210" cy="227210"/>
            </a:xfrm>
            <a:prstGeom prst="ellipse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523482" y="3671592"/>
              <a:ext cx="2491740" cy="139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523482" y="3671592"/>
              <a:ext cx="1557337" cy="13956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3993189" y="3627770"/>
              <a:ext cx="227210" cy="227210"/>
            </a:xfrm>
            <a:prstGeom prst="ellipse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54952" y="2790415"/>
              <a:ext cx="503683" cy="1191841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8027545" y="2932942"/>
            <a:ext cx="2491740" cy="1395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27545" y="2932942"/>
            <a:ext cx="292929" cy="1395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42789" y="2889120"/>
            <a:ext cx="227210" cy="227210"/>
          </a:xfrm>
          <a:prstGeom prst="ellipse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57203" y="1772516"/>
            <a:ext cx="24504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※</a:t>
            </a:r>
            <a:r>
              <a:rPr lang="ko-KR" altLang="en-US" sz="1000" dirty="0"/>
              <a:t>왼쪽으로 갈수록 작아지고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오른쪽으로 갈수록 커짐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803558" y="3552481"/>
            <a:ext cx="24504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작은 상태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673546" y="3986987"/>
            <a:ext cx="3286365" cy="1011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8027545" y="4467001"/>
            <a:ext cx="2491740" cy="1395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027545" y="4467001"/>
            <a:ext cx="2350329" cy="13956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0254049" y="4423179"/>
            <a:ext cx="227210" cy="227210"/>
          </a:xfrm>
          <a:prstGeom prst="ellipse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803558" y="5086540"/>
            <a:ext cx="24504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큰 상태</a:t>
            </a:r>
          </a:p>
        </p:txBody>
      </p:sp>
      <p:sp>
        <p:nvSpPr>
          <p:cNvPr id="75" name="왼쪽 화살표 74"/>
          <p:cNvSpPr/>
          <p:nvPr/>
        </p:nvSpPr>
        <p:spPr>
          <a:xfrm>
            <a:off x="998909" y="2430192"/>
            <a:ext cx="259080" cy="236220"/>
          </a:xfrm>
          <a:prstGeom prst="leftArrow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3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528906" y="4838700"/>
            <a:ext cx="2631794" cy="1580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1515325" y="5206316"/>
            <a:ext cx="1025889" cy="498774"/>
            <a:chOff x="534445" y="5206316"/>
            <a:chExt cx="1025889" cy="498774"/>
          </a:xfrm>
        </p:grpSpPr>
        <p:sp>
          <p:nvSpPr>
            <p:cNvPr id="121" name="TextBox 120"/>
            <p:cNvSpPr txBox="1"/>
            <p:nvPr/>
          </p:nvSpPr>
          <p:spPr>
            <a:xfrm>
              <a:off x="534445" y="5489646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아이템 이름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958795" y="5206316"/>
              <a:ext cx="241131" cy="241131"/>
            </a:xfrm>
            <a:prstGeom prst="rect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1098" y="5489646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X </a:t>
              </a:r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개수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5846464"/>
            <a:ext cx="2743200" cy="365125"/>
          </a:xfrm>
        </p:spPr>
        <p:txBody>
          <a:bodyPr/>
          <a:lstStyle/>
          <a:p>
            <a:fld id="{1E696DA3-7ED4-4FEF-9642-2DFED6B0BD6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로직</a:t>
            </a:r>
            <a:r>
              <a:rPr lang="en-US" altLang="ko-KR" sz="1400" b="1" i="1" dirty="0">
                <a:solidFill>
                  <a:srgbClr val="000000"/>
                </a:solidFill>
              </a:rPr>
              <a:t>, UI</a:t>
            </a:r>
            <a:endParaRPr lang="ko-KR" altLang="en-US" sz="1400" b="1" i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28905" y="333177"/>
            <a:ext cx="7412518" cy="5049198"/>
            <a:chOff x="746791" y="919516"/>
            <a:chExt cx="7412518" cy="5049198"/>
          </a:xfrm>
        </p:grpSpPr>
        <p:sp>
          <p:nvSpPr>
            <p:cNvPr id="33" name="직사각형 32"/>
            <p:cNvSpPr/>
            <p:nvPr/>
          </p:nvSpPr>
          <p:spPr>
            <a:xfrm>
              <a:off x="746791" y="1378195"/>
              <a:ext cx="64390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◈ </a:t>
              </a:r>
              <a:r>
                <a:rPr lang="en-US" altLang="ko-KR" sz="1200" b="1" dirty="0"/>
                <a:t>3. </a:t>
              </a:r>
              <a:r>
                <a:rPr lang="ko-KR" altLang="en-US" sz="1200" b="1" dirty="0"/>
                <a:t>게임시작</a:t>
              </a:r>
              <a:endParaRPr lang="ko-KR" altLang="en-US" sz="1200" dirty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56535" y="919516"/>
              <a:ext cx="7263000" cy="4210607"/>
              <a:chOff x="356652" y="923753"/>
              <a:chExt cx="6528133" cy="3784579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356652" y="1375731"/>
                <a:ext cx="6528133" cy="3332601"/>
                <a:chOff x="201564" y="1375731"/>
                <a:chExt cx="6528133" cy="3332601"/>
              </a:xfrm>
            </p:grpSpPr>
            <p:grpSp>
              <p:nvGrpSpPr>
                <p:cNvPr id="86" name="그룹 85"/>
                <p:cNvGrpSpPr/>
                <p:nvPr/>
              </p:nvGrpSpPr>
              <p:grpSpPr>
                <a:xfrm>
                  <a:off x="201564" y="1906888"/>
                  <a:ext cx="4713504" cy="2447396"/>
                  <a:chOff x="232569" y="1624012"/>
                  <a:chExt cx="5283200" cy="2743200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32569" y="1624012"/>
                    <a:ext cx="5283200" cy="2743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06400" y="1796415"/>
                    <a:ext cx="218681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solidFill>
                          <a:srgbClr val="05ED05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rPr>
                      <a:t>분석한 상황을 보고합니다</a:t>
                    </a:r>
                    <a:r>
                      <a:rPr lang="en-US" altLang="ko-KR" sz="1200" b="1" dirty="0">
                        <a:solidFill>
                          <a:srgbClr val="05ED05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rPr>
                      <a:t>. _</a:t>
                    </a:r>
                    <a:endPara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endParaRPr>
                  </a:p>
                </p:txBody>
              </p:sp>
              <p:sp>
                <p:nvSpPr>
                  <p:cNvPr id="100" name="하트 99"/>
                  <p:cNvSpPr/>
                  <p:nvPr/>
                </p:nvSpPr>
                <p:spPr>
                  <a:xfrm>
                    <a:off x="4966771" y="1815153"/>
                    <a:ext cx="283598" cy="258171"/>
                  </a:xfrm>
                  <a:prstGeom prst="heart">
                    <a:avLst/>
                  </a:prstGeom>
                  <a:solidFill>
                    <a:srgbClr val="CC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1" name="그림 100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429" y1="23256" x2="46429" y2="232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3275" t="14904" r="19404" b="18954"/>
                  <a:stretch/>
                </p:blipFill>
                <p:spPr>
                  <a:xfrm>
                    <a:off x="4843470" y="2161522"/>
                    <a:ext cx="404813" cy="407194"/>
                  </a:xfrm>
                  <a:prstGeom prst="rect">
                    <a:avLst/>
                  </a:prstGeom>
                </p:spPr>
              </p:pic>
              <p:sp>
                <p:nvSpPr>
                  <p:cNvPr id="102" name="눈물 방울 101"/>
                  <p:cNvSpPr/>
                  <p:nvPr/>
                </p:nvSpPr>
                <p:spPr>
                  <a:xfrm rot="19059799">
                    <a:off x="4954266" y="2814402"/>
                    <a:ext cx="247651" cy="242887"/>
                  </a:xfrm>
                  <a:prstGeom prst="teardrop">
                    <a:avLst>
                      <a:gd name="adj" fmla="val 131084"/>
                    </a:avLst>
                  </a:prstGeom>
                  <a:solidFill>
                    <a:srgbClr val="CC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3" name="그림 10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9677" b="99355" l="9794" r="89691">
                                <a14:foregroundMark x1="55155" y1="36129" x2="55155" y2="36129"/>
                                <a14:foregroundMark x1="55670" y1="99355" x2="55670" y2="99355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57754" y="3104269"/>
                    <a:ext cx="576245" cy="460403"/>
                  </a:xfrm>
                  <a:prstGeom prst="rect">
                    <a:avLst/>
                  </a:prstGeom>
                </p:spPr>
              </p:pic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462162" y="3248351"/>
                    <a:ext cx="1101766" cy="517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solidFill>
                          <a:srgbClr val="05ED05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rPr>
                      <a:t>들을래요</a:t>
                    </a:r>
                    <a:r>
                      <a:rPr lang="en-US" altLang="ko-KR" sz="1200" b="1" dirty="0">
                        <a:solidFill>
                          <a:srgbClr val="05ED05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rPr>
                      <a:t>.</a:t>
                    </a:r>
                  </a:p>
                  <a:p>
                    <a:r>
                      <a:rPr lang="ko-KR" altLang="en-US" sz="1200" b="1" dirty="0" err="1">
                        <a:solidFill>
                          <a:srgbClr val="05ED05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rPr>
                      <a:t>안들을래요</a:t>
                    </a:r>
                    <a:r>
                      <a:rPr lang="en-US" altLang="ko-KR" sz="1200" b="1" dirty="0">
                        <a:solidFill>
                          <a:srgbClr val="05ED05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rPr>
                      <a:t>.</a:t>
                    </a:r>
                    <a:endPara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endParaRPr>
                  </a:p>
                </p:txBody>
              </p:sp>
            </p:grpSp>
            <p:sp>
              <p:nvSpPr>
                <p:cNvPr id="87" name="직사각형 86"/>
                <p:cNvSpPr/>
                <p:nvPr/>
              </p:nvSpPr>
              <p:spPr>
                <a:xfrm>
                  <a:off x="297716" y="2060700"/>
                  <a:ext cx="2260600" cy="322118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1994999" y="1375731"/>
                  <a:ext cx="1576876" cy="293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3-1 [</a:t>
                  </a:r>
                  <a:r>
                    <a:rPr lang="ko-KR" altLang="en-US" sz="1000" dirty="0" err="1"/>
                    <a:t>대화창</a:t>
                  </a:r>
                  <a:r>
                    <a:rPr lang="en-US" altLang="ko-KR" sz="1000" dirty="0"/>
                    <a:t>]</a:t>
                  </a:r>
                  <a:endParaRPr lang="ko-KR" altLang="en-US" sz="10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152821" y="1827190"/>
                  <a:ext cx="1576876" cy="19087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3-3 [</a:t>
                  </a:r>
                  <a:r>
                    <a:rPr lang="ko-KR" altLang="en-US" sz="1000" dirty="0"/>
                    <a:t>현재 상태</a:t>
                  </a:r>
                  <a:r>
                    <a:rPr lang="en-US" altLang="ko-KR" sz="1000" dirty="0"/>
                    <a:t>]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3-3-1. </a:t>
                  </a:r>
                  <a:r>
                    <a:rPr lang="ko-KR" altLang="en-US" sz="1000" dirty="0"/>
                    <a:t>체력</a:t>
                  </a:r>
                  <a:endParaRPr lang="en-US" altLang="ko-KR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ko-KR" sz="13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3-3-2. </a:t>
                  </a:r>
                  <a:r>
                    <a:rPr lang="ko-KR" altLang="en-US" sz="1000" dirty="0"/>
                    <a:t>허기</a:t>
                  </a:r>
                  <a:endParaRPr lang="en-US" altLang="ko-KR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ko-KR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ko-KR" sz="5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3-3-3. </a:t>
                  </a:r>
                  <a:r>
                    <a:rPr lang="ko-KR" altLang="en-US" sz="1000" dirty="0"/>
                    <a:t>목마름</a:t>
                  </a:r>
                  <a:endParaRPr lang="en-US" altLang="ko-KR" sz="1000" dirty="0"/>
                </a:p>
                <a:p>
                  <a:pPr>
                    <a:lnSpc>
                      <a:spcPct val="150000"/>
                    </a:lnSpc>
                  </a:pPr>
                  <a:endParaRPr lang="en-US" altLang="ko-KR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3-3-4. </a:t>
                  </a:r>
                  <a:r>
                    <a:rPr lang="ko-KR" altLang="en-US" sz="1000" dirty="0"/>
                    <a:t>사기</a:t>
                  </a:r>
                </a:p>
              </p:txBody>
            </p:sp>
            <p:cxnSp>
              <p:nvCxnSpPr>
                <p:cNvPr id="90" name="직선 화살표 연결선 89"/>
                <p:cNvCxnSpPr>
                  <a:stCxn id="87" idx="0"/>
                  <a:endCxn id="88" idx="1"/>
                </p:cNvCxnSpPr>
                <p:nvPr/>
              </p:nvCxnSpPr>
              <p:spPr>
                <a:xfrm flipV="1">
                  <a:off x="1428016" y="1522438"/>
                  <a:ext cx="566983" cy="538262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/>
                <p:cNvCxnSpPr/>
                <p:nvPr/>
              </p:nvCxnSpPr>
              <p:spPr>
                <a:xfrm>
                  <a:off x="4769722" y="2192584"/>
                  <a:ext cx="347360" cy="29176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>
                  <a:off x="4740672" y="2597274"/>
                  <a:ext cx="376410" cy="157642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>
                  <a:off x="4740672" y="3098238"/>
                  <a:ext cx="376410" cy="184286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/>
                <p:cNvCxnSpPr/>
                <p:nvPr/>
              </p:nvCxnSpPr>
              <p:spPr>
                <a:xfrm>
                  <a:off x="4768290" y="3521908"/>
                  <a:ext cx="440334" cy="305417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직사각형 94"/>
                <p:cNvSpPr/>
                <p:nvPr/>
              </p:nvSpPr>
              <p:spPr>
                <a:xfrm>
                  <a:off x="356651" y="3356072"/>
                  <a:ext cx="987826" cy="48933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1994999" y="4414918"/>
                  <a:ext cx="1576876" cy="293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000" dirty="0"/>
                    <a:t>3-2 [</a:t>
                  </a:r>
                  <a:r>
                    <a:rPr lang="ko-KR" altLang="en-US" sz="1000" dirty="0"/>
                    <a:t>선택지</a:t>
                  </a:r>
                  <a:r>
                    <a:rPr lang="en-US" altLang="ko-KR" sz="1000" dirty="0"/>
                    <a:t>]</a:t>
                  </a:r>
                  <a:endParaRPr lang="ko-KR" altLang="en-US" sz="1000" dirty="0"/>
                </a:p>
              </p:txBody>
            </p:sp>
            <p:cxnSp>
              <p:nvCxnSpPr>
                <p:cNvPr id="97" name="직선 화살표 연결선 96"/>
                <p:cNvCxnSpPr>
                  <a:stCxn id="95" idx="3"/>
                  <a:endCxn id="96" idx="1"/>
                </p:cNvCxnSpPr>
                <p:nvPr/>
              </p:nvCxnSpPr>
              <p:spPr>
                <a:xfrm>
                  <a:off x="1344477" y="3600737"/>
                  <a:ext cx="650522" cy="960888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그룹 74"/>
              <p:cNvGrpSpPr/>
              <p:nvPr/>
            </p:nvGrpSpPr>
            <p:grpSpPr>
              <a:xfrm>
                <a:off x="4092069" y="1129812"/>
                <a:ext cx="1314015" cy="320027"/>
                <a:chOff x="4062357" y="4581726"/>
                <a:chExt cx="1314015" cy="320027"/>
              </a:xfrm>
            </p:grpSpPr>
            <p:sp>
              <p:nvSpPr>
                <p:cNvPr id="79" name="하트 78"/>
                <p:cNvSpPr/>
                <p:nvPr/>
              </p:nvSpPr>
              <p:spPr>
                <a:xfrm>
                  <a:off x="4062357" y="4671421"/>
                  <a:ext cx="253017" cy="230332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하트 79"/>
                <p:cNvSpPr/>
                <p:nvPr/>
              </p:nvSpPr>
              <p:spPr>
                <a:xfrm>
                  <a:off x="4401899" y="4671421"/>
                  <a:ext cx="253017" cy="230332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하트 80"/>
                <p:cNvSpPr/>
                <p:nvPr/>
              </p:nvSpPr>
              <p:spPr>
                <a:xfrm>
                  <a:off x="4741441" y="4671421"/>
                  <a:ext cx="253017" cy="230332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하트 81"/>
                <p:cNvSpPr/>
                <p:nvPr/>
              </p:nvSpPr>
              <p:spPr>
                <a:xfrm>
                  <a:off x="5080983" y="4671421"/>
                  <a:ext cx="253017" cy="230332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4377485" y="4581726"/>
                  <a:ext cx="295389" cy="1471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729234" y="4657425"/>
                  <a:ext cx="295389" cy="1471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080983" y="4664400"/>
                  <a:ext cx="295389" cy="1946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6" name="직선 화살표 연결선 75"/>
              <p:cNvCxnSpPr>
                <a:endCxn id="77" idx="2"/>
              </p:cNvCxnSpPr>
              <p:nvPr/>
            </p:nvCxnSpPr>
            <p:spPr>
              <a:xfrm flipV="1">
                <a:off x="4702586" y="1698853"/>
                <a:ext cx="56360" cy="327541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3865236" y="1445642"/>
                <a:ext cx="1787419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현재 수치에 따라 달라짐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064478" y="923753"/>
                <a:ext cx="178741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/>
                  <a:t>100     80       40     10</a:t>
                </a:r>
                <a:endParaRPr lang="ko-KR" altLang="en-US" sz="800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15610" y="4139273"/>
              <a:ext cx="517928" cy="461599"/>
              <a:chOff x="11634956" y="2874318"/>
              <a:chExt cx="244070" cy="21752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1634956" y="2941825"/>
                <a:ext cx="138112" cy="150018"/>
              </a:xfrm>
              <a:prstGeom prst="rect">
                <a:avLst/>
              </a:prstGeom>
              <a:solidFill>
                <a:srgbClr val="05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9351183">
                <a:off x="11762344" y="2874318"/>
                <a:ext cx="116682" cy="1262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1673056" y="2913250"/>
                <a:ext cx="61912" cy="833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5285417" y="4168117"/>
              <a:ext cx="553510" cy="524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1" idx="3"/>
              <a:endCxn id="69" idx="0"/>
            </p:cNvCxnSpPr>
            <p:nvPr/>
          </p:nvCxnSpPr>
          <p:spPr>
            <a:xfrm>
              <a:off x="5838927" y="4430362"/>
              <a:ext cx="1367160" cy="57023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6252864" y="5000599"/>
              <a:ext cx="1906445" cy="616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/>
                <a:t>3-4 [</a:t>
              </a:r>
              <a:r>
                <a:rPr lang="ko-KR" altLang="en-US" sz="1000" dirty="0" err="1"/>
                <a:t>저장버튼</a:t>
              </a:r>
              <a:r>
                <a:rPr lang="en-US" altLang="ko-KR" sz="1000" dirty="0"/>
                <a:t>] </a:t>
              </a:r>
              <a:r>
                <a:rPr lang="ko-KR" altLang="en-US" sz="1000" dirty="0"/>
                <a:t>게임 데이터를 저장 할 수 있음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278654" y="2135129"/>
              <a:ext cx="553510" cy="1864721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904816" y="5183884"/>
              <a:ext cx="204465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/>
                <a:t>3-6 [</a:t>
              </a:r>
              <a:r>
                <a:rPr lang="ko-KR" altLang="en-US" sz="1000" dirty="0" err="1"/>
                <a:t>인벤토리</a:t>
              </a:r>
              <a:r>
                <a:rPr lang="ko-KR" altLang="en-US" sz="1000" dirty="0"/>
                <a:t> 버튼</a:t>
              </a:r>
              <a:r>
                <a:rPr lang="en-US" altLang="ko-KR" sz="1000" dirty="0"/>
                <a:t>] </a:t>
              </a:r>
              <a:r>
                <a:rPr lang="ko-KR" altLang="en-US" sz="1000" dirty="0"/>
                <a:t>현재 소지한 아이템을 </a:t>
              </a:r>
              <a:r>
                <a:rPr lang="ko-KR" altLang="en-US" sz="1000" dirty="0" err="1"/>
                <a:t>팝업창</a:t>
              </a:r>
              <a:r>
                <a:rPr lang="ko-KR" altLang="en-US" sz="1000" dirty="0"/>
                <a:t> 형태로 볼 수 있음</a:t>
              </a:r>
              <a:endParaRPr lang="en-US" altLang="ko-KR" sz="10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719262" y="4088052"/>
            <a:ext cx="2525875" cy="1697503"/>
            <a:chOff x="7837325" y="4683877"/>
            <a:chExt cx="2525875" cy="1697503"/>
          </a:xfrm>
        </p:grpSpPr>
        <p:grpSp>
          <p:nvGrpSpPr>
            <p:cNvPr id="24" name="그룹 23"/>
            <p:cNvGrpSpPr/>
            <p:nvPr/>
          </p:nvGrpSpPr>
          <p:grpSpPr>
            <a:xfrm>
              <a:off x="7875573" y="5019490"/>
              <a:ext cx="2487627" cy="1361890"/>
              <a:chOff x="7256448" y="4048310"/>
              <a:chExt cx="2487627" cy="136189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7256448" y="4048310"/>
                <a:ext cx="2487627" cy="13618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9106332" y="4844481"/>
                <a:ext cx="517928" cy="461599"/>
                <a:chOff x="8134782" y="4342081"/>
                <a:chExt cx="517928" cy="461599"/>
              </a:xfrm>
            </p:grpSpPr>
            <p:sp>
              <p:nvSpPr>
                <p:cNvPr id="112" name="직사각형 111"/>
                <p:cNvSpPr/>
                <p:nvPr/>
              </p:nvSpPr>
              <p:spPr>
                <a:xfrm>
                  <a:off x="8134782" y="4485334"/>
                  <a:ext cx="293080" cy="318346"/>
                </a:xfrm>
                <a:prstGeom prst="rect">
                  <a:avLst/>
                </a:prstGeom>
                <a:solidFill>
                  <a:srgbClr val="05E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 rot="19351183">
                  <a:off x="8405105" y="4342081"/>
                  <a:ext cx="247605" cy="26781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215632" y="4424697"/>
                  <a:ext cx="131380" cy="1768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395037" y="4597720"/>
                <a:ext cx="1334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저장 되었습니다</a:t>
                </a:r>
                <a:r>
                  <a: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.</a:t>
                </a:r>
                <a:endParaRPr lang="ko-KR" altLang="en-US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16" name="직사각형 115"/>
            <p:cNvSpPr/>
            <p:nvPr/>
          </p:nvSpPr>
          <p:spPr>
            <a:xfrm>
              <a:off x="7837325" y="4683877"/>
              <a:ext cx="218121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/>
                <a:t>※</a:t>
              </a:r>
              <a:r>
                <a:rPr lang="ko-KR" altLang="en-US" sz="1000" dirty="0" err="1"/>
                <a:t>저장확인</a:t>
              </a:r>
              <a:r>
                <a:rPr lang="ko-KR" altLang="en-US" sz="1000" dirty="0"/>
                <a:t> 문구를 띄우고 사라짐</a:t>
              </a:r>
            </a:p>
          </p:txBody>
        </p:sp>
      </p:grpSp>
      <p:cxnSp>
        <p:nvCxnSpPr>
          <p:cNvPr id="117" name="직선 화살표 연결선 116"/>
          <p:cNvCxnSpPr>
            <a:stCxn id="69" idx="3"/>
            <a:endCxn id="23" idx="1"/>
          </p:cNvCxnSpPr>
          <p:nvPr/>
        </p:nvCxnSpPr>
        <p:spPr>
          <a:xfrm>
            <a:off x="7941423" y="4722440"/>
            <a:ext cx="816087" cy="38217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7764718" y="977831"/>
            <a:ext cx="4086124" cy="2425232"/>
            <a:chOff x="651818" y="1859663"/>
            <a:chExt cx="4793589" cy="2845133"/>
          </a:xfrm>
        </p:grpSpPr>
        <p:grpSp>
          <p:nvGrpSpPr>
            <p:cNvPr id="132" name="그룹 131"/>
            <p:cNvGrpSpPr/>
            <p:nvPr/>
          </p:nvGrpSpPr>
          <p:grpSpPr>
            <a:xfrm>
              <a:off x="731902" y="2257400"/>
              <a:ext cx="4713505" cy="2447396"/>
              <a:chOff x="232569" y="1624012"/>
              <a:chExt cx="5283200" cy="274320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32569" y="1624012"/>
                <a:ext cx="5283200" cy="274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92215" y="2286260"/>
                <a:ext cx="1500645" cy="113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배경음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효과음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텍스트 출력 속도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33" name="직사각형 132"/>
            <p:cNvSpPr/>
            <p:nvPr/>
          </p:nvSpPr>
          <p:spPr>
            <a:xfrm>
              <a:off x="651818" y="1859663"/>
              <a:ext cx="4210489" cy="433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※ 3-5 [</a:t>
              </a:r>
              <a:r>
                <a:rPr lang="ko-KR" altLang="en-US" sz="1200" dirty="0" err="1"/>
                <a:t>게임설정</a:t>
              </a:r>
              <a:r>
                <a:rPr lang="en-US" altLang="ko-KR" sz="1200" dirty="0"/>
                <a:t>] esc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keydown</a:t>
              </a:r>
              <a:r>
                <a:rPr lang="ko-KR" altLang="en-US" sz="1200" dirty="0"/>
                <a:t>시 </a:t>
              </a:r>
              <a:r>
                <a:rPr lang="en-US" altLang="ko-KR" sz="1200" b="1" dirty="0"/>
                <a:t>[2-3] </a:t>
              </a:r>
              <a:r>
                <a:rPr lang="ko-KR" altLang="en-US" sz="1200" b="1" dirty="0"/>
                <a:t>설정 </a:t>
              </a:r>
              <a:r>
                <a:rPr lang="ko-KR" altLang="en-US" sz="1200" dirty="0"/>
                <a:t>이동</a:t>
              </a: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523482" y="2935553"/>
              <a:ext cx="2491740" cy="139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2523482" y="2935553"/>
              <a:ext cx="1557337" cy="13956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3993189" y="2891731"/>
              <a:ext cx="227210" cy="227210"/>
            </a:xfrm>
            <a:prstGeom prst="ellipse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2523482" y="3316553"/>
              <a:ext cx="2491740" cy="139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523482" y="3316553"/>
              <a:ext cx="1557337" cy="13956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3993189" y="3272731"/>
              <a:ext cx="227210" cy="227210"/>
            </a:xfrm>
            <a:prstGeom prst="ellipse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523482" y="3671592"/>
              <a:ext cx="2491740" cy="139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523482" y="3671592"/>
              <a:ext cx="1557337" cy="13956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3993189" y="3627770"/>
              <a:ext cx="227210" cy="227210"/>
            </a:xfrm>
            <a:prstGeom prst="ellipse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235531" y="290099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5ED0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시작화면으로</a:t>
            </a:r>
            <a:endParaRPr lang="en-US" altLang="ko-KR" sz="1200" b="1" dirty="0">
              <a:solidFill>
                <a:srgbClr val="05ED0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095629" y="3665100"/>
            <a:ext cx="23885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3-5-1 [</a:t>
            </a:r>
            <a:r>
              <a:rPr lang="ko-KR" altLang="en-US" sz="1000" dirty="0" err="1"/>
              <a:t>시작화면</a:t>
            </a:r>
            <a:r>
              <a:rPr lang="ko-KR" altLang="en-US" sz="1000" dirty="0"/>
              <a:t> 이동 버튼</a:t>
            </a:r>
            <a:r>
              <a:rPr lang="en-US" altLang="ko-KR" sz="1000" dirty="0"/>
              <a:t>] </a:t>
            </a:r>
            <a:r>
              <a:rPr lang="ko-KR" altLang="en-US" sz="1000" dirty="0"/>
              <a:t>추가</a:t>
            </a:r>
          </a:p>
        </p:txBody>
      </p:sp>
      <p:cxnSp>
        <p:nvCxnSpPr>
          <p:cNvPr id="151" name="직선 화살표 연결선 150"/>
          <p:cNvCxnSpPr>
            <a:stCxn id="152" idx="2"/>
            <a:endCxn id="150" idx="0"/>
          </p:cNvCxnSpPr>
          <p:nvPr/>
        </p:nvCxnSpPr>
        <p:spPr>
          <a:xfrm>
            <a:off x="9777345" y="3262383"/>
            <a:ext cx="512543" cy="4027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9230398" y="2868260"/>
            <a:ext cx="1093893" cy="394123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왼쪽 화살표 159"/>
          <p:cNvSpPr/>
          <p:nvPr/>
        </p:nvSpPr>
        <p:spPr>
          <a:xfrm>
            <a:off x="7941423" y="1393227"/>
            <a:ext cx="259080" cy="236220"/>
          </a:xfrm>
          <a:prstGeom prst="leftArrow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530562" y="3700769"/>
            <a:ext cx="373001" cy="325504"/>
            <a:chOff x="4430246" y="4215572"/>
            <a:chExt cx="467232" cy="32550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430246" y="4215572"/>
              <a:ext cx="467232" cy="325504"/>
            </a:xfrm>
            <a:prstGeom prst="roundRect">
              <a:avLst/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430246" y="4226233"/>
              <a:ext cx="467231" cy="132592"/>
            </a:xfrm>
            <a:prstGeom prst="roundRect">
              <a:avLst>
                <a:gd name="adj" fmla="val 23851"/>
              </a:avLst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4615479" y="4281868"/>
              <a:ext cx="94463" cy="132592"/>
            </a:xfrm>
            <a:prstGeom prst="roundRect">
              <a:avLst>
                <a:gd name="adj" fmla="val 23851"/>
              </a:avLst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426987" y="3593115"/>
            <a:ext cx="553510" cy="524489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>
            <a:stCxn id="107" idx="2"/>
            <a:endCxn id="110" idx="0"/>
          </p:cNvCxnSpPr>
          <p:nvPr/>
        </p:nvCxnSpPr>
        <p:spPr>
          <a:xfrm>
            <a:off x="4703742" y="4117604"/>
            <a:ext cx="5516" cy="47994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603806" y="5936335"/>
            <a:ext cx="131380" cy="17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4445" y="5206316"/>
            <a:ext cx="1025889" cy="498774"/>
            <a:chOff x="534445" y="5206316"/>
            <a:chExt cx="1025889" cy="498774"/>
          </a:xfrm>
        </p:grpSpPr>
        <p:sp>
          <p:nvSpPr>
            <p:cNvPr id="122" name="TextBox 121"/>
            <p:cNvSpPr txBox="1"/>
            <p:nvPr/>
          </p:nvSpPr>
          <p:spPr>
            <a:xfrm>
              <a:off x="534445" y="5489646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아이템 이름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58795" y="5206316"/>
              <a:ext cx="241131" cy="241131"/>
            </a:xfrm>
            <a:prstGeom prst="rect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71098" y="5489646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X </a:t>
              </a:r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개수</a:t>
              </a: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1902421" y="5172147"/>
            <a:ext cx="360615" cy="317499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3581602" y="5594933"/>
            <a:ext cx="2044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3-6-1 </a:t>
            </a:r>
            <a:r>
              <a:rPr lang="ko-KR" altLang="en-US" sz="1000" dirty="0"/>
              <a:t>아이템 아이콘</a:t>
            </a:r>
            <a:endParaRPr lang="en-US" altLang="ko-KR" sz="1000" dirty="0"/>
          </a:p>
        </p:txBody>
      </p:sp>
      <p:sp>
        <p:nvSpPr>
          <p:cNvPr id="163" name="직사각형 162"/>
          <p:cNvSpPr/>
          <p:nvPr/>
        </p:nvSpPr>
        <p:spPr>
          <a:xfrm>
            <a:off x="3581602" y="5963479"/>
            <a:ext cx="2044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3-6-2 </a:t>
            </a:r>
            <a:r>
              <a:rPr lang="ko-KR" altLang="en-US" sz="1000" dirty="0"/>
              <a:t>아이템 이름</a:t>
            </a:r>
            <a:endParaRPr lang="en-US" altLang="ko-KR" sz="1000" dirty="0"/>
          </a:p>
        </p:txBody>
      </p:sp>
      <p:sp>
        <p:nvSpPr>
          <p:cNvPr id="164" name="왼쪽 화살표 163"/>
          <p:cNvSpPr/>
          <p:nvPr/>
        </p:nvSpPr>
        <p:spPr>
          <a:xfrm>
            <a:off x="637003" y="4889631"/>
            <a:ext cx="259080" cy="236220"/>
          </a:xfrm>
          <a:prstGeom prst="leftArrow">
            <a:avLst/>
          </a:prstGeom>
          <a:solidFill>
            <a:srgbClr val="05E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>
            <a:stCxn id="161" idx="3"/>
            <a:endCxn id="162" idx="1"/>
          </p:cNvCxnSpPr>
          <p:nvPr/>
        </p:nvCxnSpPr>
        <p:spPr>
          <a:xfrm>
            <a:off x="2263036" y="5330897"/>
            <a:ext cx="1318566" cy="42561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1592758" y="5526225"/>
            <a:ext cx="564950" cy="159942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586235" y="4854648"/>
            <a:ext cx="365699" cy="271203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50808" y="4284853"/>
            <a:ext cx="13513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3-6-4 </a:t>
            </a:r>
            <a:r>
              <a:rPr lang="ko-KR" altLang="en-US" sz="1000" dirty="0" err="1"/>
              <a:t>뒤로가기</a:t>
            </a:r>
            <a:r>
              <a:rPr lang="ko-KR" altLang="en-US" sz="1000" dirty="0"/>
              <a:t> 버튼</a:t>
            </a:r>
            <a:endParaRPr lang="en-US" altLang="ko-KR" sz="1000" dirty="0"/>
          </a:p>
        </p:txBody>
      </p:sp>
      <p:cxnSp>
        <p:nvCxnSpPr>
          <p:cNvPr id="170" name="직선 화살표 연결선 169"/>
          <p:cNvCxnSpPr>
            <a:stCxn id="168" idx="0"/>
            <a:endCxn id="169" idx="2"/>
          </p:cNvCxnSpPr>
          <p:nvPr/>
        </p:nvCxnSpPr>
        <p:spPr>
          <a:xfrm flipH="1" flipV="1">
            <a:off x="726492" y="4608018"/>
            <a:ext cx="42593" cy="24663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10" idx="1"/>
          </p:cNvCxnSpPr>
          <p:nvPr/>
        </p:nvCxnSpPr>
        <p:spPr>
          <a:xfrm flipH="1">
            <a:off x="3192440" y="4989960"/>
            <a:ext cx="494490" cy="131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1515325" y="5735582"/>
            <a:ext cx="1025889" cy="498774"/>
            <a:chOff x="534445" y="5206316"/>
            <a:chExt cx="1025889" cy="498774"/>
          </a:xfrm>
        </p:grpSpPr>
        <p:sp>
          <p:nvSpPr>
            <p:cNvPr id="172" name="TextBox 171"/>
            <p:cNvSpPr txBox="1"/>
            <p:nvPr/>
          </p:nvSpPr>
          <p:spPr>
            <a:xfrm>
              <a:off x="534445" y="5489646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아이템 이름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958795" y="5206316"/>
              <a:ext cx="241131" cy="241131"/>
            </a:xfrm>
            <a:prstGeom prst="rect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71098" y="5489646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X </a:t>
              </a:r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개수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538247" y="5735582"/>
            <a:ext cx="1025889" cy="498774"/>
            <a:chOff x="534445" y="5206316"/>
            <a:chExt cx="1025889" cy="498774"/>
          </a:xfrm>
        </p:grpSpPr>
        <p:sp>
          <p:nvSpPr>
            <p:cNvPr id="176" name="TextBox 175"/>
            <p:cNvSpPr txBox="1"/>
            <p:nvPr/>
          </p:nvSpPr>
          <p:spPr>
            <a:xfrm>
              <a:off x="534445" y="5489646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아이템 이름</a:t>
              </a: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958795" y="5206316"/>
              <a:ext cx="241131" cy="241131"/>
            </a:xfrm>
            <a:prstGeom prst="rect">
              <a:avLst/>
            </a:prstGeom>
            <a:solidFill>
              <a:srgbClr val="05E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71098" y="5489646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X </a:t>
              </a:r>
              <a:r>
                <a:rPr lang="ko-KR" altLang="en-US" sz="8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개수</a:t>
              </a:r>
            </a:p>
          </p:txBody>
        </p:sp>
      </p:grpSp>
      <p:sp>
        <p:nvSpPr>
          <p:cNvPr id="179" name="직사각형 178"/>
          <p:cNvSpPr/>
          <p:nvPr/>
        </p:nvSpPr>
        <p:spPr>
          <a:xfrm>
            <a:off x="3581602" y="6348336"/>
            <a:ext cx="2044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3-6-3 </a:t>
            </a:r>
            <a:r>
              <a:rPr lang="ko-KR" altLang="en-US" sz="1000" dirty="0"/>
              <a:t>아이템 개수</a:t>
            </a:r>
            <a:endParaRPr lang="en-US" altLang="ko-KR" sz="1000" dirty="0"/>
          </a:p>
        </p:txBody>
      </p:sp>
      <p:sp>
        <p:nvSpPr>
          <p:cNvPr id="180" name="직사각형 179"/>
          <p:cNvSpPr/>
          <p:nvPr/>
        </p:nvSpPr>
        <p:spPr>
          <a:xfrm>
            <a:off x="2210229" y="5522765"/>
            <a:ext cx="239429" cy="159942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화살표 연결선 166"/>
          <p:cNvCxnSpPr>
            <a:stCxn id="121" idx="2"/>
            <a:endCxn id="163" idx="1"/>
          </p:cNvCxnSpPr>
          <p:nvPr/>
        </p:nvCxnSpPr>
        <p:spPr>
          <a:xfrm>
            <a:off x="1876963" y="5705090"/>
            <a:ext cx="1704639" cy="41997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80" idx="3"/>
            <a:endCxn id="179" idx="1"/>
          </p:cNvCxnSpPr>
          <p:nvPr/>
        </p:nvCxnSpPr>
        <p:spPr>
          <a:xfrm>
            <a:off x="2449658" y="5602736"/>
            <a:ext cx="1131944" cy="90718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4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데이터 </a:t>
            </a:r>
            <a:r>
              <a:rPr lang="en-US" altLang="ko-KR" sz="1400" b="1" i="1" dirty="0">
                <a:solidFill>
                  <a:srgbClr val="000000"/>
                </a:solidFill>
              </a:rPr>
              <a:t>– </a:t>
            </a:r>
            <a:r>
              <a:rPr lang="ko-KR" altLang="en-US" sz="1400" b="1" i="1" dirty="0">
                <a:solidFill>
                  <a:srgbClr val="000000"/>
                </a:solidFill>
              </a:rPr>
              <a:t>아이템</a:t>
            </a:r>
            <a:endParaRPr lang="ko-KR" altLang="en-US" sz="1400" b="1" i="1" dirty="0"/>
          </a:p>
        </p:txBody>
      </p:sp>
      <p:grpSp>
        <p:nvGrpSpPr>
          <p:cNvPr id="3081" name="그룹 4"/>
          <p:cNvGrpSpPr>
            <a:grpSpLocks/>
          </p:cNvGrpSpPr>
          <p:nvPr/>
        </p:nvGrpSpPr>
        <p:grpSpPr bwMode="auto">
          <a:xfrm>
            <a:off x="114300" y="57150"/>
            <a:ext cx="723900" cy="704850"/>
            <a:chOff x="18156" y="20516"/>
            <a:chExt cx="11210" cy="10959"/>
          </a:xfrm>
        </p:grpSpPr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114300" y="57150"/>
            <a:ext cx="723900" cy="704850"/>
            <a:chOff x="18156" y="20516"/>
            <a:chExt cx="11210" cy="10959"/>
          </a:xfrm>
        </p:grpSpPr>
      </p:grpSp>
      <p:sp>
        <p:nvSpPr>
          <p:cNvPr id="9" name="직사각형 8"/>
          <p:cNvSpPr/>
          <p:nvPr/>
        </p:nvSpPr>
        <p:spPr>
          <a:xfrm>
            <a:off x="1185269" y="750973"/>
            <a:ext cx="4953643" cy="333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※</a:t>
            </a:r>
            <a:r>
              <a:rPr lang="ko-KR" altLang="en-US" sz="1200" dirty="0"/>
              <a:t>물건 탐색을 지시하였을 경우 다음날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획득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B6D57-FDE6-FF6F-37FB-7298FA57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7" y="1272746"/>
            <a:ext cx="10227649" cy="4609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62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데이터 </a:t>
            </a:r>
            <a:r>
              <a:rPr lang="en-US" altLang="ko-KR" sz="1400" b="1" i="1" dirty="0">
                <a:solidFill>
                  <a:srgbClr val="000000"/>
                </a:solidFill>
              </a:rPr>
              <a:t>– </a:t>
            </a:r>
            <a:r>
              <a:rPr lang="ko-KR" altLang="en-US" sz="1400" b="1" i="1" dirty="0">
                <a:solidFill>
                  <a:srgbClr val="000000"/>
                </a:solidFill>
              </a:rPr>
              <a:t>진행 흐름</a:t>
            </a:r>
            <a:endParaRPr lang="ko-KR" altLang="en-US" sz="1400" b="1" i="1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696DA3-7ED4-4FEF-9642-2DFED6B0BD6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71BD7-F48A-596E-A0C2-B7507F18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7" y="1684755"/>
            <a:ext cx="10651524" cy="3488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76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데이터 </a:t>
            </a:r>
            <a:r>
              <a:rPr lang="en-US" altLang="ko-KR" sz="1400" b="1" i="1" dirty="0">
                <a:solidFill>
                  <a:srgbClr val="000000"/>
                </a:solidFill>
              </a:rPr>
              <a:t>– </a:t>
            </a:r>
            <a:r>
              <a:rPr lang="ko-KR" altLang="en-US" sz="1400" b="1" i="1" dirty="0">
                <a:solidFill>
                  <a:srgbClr val="000000"/>
                </a:solidFill>
              </a:rPr>
              <a:t>스테이지</a:t>
            </a:r>
            <a:endParaRPr lang="ko-KR" altLang="en-US" sz="1400" b="1" i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730663" y="1801994"/>
            <a:ext cx="6547643" cy="3399737"/>
            <a:chOff x="1910659" y="2181565"/>
            <a:chExt cx="5244100" cy="2722898"/>
          </a:xfrm>
        </p:grpSpPr>
        <p:grpSp>
          <p:nvGrpSpPr>
            <p:cNvPr id="96" name="그룹 95"/>
            <p:cNvGrpSpPr/>
            <p:nvPr/>
          </p:nvGrpSpPr>
          <p:grpSpPr>
            <a:xfrm>
              <a:off x="1910659" y="2181565"/>
              <a:ext cx="5244100" cy="2722898"/>
              <a:chOff x="232569" y="1624012"/>
              <a:chExt cx="5283200" cy="27432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2569" y="1624012"/>
                <a:ext cx="5283200" cy="274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6400" y="1796415"/>
                <a:ext cx="1652422" cy="27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스토리 출력 스크립트</a:t>
                </a:r>
              </a:p>
            </p:txBody>
          </p:sp>
          <p:sp>
            <p:nvSpPr>
              <p:cNvPr id="110" name="하트 109"/>
              <p:cNvSpPr/>
              <p:nvPr/>
            </p:nvSpPr>
            <p:spPr>
              <a:xfrm>
                <a:off x="4966771" y="1815153"/>
                <a:ext cx="283598" cy="258171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1" name="그림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429" y1="23256" x2="46429" y2="23256"/>
                          </a14:backgroundRemoval>
                        </a14:imgEffect>
                      </a14:imgLayer>
                    </a14:imgProps>
                  </a:ext>
                </a:extLst>
              </a:blip>
              <a:srcRect l="13275" t="14904" r="19404" b="18954"/>
              <a:stretch/>
            </p:blipFill>
            <p:spPr>
              <a:xfrm>
                <a:off x="4843470" y="2161522"/>
                <a:ext cx="404813" cy="407194"/>
              </a:xfrm>
              <a:prstGeom prst="rect">
                <a:avLst/>
              </a:prstGeom>
            </p:spPr>
          </p:pic>
          <p:sp>
            <p:nvSpPr>
              <p:cNvPr id="112" name="눈물 방울 111"/>
              <p:cNvSpPr/>
              <p:nvPr/>
            </p:nvSpPr>
            <p:spPr>
              <a:xfrm rot="19059799">
                <a:off x="4954266" y="2814402"/>
                <a:ext cx="247651" cy="242887"/>
              </a:xfrm>
              <a:prstGeom prst="teardrop">
                <a:avLst>
                  <a:gd name="adj" fmla="val 131084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77" b="99355" l="9794" r="89691">
                            <a14:foregroundMark x1="55155" y1="36129" x2="55155" y2="36129"/>
                            <a14:foregroundMark x1="55670" y1="99355" x2="55670" y2="9935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7754" y="3104269"/>
                <a:ext cx="576245" cy="460403"/>
              </a:xfrm>
              <a:prstGeom prst="rect">
                <a:avLst/>
              </a:prstGeom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462162" y="3248351"/>
                <a:ext cx="731898" cy="465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선택지</a:t>
                </a:r>
                <a:r>
                  <a: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선택지</a:t>
                </a:r>
                <a:r>
                  <a: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  <a:endParaRPr lang="ko-KR" altLang="en-US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569734" y="4307516"/>
              <a:ext cx="517928" cy="461599"/>
              <a:chOff x="11634956" y="2874318"/>
              <a:chExt cx="244070" cy="217525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634956" y="2941825"/>
                <a:ext cx="138112" cy="150018"/>
              </a:xfrm>
              <a:prstGeom prst="rect">
                <a:avLst/>
              </a:prstGeom>
              <a:solidFill>
                <a:srgbClr val="05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9351183">
                <a:off x="11762344" y="2874318"/>
                <a:ext cx="116682" cy="1262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1673056" y="2913250"/>
                <a:ext cx="61912" cy="833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모서리가 둥근 직사각형 115"/>
            <p:cNvSpPr/>
            <p:nvPr/>
          </p:nvSpPr>
          <p:spPr>
            <a:xfrm>
              <a:off x="5902572" y="4455351"/>
              <a:ext cx="373001" cy="325504"/>
            </a:xfrm>
            <a:prstGeom prst="roundRect">
              <a:avLst/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902572" y="4466012"/>
              <a:ext cx="373000" cy="132592"/>
            </a:xfrm>
            <a:prstGeom prst="roundRect">
              <a:avLst>
                <a:gd name="adj" fmla="val 23851"/>
              </a:avLst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050447" y="4521647"/>
              <a:ext cx="75412" cy="132592"/>
            </a:xfrm>
            <a:prstGeom prst="roundRect">
              <a:avLst>
                <a:gd name="adj" fmla="val 23851"/>
              </a:avLst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696DA3-7ED4-4FEF-9642-2DFED6B0BD6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7721626" y="2468148"/>
            <a:ext cx="416557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컨셉</a:t>
            </a:r>
            <a:r>
              <a:rPr lang="en-US" altLang="ko-KR" sz="1200" b="1" dirty="0"/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기계 속 프로그램이 보는 시점으로</a:t>
            </a:r>
            <a:r>
              <a:rPr lang="en-US" altLang="ko-KR" sz="1200" dirty="0"/>
              <a:t>, </a:t>
            </a:r>
            <a:r>
              <a:rPr lang="ko-KR" altLang="en-US" sz="1200" dirty="0"/>
              <a:t>검은 바탕에 녹색 텍스트만 출력 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플레이어에게 시각적으로 보여주는 정보를 제한함으로</a:t>
            </a:r>
            <a:r>
              <a:rPr lang="en-US" altLang="ko-KR" sz="1200" dirty="0"/>
              <a:t>(</a:t>
            </a:r>
            <a:r>
              <a:rPr lang="ko-KR" altLang="en-US" sz="1200" dirty="0"/>
              <a:t>텍스트</a:t>
            </a:r>
            <a:r>
              <a:rPr lang="en-US" altLang="ko-KR" sz="1200" dirty="0"/>
              <a:t>) </a:t>
            </a:r>
            <a:r>
              <a:rPr lang="ko-KR" altLang="en-US" sz="1200" dirty="0"/>
              <a:t>시각</a:t>
            </a:r>
            <a:r>
              <a:rPr lang="en-US" altLang="ko-KR" sz="1200" dirty="0"/>
              <a:t>, </a:t>
            </a:r>
            <a:r>
              <a:rPr lang="ko-KR" altLang="en-US" sz="1200" dirty="0"/>
              <a:t>소리로 상황을 파악 하는게 아닌</a:t>
            </a:r>
            <a:r>
              <a:rPr lang="en-US" altLang="ko-KR" sz="1200" dirty="0"/>
              <a:t>,</a:t>
            </a:r>
            <a:r>
              <a:rPr lang="ko-KR" altLang="en-US" sz="1200" dirty="0"/>
              <a:t> 글로 주어진 정보에만 의존하도록 하여 몰입을 유도</a:t>
            </a:r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89247"/>
              </p:ext>
            </p:extLst>
          </p:nvPr>
        </p:nvGraphicFramePr>
        <p:xfrm>
          <a:off x="3584017" y="25400"/>
          <a:ext cx="6659548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4887">
                  <a:extLst>
                    <a:ext uri="{9D8B030D-6E8A-4147-A177-3AD203B41FA5}">
                      <a16:colId xmlns:a16="http://schemas.microsoft.com/office/drawing/2014/main" val="1041941843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1810746762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97904388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47842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컨셉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배치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연출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리소스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6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4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데이터 </a:t>
            </a:r>
            <a:r>
              <a:rPr lang="en-US" altLang="ko-KR" sz="1400" b="1" i="1" dirty="0">
                <a:solidFill>
                  <a:srgbClr val="000000"/>
                </a:solidFill>
              </a:rPr>
              <a:t>– </a:t>
            </a:r>
            <a:r>
              <a:rPr lang="ko-KR" altLang="en-US" sz="1400" b="1" i="1" dirty="0">
                <a:solidFill>
                  <a:srgbClr val="000000"/>
                </a:solidFill>
              </a:rPr>
              <a:t>스테이지</a:t>
            </a:r>
            <a:endParaRPr lang="ko-KR" altLang="en-US" sz="1400" b="1" i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77817" y="1041128"/>
            <a:ext cx="10671794" cy="5664791"/>
            <a:chOff x="958373" y="968558"/>
            <a:chExt cx="10671794" cy="5664791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925618" y="1905386"/>
              <a:ext cx="6547643" cy="3399737"/>
              <a:chOff x="1910659" y="2181565"/>
              <a:chExt cx="5244100" cy="2722898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1910659" y="2181565"/>
                <a:ext cx="5244100" cy="2722898"/>
                <a:chOff x="232569" y="1624012"/>
                <a:chExt cx="5283200" cy="2743200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232569" y="1624012"/>
                  <a:ext cx="5283200" cy="274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06400" y="1796415"/>
                  <a:ext cx="1652422" cy="279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스토리 출력 스크립트</a:t>
                  </a:r>
                </a:p>
              </p:txBody>
            </p:sp>
            <p:sp>
              <p:nvSpPr>
                <p:cNvPr id="110" name="하트 109"/>
                <p:cNvSpPr/>
                <p:nvPr/>
              </p:nvSpPr>
              <p:spPr>
                <a:xfrm>
                  <a:off x="4966771" y="1815153"/>
                  <a:ext cx="283598" cy="258171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429" y1="23256" x2="46429" y2="232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3275" t="14904" r="19404" b="18954"/>
                <a:stretch/>
              </p:blipFill>
              <p:spPr>
                <a:xfrm>
                  <a:off x="4843470" y="2161522"/>
                  <a:ext cx="404813" cy="407194"/>
                </a:xfrm>
                <a:prstGeom prst="rect">
                  <a:avLst/>
                </a:prstGeom>
              </p:spPr>
            </p:pic>
            <p:sp>
              <p:nvSpPr>
                <p:cNvPr id="112" name="눈물 방울 111"/>
                <p:cNvSpPr/>
                <p:nvPr/>
              </p:nvSpPr>
              <p:spPr>
                <a:xfrm rot="19059799">
                  <a:off x="4954266" y="2814402"/>
                  <a:ext cx="247651" cy="242887"/>
                </a:xfrm>
                <a:prstGeom prst="teardrop">
                  <a:avLst>
                    <a:gd name="adj" fmla="val 131084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77" b="99355" l="9794" r="89691">
                              <a14:foregroundMark x1="55155" y1="36129" x2="55155" y2="36129"/>
                              <a14:foregroundMark x1="55670" y1="99355" x2="55670" y2="9935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7754" y="3104269"/>
                  <a:ext cx="576245" cy="460403"/>
                </a:xfrm>
                <a:prstGeom prst="rect">
                  <a:avLst/>
                </a:prstGeom>
              </p:spPr>
            </p:pic>
            <p:sp>
              <p:nvSpPr>
                <p:cNvPr id="114" name="TextBox 113"/>
                <p:cNvSpPr txBox="1"/>
                <p:nvPr/>
              </p:nvSpPr>
              <p:spPr>
                <a:xfrm>
                  <a:off x="462162" y="3540811"/>
                  <a:ext cx="731898" cy="465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선택지</a:t>
                  </a:r>
                  <a:r>
                    <a:rPr lang="en-US" altLang="ko-KR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1</a:t>
                  </a:r>
                </a:p>
                <a:p>
                  <a:r>
                    <a: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선택지</a:t>
                  </a:r>
                  <a:r>
                    <a:rPr lang="en-US" altLang="ko-KR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2</a:t>
                  </a:r>
                  <a:endPara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6569734" y="4307516"/>
                <a:ext cx="517928" cy="461599"/>
                <a:chOff x="11634956" y="2874318"/>
                <a:chExt cx="244070" cy="217525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11634956" y="2941825"/>
                  <a:ext cx="138112" cy="150018"/>
                </a:xfrm>
                <a:prstGeom prst="rect">
                  <a:avLst/>
                </a:prstGeom>
                <a:solidFill>
                  <a:srgbClr val="05E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 rot="19351183">
                  <a:off x="11762344" y="2874318"/>
                  <a:ext cx="116682" cy="12620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673056" y="2913250"/>
                  <a:ext cx="61912" cy="833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모서리가 둥근 직사각형 115"/>
              <p:cNvSpPr/>
              <p:nvPr/>
            </p:nvSpPr>
            <p:spPr>
              <a:xfrm>
                <a:off x="5902572" y="4455351"/>
                <a:ext cx="373001" cy="325504"/>
              </a:xfrm>
              <a:prstGeom prst="roundRect">
                <a:avLst/>
              </a:prstGeom>
              <a:solidFill>
                <a:srgbClr val="05ED0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902572" y="4466012"/>
                <a:ext cx="373000" cy="132592"/>
              </a:xfrm>
              <a:prstGeom prst="roundRect">
                <a:avLst>
                  <a:gd name="adj" fmla="val 23851"/>
                </a:avLst>
              </a:prstGeom>
              <a:solidFill>
                <a:srgbClr val="05ED0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6050447" y="4521647"/>
                <a:ext cx="75412" cy="132592"/>
              </a:xfrm>
              <a:prstGeom prst="roundRect">
                <a:avLst>
                  <a:gd name="adj" fmla="val 23851"/>
                </a:avLst>
              </a:prstGeom>
              <a:solidFill>
                <a:srgbClr val="05ED0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6" name="직선 연결선 125"/>
            <p:cNvCxnSpPr/>
            <p:nvPr/>
          </p:nvCxnSpPr>
          <p:spPr>
            <a:xfrm>
              <a:off x="2925618" y="1338580"/>
              <a:ext cx="65336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2925618" y="1156171"/>
              <a:ext cx="0" cy="4554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9449785" y="1156171"/>
              <a:ext cx="0" cy="4554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5314556" y="968558"/>
              <a:ext cx="134028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[</a:t>
              </a:r>
              <a:r>
                <a:rPr lang="ko-KR" altLang="en-US" sz="1200" b="1" dirty="0"/>
                <a:t>해상도</a:t>
              </a:r>
              <a:r>
                <a:rPr lang="en-US" altLang="ko-KR" sz="1200" b="1" dirty="0"/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1920X1080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200" dirty="0"/>
                <a:t>R 0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G 0 </a:t>
              </a:r>
              <a:r>
                <a:rPr lang="en-US" altLang="ko-KR" sz="1200" dirty="0"/>
                <a:t>/ 0</a:t>
              </a:r>
              <a:endParaRPr lang="ko-KR" altLang="en-US" sz="12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653404" y="4705589"/>
              <a:ext cx="553510" cy="524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화살표 연결선 119"/>
            <p:cNvCxnSpPr>
              <a:stCxn id="119" idx="2"/>
            </p:cNvCxnSpPr>
            <p:nvPr/>
          </p:nvCxnSpPr>
          <p:spPr>
            <a:xfrm>
              <a:off x="8930159" y="5230078"/>
              <a:ext cx="5516" cy="47994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3141052" y="2047051"/>
              <a:ext cx="4064466" cy="1720408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881814" y="5710019"/>
              <a:ext cx="151649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[</a:t>
              </a:r>
              <a:r>
                <a:rPr lang="ko-KR" altLang="en-US" sz="1200" b="1" dirty="0"/>
                <a:t>아이템</a:t>
              </a:r>
              <a:r>
                <a:rPr lang="en-US" altLang="ko-KR" sz="1200" b="1" dirty="0"/>
                <a:t>/</a:t>
              </a:r>
              <a:r>
                <a:rPr lang="ko-KR" altLang="en-US" sz="1200" b="1" dirty="0"/>
                <a:t>저장 버튼</a:t>
              </a:r>
              <a:r>
                <a:rPr lang="en-US" altLang="ko-KR" sz="1200" b="1" dirty="0"/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각각 </a:t>
              </a:r>
              <a:r>
                <a:rPr lang="en-US" altLang="ko-KR" sz="1200" dirty="0"/>
                <a:t>200X200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200" dirty="0"/>
                <a:t>R 5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G 237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B 5</a:t>
              </a:r>
              <a:endParaRPr lang="ko-KR" altLang="en-US" sz="12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888091" y="4705589"/>
              <a:ext cx="553510" cy="524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화살표 연결선 134"/>
            <p:cNvCxnSpPr>
              <a:stCxn id="134" idx="2"/>
            </p:cNvCxnSpPr>
            <p:nvPr/>
          </p:nvCxnSpPr>
          <p:spPr>
            <a:xfrm>
              <a:off x="8164846" y="5230078"/>
              <a:ext cx="5516" cy="47994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/>
            <p:cNvSpPr/>
            <p:nvPr/>
          </p:nvSpPr>
          <p:spPr>
            <a:xfrm>
              <a:off x="8607605" y="1995098"/>
              <a:ext cx="627303" cy="243519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 flipV="1">
              <a:off x="9247987" y="3335367"/>
              <a:ext cx="713832" cy="6190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10113677" y="2993407"/>
              <a:ext cx="151649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[</a:t>
              </a:r>
              <a:r>
                <a:rPr lang="ko-KR" altLang="en-US" sz="1200" b="1" dirty="0"/>
                <a:t>현재 상태</a:t>
              </a:r>
              <a:r>
                <a:rPr lang="en-US" altLang="ko-KR" sz="1200" b="1" dirty="0"/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각각 </a:t>
              </a:r>
              <a:r>
                <a:rPr lang="en-US" altLang="ko-KR" sz="1200" dirty="0"/>
                <a:t>200X200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200" dirty="0"/>
                <a:t>R 255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G 0 </a:t>
              </a:r>
              <a:r>
                <a:rPr lang="en-US" altLang="ko-KR" sz="1200" dirty="0"/>
                <a:t>/ 0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132" idx="1"/>
              <a:endCxn id="36" idx="3"/>
            </p:cNvCxnSpPr>
            <p:nvPr/>
          </p:nvCxnSpPr>
          <p:spPr>
            <a:xfrm flipH="1">
              <a:off x="2474863" y="2907255"/>
              <a:ext cx="666189" cy="12077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958373" y="2566362"/>
              <a:ext cx="151649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[</a:t>
              </a:r>
              <a:r>
                <a:rPr lang="ko-KR" altLang="en-US" sz="1200" b="1" dirty="0"/>
                <a:t>스토리 스크립트</a:t>
              </a:r>
              <a:r>
                <a:rPr lang="en-US" altLang="ko-KR" sz="1200" b="1" dirty="0"/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1000X600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200" dirty="0"/>
                <a:t>R 5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G 237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B 5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58373" y="4103392"/>
              <a:ext cx="151649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[</a:t>
              </a:r>
              <a:r>
                <a:rPr lang="ko-KR" altLang="en-US" sz="1200" b="1" dirty="0"/>
                <a:t>플레이어 선택지</a:t>
              </a:r>
              <a:r>
                <a:rPr lang="en-US" altLang="ko-KR" sz="1200" b="1" dirty="0"/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1000X200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200" dirty="0"/>
                <a:t>R 5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G 237 </a:t>
              </a:r>
              <a:r>
                <a:rPr lang="en-US" altLang="ko-KR" sz="1200" dirty="0"/>
                <a:t>/ </a:t>
              </a:r>
              <a:r>
                <a:rPr lang="pt-BR" altLang="ko-KR" sz="1200" dirty="0"/>
                <a:t>B 5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41052" y="4077786"/>
              <a:ext cx="4064466" cy="9149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>
              <a:off x="2474863" y="4535243"/>
              <a:ext cx="666189" cy="2981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696DA3-7ED4-4FEF-9642-2DFED6B0BD6F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026"/>
              </p:ext>
            </p:extLst>
          </p:nvPr>
        </p:nvGraphicFramePr>
        <p:xfrm>
          <a:off x="3584017" y="25400"/>
          <a:ext cx="6659548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4887">
                  <a:extLst>
                    <a:ext uri="{9D8B030D-6E8A-4147-A177-3AD203B41FA5}">
                      <a16:colId xmlns:a16="http://schemas.microsoft.com/office/drawing/2014/main" val="1041941843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1810746762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97904388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47842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연출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리소스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61955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87033" y="659082"/>
            <a:ext cx="3496984" cy="333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※ 2D</a:t>
            </a:r>
            <a:r>
              <a:rPr lang="ko-KR" altLang="en-US" sz="1200" b="1" dirty="0"/>
              <a:t>이며 모든 크기는 픽셀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px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을 기준으로 함</a:t>
            </a:r>
          </a:p>
        </p:txBody>
      </p:sp>
    </p:spTree>
    <p:extLst>
      <p:ext uri="{BB962C8B-B14F-4D97-AF65-F5344CB8AC3E}">
        <p14:creationId xmlns:p14="http://schemas.microsoft.com/office/powerpoint/2010/main" val="62244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화살표 연결선 69"/>
          <p:cNvCxnSpPr>
            <a:endCxn id="69" idx="0"/>
          </p:cNvCxnSpPr>
          <p:nvPr/>
        </p:nvCxnSpPr>
        <p:spPr>
          <a:xfrm flipH="1">
            <a:off x="3510396" y="4725722"/>
            <a:ext cx="353582" cy="5541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데이터 </a:t>
            </a:r>
            <a:r>
              <a:rPr lang="en-US" altLang="ko-KR" sz="1400" b="1" i="1" dirty="0">
                <a:solidFill>
                  <a:srgbClr val="000000"/>
                </a:solidFill>
              </a:rPr>
              <a:t>– </a:t>
            </a:r>
            <a:r>
              <a:rPr lang="ko-KR" altLang="en-US" sz="1400" b="1" i="1" dirty="0">
                <a:solidFill>
                  <a:srgbClr val="000000"/>
                </a:solidFill>
              </a:rPr>
              <a:t>스테이지</a:t>
            </a:r>
            <a:endParaRPr lang="ko-KR" altLang="en-US" sz="1400" b="1" i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2667000" y="1310663"/>
            <a:ext cx="6577153" cy="3415059"/>
            <a:chOff x="1910659" y="2181565"/>
            <a:chExt cx="5244100" cy="2722898"/>
          </a:xfrm>
        </p:grpSpPr>
        <p:grpSp>
          <p:nvGrpSpPr>
            <p:cNvPr id="96" name="그룹 95"/>
            <p:cNvGrpSpPr/>
            <p:nvPr/>
          </p:nvGrpSpPr>
          <p:grpSpPr>
            <a:xfrm>
              <a:off x="1910659" y="2181565"/>
              <a:ext cx="5244100" cy="2722898"/>
              <a:chOff x="232569" y="1624012"/>
              <a:chExt cx="5283200" cy="27432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2569" y="1624012"/>
                <a:ext cx="5283200" cy="274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6400" y="1796415"/>
                <a:ext cx="1652422" cy="27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스토리 출력 스크립트</a:t>
                </a:r>
              </a:p>
            </p:txBody>
          </p:sp>
          <p:sp>
            <p:nvSpPr>
              <p:cNvPr id="110" name="하트 109"/>
              <p:cNvSpPr/>
              <p:nvPr/>
            </p:nvSpPr>
            <p:spPr>
              <a:xfrm>
                <a:off x="4966771" y="1815153"/>
                <a:ext cx="283598" cy="258171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1" name="그림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429" y1="23256" x2="46429" y2="23256"/>
                          </a14:backgroundRemoval>
                        </a14:imgEffect>
                      </a14:imgLayer>
                    </a14:imgProps>
                  </a:ext>
                </a:extLst>
              </a:blip>
              <a:srcRect l="13275" t="14904" r="19404" b="18954"/>
              <a:stretch/>
            </p:blipFill>
            <p:spPr>
              <a:xfrm>
                <a:off x="4843470" y="2161522"/>
                <a:ext cx="404813" cy="407194"/>
              </a:xfrm>
              <a:prstGeom prst="rect">
                <a:avLst/>
              </a:prstGeom>
            </p:spPr>
          </p:pic>
          <p:sp>
            <p:nvSpPr>
              <p:cNvPr id="112" name="눈물 방울 111"/>
              <p:cNvSpPr/>
              <p:nvPr/>
            </p:nvSpPr>
            <p:spPr>
              <a:xfrm rot="19059799">
                <a:off x="4954266" y="2814402"/>
                <a:ext cx="247651" cy="242887"/>
              </a:xfrm>
              <a:prstGeom prst="teardrop">
                <a:avLst>
                  <a:gd name="adj" fmla="val 131084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77" b="99355" l="9794" r="89691">
                            <a14:foregroundMark x1="55155" y1="36129" x2="55155" y2="36129"/>
                            <a14:foregroundMark x1="55670" y1="99355" x2="55670" y2="9935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7754" y="3104269"/>
                <a:ext cx="576245" cy="460403"/>
              </a:xfrm>
              <a:prstGeom prst="rect">
                <a:avLst/>
              </a:prstGeom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462162" y="3540811"/>
                <a:ext cx="731898" cy="465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선택지</a:t>
                </a:r>
                <a:r>
                  <a: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선택지</a:t>
                </a:r>
                <a:r>
                  <a:rPr lang="en-US" altLang="ko-KR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  <a:endParaRPr lang="ko-KR" altLang="en-US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569734" y="4307516"/>
              <a:ext cx="517928" cy="461599"/>
              <a:chOff x="11634956" y="2874318"/>
              <a:chExt cx="244070" cy="217525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634956" y="2941825"/>
                <a:ext cx="138112" cy="150018"/>
              </a:xfrm>
              <a:prstGeom prst="rect">
                <a:avLst/>
              </a:prstGeom>
              <a:solidFill>
                <a:srgbClr val="05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9351183">
                <a:off x="11762344" y="2874318"/>
                <a:ext cx="116682" cy="1262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1673056" y="2913250"/>
                <a:ext cx="61912" cy="833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모서리가 둥근 직사각형 115"/>
            <p:cNvSpPr/>
            <p:nvPr/>
          </p:nvSpPr>
          <p:spPr>
            <a:xfrm>
              <a:off x="5902572" y="4455351"/>
              <a:ext cx="373001" cy="325504"/>
            </a:xfrm>
            <a:prstGeom prst="roundRect">
              <a:avLst/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902572" y="4466012"/>
              <a:ext cx="373000" cy="132592"/>
            </a:xfrm>
            <a:prstGeom prst="roundRect">
              <a:avLst>
                <a:gd name="adj" fmla="val 23851"/>
              </a:avLst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050447" y="4521647"/>
              <a:ext cx="75412" cy="132592"/>
            </a:xfrm>
            <a:prstGeom prst="roundRect">
              <a:avLst>
                <a:gd name="adj" fmla="val 23851"/>
              </a:avLst>
            </a:prstGeom>
            <a:solidFill>
              <a:srgbClr val="05ED0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8394786" y="4110866"/>
            <a:ext cx="553510" cy="524489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>
            <a:stCxn id="119" idx="2"/>
            <a:endCxn id="42" idx="0"/>
          </p:cNvCxnSpPr>
          <p:nvPr/>
        </p:nvCxnSpPr>
        <p:spPr>
          <a:xfrm>
            <a:off x="8671541" y="4635355"/>
            <a:ext cx="1234880" cy="52168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2882434" y="1452328"/>
            <a:ext cx="4064466" cy="1720408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579759" y="5157040"/>
            <a:ext cx="243408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아이템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아이템 획득 시 아이콘 상단에 </a:t>
            </a:r>
            <a:r>
              <a:rPr lang="en-US" altLang="ko-KR" sz="1200" dirty="0"/>
              <a:t>+[</a:t>
            </a:r>
            <a:r>
              <a:rPr lang="ko-KR" altLang="en-US" sz="1200" dirty="0"/>
              <a:t>획득 개수</a:t>
            </a:r>
            <a:r>
              <a:rPr lang="en-US" altLang="ko-KR" sz="1200" dirty="0"/>
              <a:t>] [</a:t>
            </a:r>
            <a:r>
              <a:rPr lang="ko-KR" altLang="en-US" sz="1200" dirty="0"/>
              <a:t>획득 아이템 아이콘</a:t>
            </a:r>
            <a:r>
              <a:rPr lang="en-US" altLang="ko-KR" sz="1200" dirty="0"/>
              <a:t>] </a:t>
            </a:r>
            <a:r>
              <a:rPr lang="ko-KR" altLang="en-US" sz="1200" dirty="0"/>
              <a:t>이 나타나고 </a:t>
            </a:r>
            <a:r>
              <a:rPr lang="en-US" altLang="ko-KR" sz="1200" dirty="0"/>
              <a:t>1</a:t>
            </a:r>
            <a:r>
              <a:rPr lang="ko-KR" altLang="en-US" sz="1200" dirty="0"/>
              <a:t>초 뒤 사라짐</a:t>
            </a:r>
            <a:endParaRPr lang="en-US" altLang="ko-KR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7629473" y="4110866"/>
            <a:ext cx="553510" cy="524489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>
            <a:stCxn id="134" idx="2"/>
            <a:endCxn id="133" idx="0"/>
          </p:cNvCxnSpPr>
          <p:nvPr/>
        </p:nvCxnSpPr>
        <p:spPr>
          <a:xfrm flipH="1">
            <a:off x="6796802" y="4635355"/>
            <a:ext cx="1109426" cy="52168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8483508" y="1400375"/>
            <a:ext cx="492782" cy="553777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/>
          <p:cNvCxnSpPr>
            <a:stCxn id="136" idx="3"/>
            <a:endCxn id="140" idx="1"/>
          </p:cNvCxnSpPr>
          <p:nvPr/>
        </p:nvCxnSpPr>
        <p:spPr>
          <a:xfrm>
            <a:off x="8976290" y="1677264"/>
            <a:ext cx="450156" cy="77184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2" idx="1"/>
            <a:endCxn id="36" idx="3"/>
          </p:cNvCxnSpPr>
          <p:nvPr/>
        </p:nvCxnSpPr>
        <p:spPr>
          <a:xfrm flipH="1" flipV="1">
            <a:off x="2484707" y="1896614"/>
            <a:ext cx="397727" cy="4159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6881" y="880951"/>
            <a:ext cx="236782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스토리 스크립트</a:t>
            </a:r>
            <a:r>
              <a:rPr lang="en-US" altLang="ko-KR" sz="1200" b="1" dirty="0"/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0.2</a:t>
            </a:r>
            <a:r>
              <a:rPr lang="ko-KR" altLang="en-US" sz="1200" dirty="0"/>
              <a:t>초 간격으로 한 글자 씩  출력 되는 타이핑 효과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텍스트 출력 중 화면을  클릭 하거나 </a:t>
            </a:r>
            <a:r>
              <a:rPr lang="ko-KR" altLang="en-US" sz="1200" dirty="0" err="1"/>
              <a:t>엔터를</a:t>
            </a:r>
            <a:r>
              <a:rPr lang="ko-KR" altLang="en-US" sz="1200" dirty="0"/>
              <a:t> 누르면 타이핑 효과가 생략되고 출력 중인 텍스트가 한번에 출력</a:t>
            </a:r>
            <a:endParaRPr lang="en-US" altLang="ko-KR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86240" y="3593743"/>
            <a:ext cx="238224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플레이어 선택지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스토리 스크립트가 모두 출력  된 후 </a:t>
            </a:r>
            <a:r>
              <a:rPr lang="en-US" altLang="ko-KR" sz="1200" dirty="0"/>
              <a:t>0.2</a:t>
            </a:r>
            <a:r>
              <a:rPr lang="ko-KR" altLang="en-US" sz="1200" dirty="0"/>
              <a:t>초 간격으로 한 글자씩 출력되는 타이핑 효과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882434" y="3483063"/>
            <a:ext cx="4064466" cy="914914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8" idx="1"/>
            <a:endCxn id="37" idx="3"/>
          </p:cNvCxnSpPr>
          <p:nvPr/>
        </p:nvCxnSpPr>
        <p:spPr>
          <a:xfrm flipH="1">
            <a:off x="2468486" y="3940520"/>
            <a:ext cx="413948" cy="25338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763274" y="5157040"/>
            <a:ext cx="228629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저장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클릭 시 아이콘 상단에 </a:t>
            </a:r>
            <a:r>
              <a:rPr lang="en-US" altLang="ko-KR" sz="1200" dirty="0"/>
              <a:t>[</a:t>
            </a:r>
            <a:r>
              <a:rPr lang="ko-KR" altLang="en-US" sz="1200" dirty="0"/>
              <a:t>저장 되었습니다</a:t>
            </a:r>
            <a:r>
              <a:rPr lang="en-US" altLang="ko-KR" sz="1200" dirty="0"/>
              <a:t>.] </a:t>
            </a:r>
            <a:r>
              <a:rPr lang="ko-KR" altLang="en-US" sz="1200" dirty="0"/>
              <a:t>문구가 나타나고 </a:t>
            </a:r>
            <a:r>
              <a:rPr lang="en-US" altLang="ko-KR" sz="1200" dirty="0"/>
              <a:t>1</a:t>
            </a:r>
            <a:r>
              <a:rPr lang="ko-KR" altLang="en-US" sz="1200" dirty="0"/>
              <a:t>초 뒤 사라짐</a:t>
            </a:r>
            <a:endParaRPr lang="en-US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2419763" y="5279893"/>
            <a:ext cx="218126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배경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화면 전환</a:t>
            </a:r>
            <a:r>
              <a:rPr lang="en-US" altLang="ko-KR" sz="1200" dirty="0"/>
              <a:t>, </a:t>
            </a:r>
            <a:r>
              <a:rPr lang="ko-KR" altLang="en-US" sz="1200" dirty="0"/>
              <a:t>변경 없이 고정</a:t>
            </a:r>
          </a:p>
        </p:txBody>
      </p:sp>
      <p:sp>
        <p:nvSpPr>
          <p:cNvPr id="7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696DA3-7ED4-4FEF-9642-2DFED6B0BD6F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9426446" y="1017951"/>
            <a:ext cx="2910553" cy="3227786"/>
            <a:chOff x="9426446" y="713348"/>
            <a:chExt cx="2910553" cy="3227786"/>
          </a:xfrm>
        </p:grpSpPr>
        <p:sp>
          <p:nvSpPr>
            <p:cNvPr id="140" name="직사각형 139"/>
            <p:cNvSpPr/>
            <p:nvPr/>
          </p:nvSpPr>
          <p:spPr>
            <a:xfrm>
              <a:off x="9426446" y="713348"/>
              <a:ext cx="2765554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[</a:t>
              </a:r>
              <a:r>
                <a:rPr lang="ko-KR" altLang="en-US" sz="1200" b="1" dirty="0"/>
                <a:t>현재 상태</a:t>
              </a:r>
              <a:r>
                <a:rPr lang="en-US" altLang="ko-KR" sz="1200" b="1" dirty="0"/>
                <a:t>]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/>
                <a:t>1</a:t>
              </a:r>
              <a:r>
                <a:rPr lang="ko-KR" altLang="en-US" sz="1200" dirty="0"/>
                <a:t>초 간격으로 </a:t>
              </a:r>
              <a:r>
                <a:rPr lang="en-US" altLang="ko-KR" sz="1200" dirty="0"/>
                <a:t>0.2</a:t>
              </a:r>
              <a:r>
                <a:rPr lang="ko-KR" altLang="en-US" sz="1200" dirty="0"/>
                <a:t>배 커지고 즉시 기본 크기로 되돌아감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현재 수치에 따라 보여지는 정도가 다르며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현재 수치가 줄어들 수 록 위에서 아래 방향으로 줄어 들음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/>
                <a:t>마우스 오버 할 시 숫자로 현재   수치가 몇인지 나타남</a:t>
              </a:r>
              <a:endParaRPr lang="en-US" altLang="ko-KR" sz="1200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9912128" y="2351197"/>
              <a:ext cx="1787419" cy="526086"/>
              <a:chOff x="9912128" y="2936461"/>
              <a:chExt cx="1787419" cy="526086"/>
            </a:xfrm>
          </p:grpSpPr>
          <p:sp>
            <p:nvSpPr>
              <p:cNvPr id="64" name="하트 63"/>
              <p:cNvSpPr/>
              <p:nvPr/>
            </p:nvSpPr>
            <p:spPr>
              <a:xfrm>
                <a:off x="10648968" y="3232215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하트 55"/>
              <p:cNvSpPr/>
              <p:nvPr/>
            </p:nvSpPr>
            <p:spPr>
              <a:xfrm>
                <a:off x="9939719" y="3232215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하트 56"/>
              <p:cNvSpPr/>
              <p:nvPr/>
            </p:nvSpPr>
            <p:spPr>
              <a:xfrm>
                <a:off x="10279261" y="3232215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0634980" y="3218219"/>
                <a:ext cx="295389" cy="147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9912128" y="2936461"/>
                <a:ext cx="178741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/>
                  <a:t>100     80       40     10     0</a:t>
                </a:r>
                <a:endParaRPr lang="ko-KR" altLang="en-US" sz="800" dirty="0"/>
              </a:p>
            </p:txBody>
          </p:sp>
          <p:sp>
            <p:nvSpPr>
              <p:cNvPr id="65" name="하트 64"/>
              <p:cNvSpPr/>
              <p:nvPr/>
            </p:nvSpPr>
            <p:spPr>
              <a:xfrm>
                <a:off x="10965359" y="3232215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254191" y="3123803"/>
                <a:ext cx="295389" cy="147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0944357" y="3197389"/>
                <a:ext cx="295389" cy="232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9939719" y="3527018"/>
              <a:ext cx="2397280" cy="414116"/>
              <a:chOff x="9939719" y="4068220"/>
              <a:chExt cx="2397280" cy="41411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9939719" y="4068220"/>
                <a:ext cx="1793967" cy="414116"/>
                <a:chOff x="9939719" y="4068220"/>
                <a:chExt cx="1793967" cy="414116"/>
              </a:xfrm>
            </p:grpSpPr>
            <p:sp>
              <p:nvSpPr>
                <p:cNvPr id="78" name="하트 77"/>
                <p:cNvSpPr/>
                <p:nvPr/>
              </p:nvSpPr>
              <p:spPr>
                <a:xfrm>
                  <a:off x="9939719" y="4142778"/>
                  <a:ext cx="373000" cy="339558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00" dirty="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9946267" y="4162962"/>
                  <a:ext cx="1787419" cy="2532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b="1" dirty="0">
                      <a:solidFill>
                        <a:srgbClr val="05ED05"/>
                      </a:solidFill>
                    </a:rPr>
                    <a:t>100</a:t>
                  </a:r>
                  <a:endParaRPr lang="ko-KR" altLang="en-US" sz="800" b="1" dirty="0">
                    <a:solidFill>
                      <a:srgbClr val="05ED05"/>
                    </a:solidFill>
                  </a:endParaRPr>
                </a:p>
              </p:txBody>
            </p:sp>
            <p:sp>
              <p:nvSpPr>
                <p:cNvPr id="84" name="하트 83"/>
                <p:cNvSpPr/>
                <p:nvPr/>
              </p:nvSpPr>
              <p:spPr>
                <a:xfrm>
                  <a:off x="10495012" y="4090732"/>
                  <a:ext cx="406973" cy="370485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0440083" y="4068220"/>
                  <a:ext cx="475128" cy="236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10549580" y="4155544"/>
                <a:ext cx="1787419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rgbClr val="05ED05"/>
                    </a:solidFill>
                  </a:rPr>
                  <a:t>40</a:t>
                </a:r>
                <a:endParaRPr lang="ko-KR" altLang="en-US" sz="800" b="1" dirty="0">
                  <a:solidFill>
                    <a:srgbClr val="05ED05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483508" y="1999985"/>
            <a:ext cx="492782" cy="553777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483508" y="2618959"/>
            <a:ext cx="492782" cy="553777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8483508" y="3209732"/>
            <a:ext cx="492782" cy="553777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>
            <a:stCxn id="121" idx="3"/>
            <a:endCxn id="140" idx="1"/>
          </p:cNvCxnSpPr>
          <p:nvPr/>
        </p:nvCxnSpPr>
        <p:spPr>
          <a:xfrm>
            <a:off x="8976290" y="2276874"/>
            <a:ext cx="450156" cy="17223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2" idx="3"/>
            <a:endCxn id="140" idx="1"/>
          </p:cNvCxnSpPr>
          <p:nvPr/>
        </p:nvCxnSpPr>
        <p:spPr>
          <a:xfrm flipV="1">
            <a:off x="8976290" y="2449112"/>
            <a:ext cx="450156" cy="44673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3" idx="3"/>
            <a:endCxn id="140" idx="1"/>
          </p:cNvCxnSpPr>
          <p:nvPr/>
        </p:nvCxnSpPr>
        <p:spPr>
          <a:xfrm flipV="1">
            <a:off x="9017864" y="2449112"/>
            <a:ext cx="408582" cy="99093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16561"/>
              </p:ext>
            </p:extLst>
          </p:nvPr>
        </p:nvGraphicFramePr>
        <p:xfrm>
          <a:off x="3584017" y="25400"/>
          <a:ext cx="6659548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4887">
                  <a:extLst>
                    <a:ext uri="{9D8B030D-6E8A-4147-A177-3AD203B41FA5}">
                      <a16:colId xmlns:a16="http://schemas.microsoft.com/office/drawing/2014/main" val="1041941843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1810746762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97904388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47842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리소스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6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87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데이터 </a:t>
            </a:r>
            <a:r>
              <a:rPr lang="en-US" altLang="ko-KR" sz="1400" b="1" i="1" dirty="0">
                <a:solidFill>
                  <a:srgbClr val="000000"/>
                </a:solidFill>
              </a:rPr>
              <a:t>– </a:t>
            </a:r>
            <a:r>
              <a:rPr lang="ko-KR" altLang="en-US" sz="1400" b="1" i="1" dirty="0">
                <a:solidFill>
                  <a:srgbClr val="000000"/>
                </a:solidFill>
              </a:rPr>
              <a:t>스테이지</a:t>
            </a:r>
            <a:endParaRPr lang="ko-KR" altLang="en-US" sz="1400" b="1" i="1" dirty="0"/>
          </a:p>
        </p:txBody>
      </p:sp>
      <p:sp>
        <p:nvSpPr>
          <p:cNvPr id="7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696DA3-7ED4-4FEF-9642-2DFED6B0BD6F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40552"/>
              </p:ext>
            </p:extLst>
          </p:nvPr>
        </p:nvGraphicFramePr>
        <p:xfrm>
          <a:off x="2032000" y="2729289"/>
          <a:ext cx="8128000" cy="168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649524306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22177998"/>
                    </a:ext>
                  </a:extLst>
                </a:gridCol>
              </a:tblGrid>
              <a:tr h="42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상태 아이콘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허기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목마름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18497"/>
                  </a:ext>
                </a:extLst>
              </a:tr>
              <a:tr h="42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버튼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39110"/>
                  </a:ext>
                </a:extLst>
              </a:tr>
              <a:tr h="42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구급 용품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968383"/>
                  </a:ext>
                </a:extLst>
              </a:tr>
              <a:tr h="42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스크립트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탐색 결과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8354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31497"/>
              </p:ext>
            </p:extLst>
          </p:nvPr>
        </p:nvGraphicFramePr>
        <p:xfrm>
          <a:off x="3584017" y="25400"/>
          <a:ext cx="6659548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4887">
                  <a:extLst>
                    <a:ext uri="{9D8B030D-6E8A-4147-A177-3AD203B41FA5}">
                      <a16:colId xmlns:a16="http://schemas.microsoft.com/office/drawing/2014/main" val="1041941843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1810746762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97904388"/>
                    </a:ext>
                  </a:extLst>
                </a:gridCol>
                <a:gridCol w="1664887">
                  <a:extLst>
                    <a:ext uri="{9D8B030D-6E8A-4147-A177-3AD203B41FA5}">
                      <a16:colId xmlns:a16="http://schemas.microsoft.com/office/drawing/2014/main" val="3947842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리소스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6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4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한장</a:t>
            </a:r>
            <a:r>
              <a:rPr lang="ko-KR" altLang="en-US" sz="1400" b="1" i="1" dirty="0">
                <a:solidFill>
                  <a:srgbClr val="000000"/>
                </a:solidFill>
              </a:rPr>
              <a:t> 보고서 </a:t>
            </a:r>
            <a:endParaRPr lang="ko-KR" altLang="en-US" sz="1400" b="1" i="1" dirty="0"/>
          </a:p>
        </p:txBody>
      </p:sp>
      <p:sp>
        <p:nvSpPr>
          <p:cNvPr id="7" name="직사각형 6"/>
          <p:cNvSpPr/>
          <p:nvPr/>
        </p:nvSpPr>
        <p:spPr>
          <a:xfrm>
            <a:off x="356652" y="752056"/>
            <a:ext cx="163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◈ </a:t>
            </a:r>
            <a:r>
              <a:rPr lang="ko-KR" altLang="en-US" sz="1200" b="1" dirty="0" err="1"/>
              <a:t>게임제목</a:t>
            </a:r>
            <a:r>
              <a:rPr lang="ko-KR" altLang="en-US" sz="1200" b="1" dirty="0"/>
              <a:t> </a:t>
            </a:r>
            <a:r>
              <a:rPr lang="en-US" altLang="ko-KR" sz="1200" dirty="0"/>
              <a:t>Watch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864596" y="665593"/>
            <a:ext cx="62825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◈ </a:t>
            </a:r>
            <a:r>
              <a:rPr lang="ko-KR" altLang="ko-KR" sz="1200" b="1" dirty="0"/>
              <a:t>게임 주요 시스템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1.</a:t>
            </a:r>
            <a:r>
              <a:rPr lang="ko-KR" altLang="en-US" sz="1200" dirty="0"/>
              <a:t>컨디션</a:t>
            </a:r>
            <a:r>
              <a:rPr lang="en-US" altLang="ko-KR" sz="1200" dirty="0"/>
              <a:t> </a:t>
            </a:r>
            <a:r>
              <a:rPr lang="ko-KR" altLang="ko-KR" sz="1200" dirty="0"/>
              <a:t>시스템</a:t>
            </a:r>
            <a:r>
              <a:rPr lang="en-US" altLang="ko-KR" sz="1200" dirty="0"/>
              <a:t> : </a:t>
            </a:r>
            <a:r>
              <a:rPr lang="ko-KR" altLang="ko-KR" sz="1200" dirty="0"/>
              <a:t>허기</a:t>
            </a:r>
            <a:r>
              <a:rPr lang="en-US" altLang="ko-KR" sz="1200" dirty="0"/>
              <a:t>, </a:t>
            </a:r>
            <a:r>
              <a:rPr lang="ko-KR" altLang="ko-KR" sz="1200" dirty="0"/>
              <a:t>목마름</a:t>
            </a:r>
            <a:r>
              <a:rPr lang="en-US" altLang="ko-KR" sz="1200" dirty="0"/>
              <a:t>, </a:t>
            </a:r>
            <a:r>
              <a:rPr lang="ko-KR" altLang="ko-KR" sz="1200" dirty="0"/>
              <a:t>체력</a:t>
            </a:r>
            <a:r>
              <a:rPr lang="en-US" altLang="ko-KR" sz="1200" dirty="0"/>
              <a:t>, </a:t>
            </a:r>
            <a:r>
              <a:rPr lang="ko-KR" altLang="ko-KR" sz="1200" dirty="0"/>
              <a:t>사기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ko-KR" sz="1200" dirty="0"/>
              <a:t>플레이어에게 제공하는 정보는 허기</a:t>
            </a:r>
            <a:r>
              <a:rPr lang="en-US" altLang="ko-KR" sz="1200" dirty="0"/>
              <a:t>, </a:t>
            </a:r>
            <a:r>
              <a:rPr lang="ko-KR" altLang="ko-KR" sz="1200" dirty="0"/>
              <a:t>목마름</a:t>
            </a:r>
            <a:r>
              <a:rPr lang="en-US" altLang="ko-KR" sz="1200" dirty="0"/>
              <a:t>, </a:t>
            </a:r>
            <a:r>
              <a:rPr lang="ko-KR" altLang="ko-KR" sz="1200" dirty="0"/>
              <a:t>체력</a:t>
            </a:r>
            <a:r>
              <a:rPr lang="en-US" altLang="ko-KR" sz="1200" dirty="0"/>
              <a:t>(</a:t>
            </a:r>
            <a:r>
              <a:rPr lang="ko-KR" altLang="ko-KR" sz="1200" dirty="0" err="1"/>
              <a:t>심박수</a:t>
            </a:r>
            <a:r>
              <a:rPr lang="en-US" altLang="ko-KR" sz="1200" dirty="0"/>
              <a:t>), </a:t>
            </a:r>
            <a:r>
              <a:rPr lang="ko-KR" altLang="ko-KR" sz="1200" dirty="0"/>
              <a:t>사기이며 이를 조절하</a:t>
            </a:r>
            <a:r>
              <a:rPr lang="ko-KR" altLang="en-US" sz="1200" dirty="0"/>
              <a:t>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/>
              <a:t> </a:t>
            </a:r>
            <a:r>
              <a:rPr lang="ko-KR" altLang="ko-KR" sz="1200" dirty="0"/>
              <a:t>생존을 유도</a:t>
            </a:r>
            <a:r>
              <a:rPr lang="en-US" altLang="ko-KR" sz="1200" dirty="0"/>
              <a:t> </a:t>
            </a:r>
            <a:r>
              <a:rPr lang="ko-KR" altLang="ko-KR" sz="1200" dirty="0"/>
              <a:t>해야</a:t>
            </a:r>
            <a:r>
              <a:rPr lang="en-US" altLang="ko-KR" sz="1200" dirty="0"/>
              <a:t> </a:t>
            </a:r>
            <a:r>
              <a:rPr lang="ko-KR" altLang="ko-KR" sz="1200" dirty="0"/>
              <a:t>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ko-KR" sz="1200" dirty="0"/>
              <a:t>허기</a:t>
            </a:r>
            <a:r>
              <a:rPr lang="en-US" altLang="ko-KR" sz="1200" dirty="0"/>
              <a:t> : 0 </a:t>
            </a:r>
            <a:r>
              <a:rPr lang="ko-KR" altLang="ko-KR" sz="1200" dirty="0"/>
              <a:t>이하로 줄어들면 턴을 </a:t>
            </a:r>
            <a:r>
              <a:rPr lang="ko-KR" altLang="ko-KR" sz="1200" dirty="0" err="1"/>
              <a:t>마칠때마다</a:t>
            </a:r>
            <a:r>
              <a:rPr lang="ko-KR" altLang="ko-KR" sz="1200" dirty="0"/>
              <a:t> 체력이 줄어</a:t>
            </a:r>
            <a:r>
              <a:rPr lang="en-US" altLang="ko-KR" sz="1200" dirty="0"/>
              <a:t> </a:t>
            </a:r>
            <a:r>
              <a:rPr lang="ko-KR" altLang="ko-KR" sz="1200" dirty="0"/>
              <a:t>들음</a:t>
            </a:r>
            <a:r>
              <a:rPr lang="en-US" altLang="ko-KR" sz="1200" dirty="0"/>
              <a:t>, </a:t>
            </a:r>
            <a:r>
              <a:rPr lang="ko-KR" altLang="ko-KR" sz="1200" dirty="0"/>
              <a:t>체력이</a:t>
            </a:r>
            <a:r>
              <a:rPr lang="en-US" altLang="ko-KR" sz="1200" dirty="0"/>
              <a:t> 0</a:t>
            </a:r>
            <a:r>
              <a:rPr lang="ko-KR" altLang="ko-KR" sz="1200" dirty="0"/>
              <a:t>이하면 사망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ko-KR" sz="1200" dirty="0"/>
              <a:t>목마름</a:t>
            </a:r>
            <a:r>
              <a:rPr lang="en-US" altLang="ko-KR" sz="1200" dirty="0"/>
              <a:t> : 0 </a:t>
            </a:r>
            <a:r>
              <a:rPr lang="ko-KR" altLang="ko-KR" sz="1200" dirty="0"/>
              <a:t>이하로 줄어들면 탈수로 이어져 턴을 </a:t>
            </a:r>
            <a:r>
              <a:rPr lang="ko-KR" altLang="ko-KR" sz="1200" dirty="0" err="1"/>
              <a:t>마칠때마다</a:t>
            </a:r>
            <a:r>
              <a:rPr lang="ko-KR" altLang="ko-KR" sz="1200" dirty="0"/>
              <a:t> 체력이 줄어 들음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ko-KR" sz="1200" dirty="0"/>
              <a:t>체력</a:t>
            </a:r>
            <a:r>
              <a:rPr lang="en-US" altLang="ko-KR" sz="1200" dirty="0"/>
              <a:t> : </a:t>
            </a:r>
            <a:r>
              <a:rPr lang="ko-KR" altLang="ko-KR" sz="1200" dirty="0"/>
              <a:t>다치거나 허기</a:t>
            </a:r>
            <a:r>
              <a:rPr lang="en-US" altLang="ko-KR" sz="1200" dirty="0"/>
              <a:t>, </a:t>
            </a:r>
            <a:r>
              <a:rPr lang="ko-KR" altLang="ko-KR" sz="1200" dirty="0"/>
              <a:t>목마름이</a:t>
            </a:r>
            <a:r>
              <a:rPr lang="en-US" altLang="ko-KR" sz="1200" dirty="0"/>
              <a:t> 0 </a:t>
            </a:r>
            <a:r>
              <a:rPr lang="ko-KR" altLang="ko-KR" sz="1200" dirty="0"/>
              <a:t>이하면 줄어 들음</a:t>
            </a:r>
            <a:r>
              <a:rPr lang="en-US" altLang="ko-KR" sz="1200" dirty="0"/>
              <a:t>, </a:t>
            </a:r>
            <a:r>
              <a:rPr lang="ko-KR" altLang="ko-KR" sz="1200" dirty="0"/>
              <a:t>가끔 사기가 낮아지면 자해를 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ko-KR" sz="1200" dirty="0"/>
              <a:t> 체력이 줄어</a:t>
            </a:r>
            <a:r>
              <a:rPr lang="en-US" altLang="ko-KR" sz="1200" dirty="0"/>
              <a:t> </a:t>
            </a:r>
            <a:r>
              <a:rPr lang="ko-KR" altLang="ko-KR" sz="1200" dirty="0"/>
              <a:t>들음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ko-KR" sz="1200" dirty="0"/>
              <a:t>사기</a:t>
            </a:r>
            <a:r>
              <a:rPr lang="en-US" altLang="ko-KR" sz="1200" dirty="0"/>
              <a:t> : </a:t>
            </a:r>
            <a:r>
              <a:rPr lang="ko-KR" altLang="ko-KR" sz="1200" dirty="0"/>
              <a:t>이것이 내려가면 가끔 명령을 안</a:t>
            </a:r>
            <a:r>
              <a:rPr lang="en-US" altLang="ko-KR" sz="1200" dirty="0"/>
              <a:t> </a:t>
            </a:r>
            <a:r>
              <a:rPr lang="ko-KR" altLang="ko-KR" sz="1200" dirty="0"/>
              <a:t>들음</a:t>
            </a:r>
            <a:r>
              <a:rPr lang="en-US" altLang="ko-KR" sz="1200" dirty="0"/>
              <a:t>, </a:t>
            </a:r>
            <a:r>
              <a:rPr lang="ko-KR" altLang="ko-KR" sz="1200" dirty="0"/>
              <a:t>집에 유희</a:t>
            </a:r>
            <a:r>
              <a:rPr lang="en-US" altLang="ko-KR" sz="1200" dirty="0"/>
              <a:t> </a:t>
            </a:r>
            <a:r>
              <a:rPr lang="ko-KR" altLang="ko-KR" sz="1200" dirty="0"/>
              <a:t>거리가 없으면 확률적으로 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ko-KR" sz="1200" dirty="0"/>
              <a:t>줄어</a:t>
            </a:r>
            <a:r>
              <a:rPr lang="en-US" altLang="ko-KR" sz="1200" dirty="0"/>
              <a:t> </a:t>
            </a:r>
            <a:r>
              <a:rPr lang="ko-KR" altLang="ko-KR" sz="1200" dirty="0"/>
              <a:t>들음</a:t>
            </a:r>
            <a:r>
              <a:rPr lang="en-US" altLang="ko-KR" sz="1200" dirty="0"/>
              <a:t>, </a:t>
            </a:r>
            <a:r>
              <a:rPr lang="ko-KR" altLang="ko-KR" sz="1200" dirty="0"/>
              <a:t>혹은 이상한 명령을 내리면 안</a:t>
            </a:r>
            <a:r>
              <a:rPr lang="en-US" altLang="ko-KR" sz="1200" dirty="0"/>
              <a:t> </a:t>
            </a:r>
            <a:r>
              <a:rPr lang="ko-KR" altLang="ko-KR" sz="1200" dirty="0"/>
              <a:t>들음</a:t>
            </a:r>
            <a:r>
              <a:rPr lang="en-US" altLang="ko-KR" sz="1200" dirty="0"/>
              <a:t>, </a:t>
            </a:r>
            <a:r>
              <a:rPr lang="ko-KR" altLang="ko-KR" sz="1200" dirty="0"/>
              <a:t>일정 수치 이상 내려가면 자해를 함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ko-KR" sz="1200" dirty="0"/>
              <a:t>사기가</a:t>
            </a:r>
            <a:r>
              <a:rPr lang="en-US" altLang="ko-KR" sz="1200" dirty="0"/>
              <a:t> 0</a:t>
            </a:r>
            <a:r>
              <a:rPr lang="ko-KR" altLang="ko-KR" sz="1200" dirty="0"/>
              <a:t>이</a:t>
            </a:r>
            <a:r>
              <a:rPr lang="en-US" altLang="ko-KR" sz="1200" dirty="0"/>
              <a:t> </a:t>
            </a:r>
            <a:r>
              <a:rPr lang="ko-KR" altLang="ko-KR" sz="1200" dirty="0"/>
              <a:t>되면 </a:t>
            </a:r>
            <a:r>
              <a:rPr lang="ko-KR" altLang="en-US" sz="1200" dirty="0" err="1"/>
              <a:t>왓</a:t>
            </a:r>
            <a:r>
              <a:rPr lang="ko-KR" altLang="ko-KR" sz="1200" dirty="0" err="1"/>
              <a:t>치를</a:t>
            </a:r>
            <a:r>
              <a:rPr lang="ko-KR" altLang="ko-KR" sz="1200" dirty="0"/>
              <a:t> 버리며 게임 오버가 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 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ko-KR" sz="1200" dirty="0"/>
              <a:t>선택에 따른 수치 변경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ko-KR" altLang="ko-KR" sz="1200" dirty="0"/>
              <a:t>상황분석 알고리즘이 현재 상황</a:t>
            </a:r>
            <a:r>
              <a:rPr lang="en-US" altLang="ko-KR" sz="1200" dirty="0"/>
              <a:t>(</a:t>
            </a:r>
            <a:r>
              <a:rPr lang="ko-KR" altLang="ko-KR" sz="1200" dirty="0"/>
              <a:t>누가 왔는지 대화 목록 출력</a:t>
            </a:r>
            <a:r>
              <a:rPr lang="en-US" altLang="ko-KR" sz="1200" dirty="0"/>
              <a:t>, </a:t>
            </a:r>
            <a:r>
              <a:rPr lang="ko-KR" altLang="ko-KR" sz="1200" dirty="0"/>
              <a:t>현재 재고 상태</a:t>
            </a:r>
            <a:r>
              <a:rPr lang="en-US" altLang="ko-KR" sz="1200" dirty="0"/>
              <a:t>, </a:t>
            </a:r>
            <a:r>
              <a:rPr lang="ko-KR" altLang="ko-KR" sz="1200" dirty="0"/>
              <a:t>주인의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ko-KR" sz="1200" dirty="0"/>
              <a:t> 건강 상태 등</a:t>
            </a:r>
            <a:r>
              <a:rPr lang="en-US" altLang="ko-KR" sz="1200" dirty="0"/>
              <a:t>)</a:t>
            </a:r>
            <a:r>
              <a:rPr lang="ko-KR" altLang="ko-KR" sz="1200" dirty="0"/>
              <a:t>을 분석해서 결과를 내놓으면 플레이어가 이를 기반으로 주인의 몸</a:t>
            </a:r>
            <a:r>
              <a:rPr lang="en-US" altLang="ko-KR" sz="1200" dirty="0"/>
              <a:t> </a:t>
            </a:r>
            <a:r>
              <a:rPr lang="ko-KR" altLang="ko-KR" sz="1200" dirty="0"/>
              <a:t>상태를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ko-KR" sz="1200" dirty="0"/>
              <a:t> 확인해가며 어떤 행동을 할지 선택 함</a:t>
            </a:r>
            <a:r>
              <a:rPr lang="en-US" altLang="ko-KR" sz="1200" dirty="0"/>
              <a:t>(</a:t>
            </a:r>
            <a:r>
              <a:rPr lang="ko-KR" altLang="ko-KR" sz="1200" dirty="0"/>
              <a:t>배가</a:t>
            </a:r>
            <a:r>
              <a:rPr lang="en-US" altLang="ko-KR" sz="1200" dirty="0"/>
              <a:t> </a:t>
            </a:r>
            <a:r>
              <a:rPr lang="ko-KR" altLang="ko-KR" sz="1200" dirty="0"/>
              <a:t>고프면 밥을 먹어라 재고가 없으면 주변을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ko-KR" sz="1200" dirty="0"/>
              <a:t>수색하라 등 행동 명령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851897" y="5578199"/>
            <a:ext cx="6096000" cy="7489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200" b="1" dirty="0"/>
              <a:t>◈ </a:t>
            </a:r>
            <a:r>
              <a:rPr lang="ko-KR" altLang="ko-KR" sz="12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재미요소</a:t>
            </a:r>
          </a:p>
          <a:p>
            <a:pPr>
              <a:lnSpc>
                <a:spcPct val="150000"/>
              </a:lnSpc>
            </a:pPr>
            <a:r>
              <a:rPr lang="ko-KR" altLang="ko-KR" sz="1200" dirty="0">
                <a:cs typeface="Times New Roman" panose="02020603050405020304" pitchFamily="18" charset="0"/>
              </a:rPr>
              <a:t>예</a:t>
            </a:r>
            <a:r>
              <a:rPr lang="en-US" altLang="ko-KR" sz="1200" dirty="0"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cs typeface="Times New Roman" panose="02020603050405020304" pitchFamily="18" charset="0"/>
              </a:rPr>
              <a:t>아니오만으로</a:t>
            </a:r>
            <a:r>
              <a:rPr lang="en-US" altLang="ko-KR" sz="1200" dirty="0"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cs typeface="Times New Roman" panose="02020603050405020304" pitchFamily="18" charset="0"/>
              </a:rPr>
              <a:t>다음날의 생존 여부를 결정함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368300" y="4956341"/>
            <a:ext cx="5284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◈ </a:t>
            </a:r>
            <a:r>
              <a:rPr lang="ko-KR" altLang="en-US" sz="1200" b="1" dirty="0" err="1"/>
              <a:t>게임개요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전략</a:t>
            </a:r>
            <a:r>
              <a:rPr lang="en-US" altLang="ko-KR" sz="1200" dirty="0"/>
              <a:t>, </a:t>
            </a:r>
            <a:r>
              <a:rPr lang="ko-KR" altLang="en-US" sz="1200" dirty="0"/>
              <a:t>서바이벌 시뮬레이션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대상 </a:t>
            </a:r>
            <a:r>
              <a:rPr lang="en-US" altLang="ko-KR" sz="1200" dirty="0"/>
              <a:t>: </a:t>
            </a:r>
            <a:r>
              <a:rPr lang="ko-KR" altLang="en-US" sz="1200" dirty="0"/>
              <a:t>전략</a:t>
            </a:r>
            <a:r>
              <a:rPr lang="en-US" altLang="ko-KR" sz="1200" dirty="0"/>
              <a:t>, </a:t>
            </a:r>
            <a:r>
              <a:rPr lang="ko-KR" altLang="en-US" sz="1200" dirty="0"/>
              <a:t>선택 게임을 좋아하는 성향의 플레이어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줄거리 </a:t>
            </a:r>
            <a:r>
              <a:rPr lang="en-US" altLang="ko-KR" sz="1200" dirty="0"/>
              <a:t>: </a:t>
            </a:r>
            <a:r>
              <a:rPr lang="ko-KR" altLang="en-US" sz="1200" dirty="0"/>
              <a:t> 멸망한 지구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플레이어는 </a:t>
            </a:r>
            <a:r>
              <a:rPr lang="en-US" altLang="ko-KR" sz="1200" dirty="0"/>
              <a:t>AI</a:t>
            </a:r>
            <a:r>
              <a:rPr lang="ko-KR" altLang="en-US" sz="1200" dirty="0"/>
              <a:t>가 되어 주인이 죽지 않도록 올바른 선택을 해야함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652" y="1317773"/>
            <a:ext cx="163834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◈ 게임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4449864" y="2096544"/>
            <a:ext cx="458123" cy="1842995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56652" y="1064959"/>
            <a:ext cx="6490965" cy="3744376"/>
            <a:chOff x="356652" y="923753"/>
            <a:chExt cx="6490965" cy="3744376"/>
          </a:xfrm>
        </p:grpSpPr>
        <p:grpSp>
          <p:nvGrpSpPr>
            <p:cNvPr id="49" name="그룹 48"/>
            <p:cNvGrpSpPr/>
            <p:nvPr/>
          </p:nvGrpSpPr>
          <p:grpSpPr>
            <a:xfrm>
              <a:off x="356652" y="1440847"/>
              <a:ext cx="6490965" cy="3227282"/>
              <a:chOff x="201564" y="1440847"/>
              <a:chExt cx="6490965" cy="3227282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201564" y="1906888"/>
                <a:ext cx="4713504" cy="2447396"/>
                <a:chOff x="232569" y="1624012"/>
                <a:chExt cx="5283200" cy="274320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232569" y="1624012"/>
                  <a:ext cx="5283200" cy="274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06400" y="1796415"/>
                  <a:ext cx="21868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분석한 상황을 보고합니다</a:t>
                  </a:r>
                  <a:r>
                    <a:rPr lang="en-US" altLang="ko-KR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. _</a:t>
                  </a:r>
                  <a:endPara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  <p:sp>
              <p:nvSpPr>
                <p:cNvPr id="16" name="하트 15"/>
                <p:cNvSpPr/>
                <p:nvPr/>
              </p:nvSpPr>
              <p:spPr>
                <a:xfrm>
                  <a:off x="4966771" y="1914809"/>
                  <a:ext cx="283598" cy="258171"/>
                </a:xfrm>
                <a:prstGeom prst="hear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429" y1="23256" x2="46429" y2="232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3275" t="14904" r="19404" b="18954"/>
                <a:stretch/>
              </p:blipFill>
              <p:spPr>
                <a:xfrm>
                  <a:off x="4868064" y="2378125"/>
                  <a:ext cx="404813" cy="407195"/>
                </a:xfrm>
                <a:prstGeom prst="rect">
                  <a:avLst/>
                </a:prstGeom>
              </p:spPr>
            </p:pic>
            <p:sp>
              <p:nvSpPr>
                <p:cNvPr id="21" name="눈물 방울 20"/>
                <p:cNvSpPr/>
                <p:nvPr/>
              </p:nvSpPr>
              <p:spPr>
                <a:xfrm rot="19059799">
                  <a:off x="4954265" y="3003683"/>
                  <a:ext cx="247650" cy="242887"/>
                </a:xfrm>
                <a:prstGeom prst="teardrop">
                  <a:avLst>
                    <a:gd name="adj" fmla="val 131084"/>
                  </a:avLst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77" b="99355" l="9794" r="89691">
                              <a14:foregroundMark x1="55155" y1="36129" x2="55155" y2="36129"/>
                              <a14:foregroundMark x1="55670" y1="99355" x2="55670" y2="9935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7754" y="3376697"/>
                  <a:ext cx="576246" cy="460403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462162" y="3248351"/>
                  <a:ext cx="1101766" cy="517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들을래요</a:t>
                  </a:r>
                  <a:r>
                    <a:rPr lang="en-US" altLang="ko-KR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.</a:t>
                  </a:r>
                </a:p>
                <a:p>
                  <a:r>
                    <a:rPr lang="ko-KR" altLang="en-US" sz="1200" b="1" dirty="0" err="1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안들을래요</a:t>
                  </a:r>
                  <a:r>
                    <a:rPr lang="en-US" altLang="ko-KR" sz="1200" b="1" dirty="0">
                      <a:solidFill>
                        <a:srgbClr val="05ED05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.</a:t>
                  </a:r>
                  <a:endPara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297716" y="2060700"/>
                <a:ext cx="2260600" cy="32211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994999" y="1440847"/>
                <a:ext cx="157687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출력되는 텍스트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115653" y="2060700"/>
                <a:ext cx="157687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체력</a:t>
                </a: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허기</a:t>
                </a: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목마름</a:t>
                </a: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사기</a:t>
                </a:r>
              </a:p>
            </p:txBody>
          </p:sp>
          <p:cxnSp>
            <p:nvCxnSpPr>
              <p:cNvPr id="28" name="직선 화살표 연결선 27"/>
              <p:cNvCxnSpPr>
                <a:stCxn id="24" idx="0"/>
                <a:endCxn id="26" idx="1"/>
              </p:cNvCxnSpPr>
              <p:nvPr/>
            </p:nvCxnSpPr>
            <p:spPr>
              <a:xfrm flipV="1">
                <a:off x="1428016" y="1579347"/>
                <a:ext cx="566983" cy="481353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4776111" y="2221759"/>
                <a:ext cx="340971" cy="3281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V="1">
                <a:off x="4776111" y="2754916"/>
                <a:ext cx="340971" cy="1876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4752899" y="3215640"/>
                <a:ext cx="364183" cy="6688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22" idx="3"/>
              </p:cNvCxnSpPr>
              <p:nvPr/>
            </p:nvCxnSpPr>
            <p:spPr>
              <a:xfrm>
                <a:off x="4752899" y="3675957"/>
                <a:ext cx="364183" cy="169445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356651" y="3356072"/>
                <a:ext cx="987826" cy="48933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994999" y="4414918"/>
                <a:ext cx="1576876" cy="25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/>
                  <a:t>플레이어의 선택지</a:t>
                </a:r>
              </a:p>
            </p:txBody>
          </p:sp>
          <p:cxnSp>
            <p:nvCxnSpPr>
              <p:cNvPr id="43" name="직선 화살표 연결선 42"/>
              <p:cNvCxnSpPr>
                <a:stCxn id="40" idx="3"/>
                <a:endCxn id="42" idx="1"/>
              </p:cNvCxnSpPr>
              <p:nvPr/>
            </p:nvCxnSpPr>
            <p:spPr>
              <a:xfrm>
                <a:off x="1344477" y="3600737"/>
                <a:ext cx="650522" cy="94078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4092069" y="1129812"/>
              <a:ext cx="1314015" cy="320027"/>
              <a:chOff x="4062357" y="4581726"/>
              <a:chExt cx="1314015" cy="320027"/>
            </a:xfrm>
          </p:grpSpPr>
          <p:sp>
            <p:nvSpPr>
              <p:cNvPr id="51" name="하트 50"/>
              <p:cNvSpPr/>
              <p:nvPr/>
            </p:nvSpPr>
            <p:spPr>
              <a:xfrm>
                <a:off x="4062357" y="4671421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하트 51"/>
              <p:cNvSpPr/>
              <p:nvPr/>
            </p:nvSpPr>
            <p:spPr>
              <a:xfrm>
                <a:off x="4401899" y="4671421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하트 52"/>
              <p:cNvSpPr/>
              <p:nvPr/>
            </p:nvSpPr>
            <p:spPr>
              <a:xfrm>
                <a:off x="4741441" y="4671421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하트 53"/>
              <p:cNvSpPr/>
              <p:nvPr/>
            </p:nvSpPr>
            <p:spPr>
              <a:xfrm>
                <a:off x="5080983" y="4671421"/>
                <a:ext cx="253017" cy="230332"/>
              </a:xfrm>
              <a:prstGeom prst="hear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377485" y="4581726"/>
                <a:ext cx="295389" cy="147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729234" y="4657425"/>
                <a:ext cx="295389" cy="147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080983" y="4664400"/>
                <a:ext cx="295389" cy="19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4" name="직선 화살표 연결선 63"/>
            <p:cNvCxnSpPr>
              <a:stCxn id="60" idx="0"/>
              <a:endCxn id="67" idx="2"/>
            </p:cNvCxnSpPr>
            <p:nvPr/>
          </p:nvCxnSpPr>
          <p:spPr>
            <a:xfrm flipV="1">
              <a:off x="4678926" y="1698853"/>
              <a:ext cx="80020" cy="39769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3865236" y="1445642"/>
              <a:ext cx="1787419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/>
                <a:t>현재 수치에 따라 시각적 달라짐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064478" y="923753"/>
              <a:ext cx="17874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/>
                <a:t>100     80       40     10</a:t>
              </a:r>
              <a:endParaRPr lang="ko-KR" altLang="en-US" sz="8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2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세계관</a:t>
            </a:r>
            <a:r>
              <a:rPr lang="en-US" altLang="ko-KR" sz="1400" b="1" i="1" dirty="0">
                <a:solidFill>
                  <a:srgbClr val="000000"/>
                </a:solidFill>
              </a:rPr>
              <a:t>, </a:t>
            </a:r>
            <a:r>
              <a:rPr lang="ko-KR" altLang="en-US" sz="1400" b="1" i="1" dirty="0">
                <a:solidFill>
                  <a:srgbClr val="000000"/>
                </a:solidFill>
              </a:rPr>
              <a:t>시나리오</a:t>
            </a:r>
            <a:endParaRPr lang="ko-KR" altLang="en-US" sz="1400" b="1" i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30821"/>
              </p:ext>
            </p:extLst>
          </p:nvPr>
        </p:nvGraphicFramePr>
        <p:xfrm>
          <a:off x="1038761" y="850897"/>
          <a:ext cx="10114478" cy="549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578">
                  <a:extLst>
                    <a:ext uri="{9D8B030D-6E8A-4147-A177-3AD203B41FA5}">
                      <a16:colId xmlns:a16="http://schemas.microsoft.com/office/drawing/2014/main" val="441784337"/>
                    </a:ext>
                  </a:extLst>
                </a:gridCol>
                <a:gridCol w="8343900">
                  <a:extLst>
                    <a:ext uri="{9D8B030D-6E8A-4147-A177-3AD203B41FA5}">
                      <a16:colId xmlns:a16="http://schemas.microsoft.com/office/drawing/2014/main" val="2891923020"/>
                    </a:ext>
                  </a:extLst>
                </a:gridCol>
              </a:tblGrid>
              <a:tr h="381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제목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Watch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406832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아포칼립스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생존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613563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장르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전략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서바이벌 시뮬레이션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848588"/>
                  </a:ext>
                </a:extLst>
              </a:tr>
              <a:tr h="119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기획 의도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신체 건강을 측정 할 수 있는 시계 형태의 휴대폰을 구매하고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앞으로 건강을 신경 쓰겠다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는 다짐을 한다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하지만 아무것도 하지 않아 엉망의</a:t>
                      </a:r>
                      <a:r>
                        <a:rPr lang="ko-KR" altLang="en-US" sz="1500" baseline="0" dirty="0"/>
                        <a:t> 수면 패턴과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심장박동을 측정하며 주의를 주는 휴대폰을 무시하는 주변인을 보고 아이디어를 얻었다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/>
                        <a:t>기계를 사용하는 입장이 아닌 기계의 입장이 되는 의도를 담았다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380846"/>
                  </a:ext>
                </a:extLst>
              </a:tr>
              <a:tr h="2014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줄거리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aseline="0" dirty="0"/>
                        <a:t> </a:t>
                      </a:r>
                      <a:r>
                        <a:rPr lang="ko-KR" altLang="en-US" sz="1500" baseline="0" dirty="0" err="1"/>
                        <a:t>어느날</a:t>
                      </a:r>
                      <a:r>
                        <a:rPr lang="ko-KR" altLang="en-US" sz="1500" dirty="0"/>
                        <a:t> 지구 종말 뉴스가 퍼진다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 각 기업들은 이를 대비해 시계 형태의 휴대용 휴대폰과 연동 가능한 지구 종말 하우스 관리 시스템이 개발해 여러 사람들은 이 시스템을 구매한다. </a:t>
                      </a:r>
                      <a:endParaRPr lang="en-US" altLang="ko-KR" sz="1500" dirty="0"/>
                    </a:p>
                    <a:p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몇 개월 뒤 지구는 실제로 멸망하였고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시스템을 구매한 사람들은 하우스 관리 시스템으로 삶을 </a:t>
                      </a:r>
                      <a:r>
                        <a:rPr lang="ko-KR" altLang="en-US" sz="1500" dirty="0" err="1"/>
                        <a:t>연맹하던</a:t>
                      </a:r>
                      <a:r>
                        <a:rPr lang="ko-KR" altLang="en-US" sz="1500" dirty="0"/>
                        <a:t> 중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시스템으로부터 정부가 </a:t>
                      </a:r>
                      <a:r>
                        <a:rPr lang="ko-KR" altLang="en-US" sz="1500" baseline="0" dirty="0" err="1"/>
                        <a:t>셸터를</a:t>
                      </a:r>
                      <a:r>
                        <a:rPr lang="ko-KR" altLang="en-US" sz="1500" baseline="0" dirty="0"/>
                        <a:t> 완공 하였다는 소식을 전달받는다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/>
                        <a:t>정부는 각 지역별로 요원을 파견하여 안내 하겠다는 약속을 했지만 이곳에 있는 지역까지 도달하는 시간은 </a:t>
                      </a:r>
                      <a:r>
                        <a:rPr lang="en-US" altLang="ko-KR" sz="1500" baseline="0" dirty="0"/>
                        <a:t>30</a:t>
                      </a:r>
                      <a:r>
                        <a:rPr lang="ko-KR" altLang="en-US" sz="1500" baseline="0" dirty="0"/>
                        <a:t>일</a:t>
                      </a:r>
                      <a:r>
                        <a:rPr lang="en-US" altLang="ko-KR" sz="1500" baseline="0" dirty="0"/>
                        <a:t>(</a:t>
                      </a:r>
                      <a:r>
                        <a:rPr lang="ko-KR" altLang="en-US" sz="1500" baseline="0" dirty="0"/>
                        <a:t>한달</a:t>
                      </a:r>
                      <a:r>
                        <a:rPr lang="en-US" altLang="ko-KR" sz="1500" baseline="0" dirty="0"/>
                        <a:t>)</a:t>
                      </a:r>
                      <a:r>
                        <a:rPr lang="ko-KR" altLang="en-US" sz="1500" baseline="0" dirty="0"/>
                        <a:t>이 요소 된다고 한다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/>
                        <a:t>플레이어는 하우스 관리 시스템의 </a:t>
                      </a:r>
                      <a:r>
                        <a:rPr lang="en-US" altLang="ko-KR" sz="1500" baseline="0" dirty="0"/>
                        <a:t>AI</a:t>
                      </a:r>
                      <a:r>
                        <a:rPr lang="ko-KR" altLang="en-US" sz="1500" baseline="0" dirty="0"/>
                        <a:t>가 되어 파트너 </a:t>
                      </a:r>
                      <a:r>
                        <a:rPr lang="en-US" altLang="ko-KR" sz="1500" baseline="0" dirty="0"/>
                        <a:t>AI</a:t>
                      </a:r>
                      <a:r>
                        <a:rPr lang="ko-KR" altLang="en-US" sz="1500" baseline="0" dirty="0"/>
                        <a:t>인 </a:t>
                      </a:r>
                      <a:r>
                        <a:rPr lang="ko-KR" altLang="en-US" sz="1500" dirty="0"/>
                        <a:t>상황분석 알고리즘과 함께</a:t>
                      </a:r>
                      <a:r>
                        <a:rPr lang="ko-KR" altLang="en-US" sz="1500" baseline="0" dirty="0"/>
                        <a:t> </a:t>
                      </a:r>
                      <a:r>
                        <a:rPr lang="en-US" altLang="ko-KR" sz="1500" baseline="0" dirty="0"/>
                        <a:t>30</a:t>
                      </a:r>
                      <a:r>
                        <a:rPr lang="ko-KR" altLang="en-US" sz="1500" baseline="0" dirty="0"/>
                        <a:t>일간 주인이 죽지 않도록 올바른 선택을 해야한다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896365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시대배경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근미래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41554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등장인물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시계 주인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상황분석 알고리즘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플레이어</a:t>
                      </a:r>
                      <a:r>
                        <a:rPr lang="en-US" altLang="ko-KR" sz="1500" baseline="0" dirty="0"/>
                        <a:t>(</a:t>
                      </a:r>
                      <a:r>
                        <a:rPr lang="ko-KR" altLang="en-US" sz="1500" baseline="0" dirty="0"/>
                        <a:t>상황판단 알고리즘</a:t>
                      </a:r>
                      <a:r>
                        <a:rPr lang="en-US" altLang="ko-KR" sz="1500" baseline="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536392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플레이어의 과제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30</a:t>
                      </a:r>
                      <a:r>
                        <a:rPr lang="ko-KR" altLang="en-US" sz="1500" dirty="0"/>
                        <a:t>일간 올바른 선택으로 주인을 </a:t>
                      </a:r>
                      <a:r>
                        <a:rPr lang="ko-KR" altLang="en-US" sz="1500" dirty="0" err="1"/>
                        <a:t>생존시켜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셸터로</a:t>
                      </a:r>
                      <a:r>
                        <a:rPr lang="ko-KR" altLang="en-US" sz="1500" dirty="0"/>
                        <a:t> 이송 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03992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세계관</a:t>
            </a:r>
            <a:r>
              <a:rPr lang="en-US" altLang="ko-KR" sz="1400" b="1" i="1" dirty="0">
                <a:solidFill>
                  <a:srgbClr val="000000"/>
                </a:solidFill>
              </a:rPr>
              <a:t>, </a:t>
            </a:r>
            <a:r>
              <a:rPr lang="ko-KR" altLang="en-US" sz="1400" b="1" i="1" dirty="0">
                <a:solidFill>
                  <a:srgbClr val="000000"/>
                </a:solidFill>
              </a:rPr>
              <a:t>시나리오</a:t>
            </a:r>
            <a:endParaRPr lang="ko-KR" altLang="en-US" sz="1400" b="1" i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76295"/>
              </p:ext>
            </p:extLst>
          </p:nvPr>
        </p:nvGraphicFramePr>
        <p:xfrm>
          <a:off x="1208364" y="834190"/>
          <a:ext cx="9775271" cy="539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194">
                  <a:extLst>
                    <a:ext uri="{9D8B030D-6E8A-4147-A177-3AD203B41FA5}">
                      <a16:colId xmlns:a16="http://schemas.microsoft.com/office/drawing/2014/main" val="1256968248"/>
                    </a:ext>
                  </a:extLst>
                </a:gridCol>
                <a:gridCol w="7555077">
                  <a:extLst>
                    <a:ext uri="{9D8B030D-6E8A-4147-A177-3AD203B41FA5}">
                      <a16:colId xmlns:a16="http://schemas.microsoft.com/office/drawing/2014/main" val="4093505176"/>
                    </a:ext>
                  </a:extLst>
                </a:gridCol>
              </a:tblGrid>
              <a:tr h="293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상황 결정 </a:t>
                      </a:r>
                      <a:r>
                        <a:rPr lang="en-US" altLang="ko-KR" sz="1500" dirty="0"/>
                        <a:t>AI (</a:t>
                      </a:r>
                      <a:r>
                        <a:rPr lang="ko-KR" altLang="en-US" sz="1500" dirty="0"/>
                        <a:t>플레이어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15958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상당히 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56687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외모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592230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성장 스토리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6958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562104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551190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직업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하우스 관리 시스템의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4531"/>
                  </a:ext>
                </a:extLst>
              </a:tr>
              <a:tr h="1799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지구 종말 하우스 관리 시스템 속 AI 이며 상황 분석을 담당하고 있음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 주인이 시스템을 초창기에 구매하여 사용하였기에 주인에 대해 잘 알고 있음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 하지만 플레이어는 업데이트를 거치지 않은 구기종이기에 판단의 폭이 넓지 않음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 (선택지 두개, </a:t>
                      </a:r>
                      <a:r>
                        <a:rPr lang="en-US" altLang="ko-KR" sz="1500" dirty="0"/>
                        <a:t>ex)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dirty="0"/>
                        <a:t>예-아니오) 같이 탑재된 동료이자 파트너 </a:t>
                      </a:r>
                      <a:r>
                        <a:rPr lang="en-US" altLang="ko-KR" sz="1500"/>
                        <a:t>AI</a:t>
                      </a:r>
                      <a:r>
                        <a:rPr lang="ko-KR" altLang="en-US" sz="1500"/>
                        <a:t>인 </a:t>
                      </a:r>
                      <a:r>
                        <a:rPr lang="ko-KR" altLang="en-US" sz="1500" dirty="0"/>
                        <a:t>상황</a:t>
                      </a:r>
                      <a:r>
                        <a:rPr lang="ko-KR" altLang="en-US" sz="1500" baseline="0" dirty="0"/>
                        <a:t> 분석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와 함께 주인을 생존으로 이끌어야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358059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단순한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순진한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03351"/>
                  </a:ext>
                </a:extLst>
              </a:tr>
              <a:tr h="518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말투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적당한 격식을 갖춘 말투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상당히 유함</a:t>
                      </a:r>
                      <a:endParaRPr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0717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세계관</a:t>
            </a:r>
            <a:r>
              <a:rPr lang="en-US" altLang="ko-KR" sz="1400" b="1" i="1" dirty="0">
                <a:solidFill>
                  <a:srgbClr val="000000"/>
                </a:solidFill>
              </a:rPr>
              <a:t>, </a:t>
            </a:r>
            <a:r>
              <a:rPr lang="ko-KR" altLang="en-US" sz="1400" b="1" i="1" dirty="0">
                <a:solidFill>
                  <a:srgbClr val="000000"/>
                </a:solidFill>
              </a:rPr>
              <a:t>시나리오</a:t>
            </a:r>
            <a:endParaRPr lang="ko-KR" altLang="en-US" sz="1400" b="1" i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20595"/>
              </p:ext>
            </p:extLst>
          </p:nvPr>
        </p:nvGraphicFramePr>
        <p:xfrm>
          <a:off x="1208364" y="834190"/>
          <a:ext cx="9775271" cy="539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194">
                  <a:extLst>
                    <a:ext uri="{9D8B030D-6E8A-4147-A177-3AD203B41FA5}">
                      <a16:colId xmlns:a16="http://schemas.microsoft.com/office/drawing/2014/main" val="1256968248"/>
                    </a:ext>
                  </a:extLst>
                </a:gridCol>
                <a:gridCol w="7555077">
                  <a:extLst>
                    <a:ext uri="{9D8B030D-6E8A-4147-A177-3AD203B41FA5}">
                      <a16:colId xmlns:a16="http://schemas.microsoft.com/office/drawing/2014/main" val="4093505176"/>
                    </a:ext>
                  </a:extLst>
                </a:gridCol>
              </a:tblGrid>
              <a:tr h="293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상황 분석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15958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독설가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56687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외모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592230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성장 스토리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6958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562104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551190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직업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하우스 관리 시스템의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4531"/>
                  </a:ext>
                </a:extLst>
              </a:tr>
              <a:tr h="1799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지구 종말 하우스 관리 시스템 속 AI 이며 상황 분석을 담당하고 있음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 주인이 시스템을 초창기에 구매하여 사용하였기에 주인에 대해 잘 알고 있음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 업데이트를 거치지 않았지만 상황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대화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을 텍스트로 변환하는 작업을 하기에 성능에 문제가 발생하지 않음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같이 탑재된 동료이자 파트너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인 상황</a:t>
                      </a:r>
                      <a:r>
                        <a:rPr lang="ko-KR" altLang="en-US" sz="1500" baseline="0" dirty="0"/>
                        <a:t> 결정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와 함께 주인을 생존으로 이끌어야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358059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고지식한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단호한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03351"/>
                  </a:ext>
                </a:extLst>
              </a:tr>
              <a:tr h="518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말투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격식 있고 딱딱한 </a:t>
                      </a:r>
                      <a:r>
                        <a:rPr lang="ko-KR" altLang="en-US" sz="1500" dirty="0" err="1"/>
                        <a:t>비니지스</a:t>
                      </a:r>
                      <a:r>
                        <a:rPr lang="ko-KR" altLang="en-US" sz="1500" dirty="0"/>
                        <a:t> 말투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답답한 상황이라 분석되면 </a:t>
                      </a:r>
                      <a:r>
                        <a:rPr lang="ko-KR" altLang="en-US" sz="1500" baseline="0" dirty="0" err="1"/>
                        <a:t>꼽과</a:t>
                      </a:r>
                      <a:r>
                        <a:rPr lang="ko-KR" altLang="en-US" sz="1500" baseline="0" dirty="0"/>
                        <a:t> 눈치를 줌</a:t>
                      </a:r>
                      <a:endParaRPr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0717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>
                <a:solidFill>
                  <a:srgbClr val="000000"/>
                </a:solidFill>
              </a:rPr>
              <a:t>세계관</a:t>
            </a:r>
            <a:r>
              <a:rPr lang="en-US" altLang="ko-KR" sz="1400" b="1" i="1" dirty="0">
                <a:solidFill>
                  <a:srgbClr val="000000"/>
                </a:solidFill>
              </a:rPr>
              <a:t>, </a:t>
            </a:r>
            <a:r>
              <a:rPr lang="ko-KR" altLang="en-US" sz="1400" b="1" i="1" dirty="0">
                <a:solidFill>
                  <a:srgbClr val="000000"/>
                </a:solidFill>
              </a:rPr>
              <a:t>시나리오</a:t>
            </a:r>
            <a:endParaRPr lang="ko-KR" altLang="en-US" sz="1400" b="1" i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68748"/>
              </p:ext>
            </p:extLst>
          </p:nvPr>
        </p:nvGraphicFramePr>
        <p:xfrm>
          <a:off x="1208364" y="834190"/>
          <a:ext cx="9775271" cy="554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194">
                  <a:extLst>
                    <a:ext uri="{9D8B030D-6E8A-4147-A177-3AD203B41FA5}">
                      <a16:colId xmlns:a16="http://schemas.microsoft.com/office/drawing/2014/main" val="1256968248"/>
                    </a:ext>
                  </a:extLst>
                </a:gridCol>
                <a:gridCol w="7555077">
                  <a:extLst>
                    <a:ext uri="{9D8B030D-6E8A-4147-A177-3AD203B41FA5}">
                      <a16:colId xmlns:a16="http://schemas.microsoft.com/office/drawing/2014/main" val="4093505176"/>
                    </a:ext>
                  </a:extLst>
                </a:gridCol>
              </a:tblGrid>
              <a:tr h="293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주인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15958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생존 의지가 강하다 못해 광기 수준에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56687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외모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검고 지저분한 더벅머리 헤어스타일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얼룩진 흰색 티와 검은 추리닝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592230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성장 스토리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성적 중간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능력 중간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학벌 중간</a:t>
                      </a:r>
                      <a:r>
                        <a:rPr lang="en-US" altLang="ko-KR" sz="1500" dirty="0"/>
                        <a:t>.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평균의 삶을 살아옴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/>
                        <a:t>적당히 사는 것이 목표이며 무언가 틀어지거나 잘못 되는 것에 극도의 불안함을 느낌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456958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남성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562104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인간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551190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직업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영업직 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4531"/>
                  </a:ext>
                </a:extLst>
              </a:tr>
              <a:tr h="1799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지구 종말의 소식이 퍼지자 불안해함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얼마</a:t>
                      </a:r>
                      <a:r>
                        <a:rPr lang="ko-KR" altLang="en-US" sz="1500" baseline="0" dirty="0"/>
                        <a:t> 뒤</a:t>
                      </a:r>
                      <a:r>
                        <a:rPr lang="ko-KR" altLang="en-US" sz="1500" dirty="0"/>
                        <a:t> 기업에서 개발한 지구 종말 하우스 관리 시스템을 개발하자 바로 구매하여 자신의 휴대용 시계 휴대폰에 연동시킴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종말 이후 극도의 스트레스에 시달려 정신이 불안정한 상태가 됐지만 정부의 </a:t>
                      </a:r>
                      <a:r>
                        <a:rPr lang="ko-KR" altLang="en-US" sz="1500" baseline="0" dirty="0" err="1"/>
                        <a:t>셸터</a:t>
                      </a:r>
                      <a:r>
                        <a:rPr lang="ko-KR" altLang="en-US" sz="1500" baseline="0" dirty="0"/>
                        <a:t> 완공으로 희망을 갖게 됨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/>
                        <a:t>한달 간 무사히 생존하여 </a:t>
                      </a:r>
                      <a:r>
                        <a:rPr lang="ko-KR" altLang="en-US" sz="1500" baseline="0" dirty="0" err="1"/>
                        <a:t>셸터로</a:t>
                      </a:r>
                      <a:r>
                        <a:rPr lang="ko-KR" altLang="en-US" sz="1500" baseline="0" dirty="0"/>
                        <a:t> 가야함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358059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예민한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불안해 하는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03351"/>
                  </a:ext>
                </a:extLst>
              </a:tr>
              <a:tr h="518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말투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500" dirty="0"/>
                        <a:t>방어적이고 날카로운 공격적인 말투</a:t>
                      </a:r>
                      <a:endParaRPr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0717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9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66"/>
          <a:stretch/>
        </p:blipFill>
        <p:spPr>
          <a:xfrm>
            <a:off x="1164909" y="539544"/>
            <a:ext cx="9627988" cy="606840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로직</a:t>
            </a:r>
            <a:r>
              <a:rPr lang="en-US" altLang="ko-KR" sz="1400" b="1" i="1" dirty="0">
                <a:solidFill>
                  <a:srgbClr val="000000"/>
                </a:solidFill>
              </a:rPr>
              <a:t>, UI</a:t>
            </a:r>
            <a:endParaRPr lang="ko-KR" altLang="en-US" sz="1400" b="1" i="1" dirty="0"/>
          </a:p>
        </p:txBody>
      </p:sp>
      <p:sp>
        <p:nvSpPr>
          <p:cNvPr id="10" name="직사각형 9"/>
          <p:cNvSpPr/>
          <p:nvPr/>
        </p:nvSpPr>
        <p:spPr>
          <a:xfrm>
            <a:off x="152400" y="6446366"/>
            <a:ext cx="31948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※</a:t>
            </a:r>
            <a:r>
              <a:rPr lang="ko-KR" altLang="en-US" sz="1000" dirty="0"/>
              <a:t>상세한 위치</a:t>
            </a:r>
            <a:r>
              <a:rPr lang="en-US" altLang="ko-KR" sz="1000" dirty="0"/>
              <a:t>, </a:t>
            </a:r>
            <a:r>
              <a:rPr lang="ko-KR" altLang="en-US" sz="1000" dirty="0"/>
              <a:t>설명은 </a:t>
            </a:r>
            <a:r>
              <a:rPr lang="en-US" altLang="ko-KR" sz="1000" dirty="0"/>
              <a:t>9</a:t>
            </a:r>
            <a:r>
              <a:rPr lang="ko-KR" altLang="en-US" sz="1000" dirty="0"/>
              <a:t>페이지 확인 바람</a:t>
            </a:r>
          </a:p>
        </p:txBody>
      </p:sp>
    </p:spTree>
    <p:extLst>
      <p:ext uri="{BB962C8B-B14F-4D97-AF65-F5344CB8AC3E}">
        <p14:creationId xmlns:p14="http://schemas.microsoft.com/office/powerpoint/2010/main" val="228761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로직</a:t>
            </a:r>
            <a:r>
              <a:rPr lang="en-US" altLang="ko-KR" sz="1400" b="1" i="1" dirty="0">
                <a:solidFill>
                  <a:srgbClr val="000000"/>
                </a:solidFill>
              </a:rPr>
              <a:t>, UI</a:t>
            </a:r>
            <a:endParaRPr lang="ko-KR" altLang="en-US" sz="1400" b="1" i="1" dirty="0"/>
          </a:p>
        </p:txBody>
      </p:sp>
      <p:sp>
        <p:nvSpPr>
          <p:cNvPr id="10" name="직사각형 9"/>
          <p:cNvSpPr/>
          <p:nvPr/>
        </p:nvSpPr>
        <p:spPr>
          <a:xfrm>
            <a:off x="152400" y="6446366"/>
            <a:ext cx="319480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※</a:t>
            </a:r>
            <a:r>
              <a:rPr lang="ko-KR" altLang="en-US" sz="1000" dirty="0"/>
              <a:t>상세한 위치</a:t>
            </a:r>
            <a:r>
              <a:rPr lang="en-US" altLang="ko-KR" sz="1000" dirty="0"/>
              <a:t>, </a:t>
            </a:r>
            <a:r>
              <a:rPr lang="ko-KR" altLang="en-US" sz="1000" dirty="0"/>
              <a:t>설명은 </a:t>
            </a:r>
            <a:r>
              <a:rPr lang="en-US" altLang="ko-KR" sz="1000" dirty="0"/>
              <a:t>9</a:t>
            </a:r>
            <a:r>
              <a:rPr lang="ko-KR" altLang="en-US" sz="1000" dirty="0"/>
              <a:t>페이지 확인 바람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97" r="15522"/>
          <a:stretch/>
        </p:blipFill>
        <p:spPr>
          <a:xfrm>
            <a:off x="2789830" y="179288"/>
            <a:ext cx="6612340" cy="63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6DA3-7ED4-4FEF-9642-2DFED6B0BD6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400"/>
            <a:ext cx="533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000000"/>
                </a:solidFill>
              </a:rPr>
              <a:t>[</a:t>
            </a:r>
            <a:r>
              <a:rPr lang="ko-KR" altLang="en-US" sz="1400" b="1" i="1" dirty="0">
                <a:solidFill>
                  <a:srgbClr val="000000"/>
                </a:solidFill>
              </a:rPr>
              <a:t>게임 기획</a:t>
            </a:r>
            <a:r>
              <a:rPr lang="en-US" altLang="ko-KR" sz="1400" b="1" i="1" dirty="0">
                <a:solidFill>
                  <a:srgbClr val="000000"/>
                </a:solidFill>
              </a:rPr>
              <a:t>] </a:t>
            </a:r>
            <a:r>
              <a:rPr lang="ko-KR" altLang="en-US" sz="1400" b="1" i="1" dirty="0" err="1">
                <a:solidFill>
                  <a:srgbClr val="000000"/>
                </a:solidFill>
              </a:rPr>
              <a:t>로직</a:t>
            </a:r>
            <a:r>
              <a:rPr lang="en-US" altLang="ko-KR" sz="1400" b="1" i="1" dirty="0">
                <a:solidFill>
                  <a:srgbClr val="000000"/>
                </a:solidFill>
              </a:rPr>
              <a:t>, UI</a:t>
            </a:r>
            <a:endParaRPr lang="ko-KR" altLang="en-US" sz="1400" b="1" i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5881388" y="1567555"/>
            <a:ext cx="6065090" cy="3773653"/>
            <a:chOff x="5157489" y="2316566"/>
            <a:chExt cx="6065090" cy="3773653"/>
          </a:xfrm>
        </p:grpSpPr>
        <p:grpSp>
          <p:nvGrpSpPr>
            <p:cNvPr id="22" name="그룹 21"/>
            <p:cNvGrpSpPr/>
            <p:nvPr/>
          </p:nvGrpSpPr>
          <p:grpSpPr>
            <a:xfrm>
              <a:off x="5237571" y="3024278"/>
              <a:ext cx="4713504" cy="2447396"/>
              <a:chOff x="232569" y="1624012"/>
              <a:chExt cx="5283200" cy="27432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2569" y="1624012"/>
                <a:ext cx="5283200" cy="274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77193" y="2834380"/>
                <a:ext cx="882563" cy="93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err="1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새로하기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r>
                  <a:rPr lang="ko-KR" altLang="en-US" sz="12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이어하기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r>
                  <a:rPr lang="ko-KR" altLang="en-US" sz="1200" b="1" dirty="0" err="1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게임설정</a:t>
                </a:r>
                <a:endParaRPr lang="en-US" altLang="ko-KR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r>
                  <a:rPr lang="ko-KR" altLang="en-US" sz="1200" b="1" dirty="0" err="1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게임종료</a:t>
                </a:r>
                <a:endParaRPr lang="ko-KR" altLang="en-US" sz="12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12112" y="1753739"/>
                <a:ext cx="875376" cy="379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5ED05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Watch</a:t>
                </a:r>
                <a:endParaRPr lang="ko-KR" altLang="en-US" sz="1600" b="1" dirty="0">
                  <a:solidFill>
                    <a:srgbClr val="05ED05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pic>
          <p:nvPicPr>
            <p:cNvPr id="1026" name="Picture 2" descr="스마트 워치 무료 아이콘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42816">
              <a:off x="5484596" y="3620805"/>
              <a:ext cx="1190222" cy="1190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5157489" y="2626541"/>
              <a:ext cx="1378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◈ </a:t>
              </a:r>
              <a:r>
                <a:rPr lang="en-US" altLang="ko-KR" sz="1200" b="1" dirty="0"/>
                <a:t>2.</a:t>
              </a:r>
              <a:r>
                <a:rPr lang="ko-KR" altLang="en-US" sz="1200" b="1" dirty="0" err="1"/>
                <a:t>시작화면</a:t>
              </a:r>
              <a:endParaRPr lang="ko-KR" altLang="en-US" sz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64878" y="3156452"/>
              <a:ext cx="960468" cy="322118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>
              <a:stCxn id="42" idx="0"/>
              <a:endCxn id="44" idx="2"/>
            </p:cNvCxnSpPr>
            <p:nvPr/>
          </p:nvCxnSpPr>
          <p:spPr>
            <a:xfrm flipV="1">
              <a:off x="6145112" y="2639731"/>
              <a:ext cx="889520" cy="51672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625346" y="2316566"/>
              <a:ext cx="81857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게임 이름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32120" y="3571508"/>
              <a:ext cx="1055871" cy="127481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413989" y="5767054"/>
              <a:ext cx="86511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게임 로고</a:t>
              </a:r>
            </a:p>
          </p:txBody>
        </p:sp>
        <p:cxnSp>
          <p:nvCxnSpPr>
            <p:cNvPr id="52" name="직선 화살표 연결선 51"/>
            <p:cNvCxnSpPr>
              <a:stCxn id="48" idx="2"/>
              <a:endCxn id="50" idx="0"/>
            </p:cNvCxnSpPr>
            <p:nvPr/>
          </p:nvCxnSpPr>
          <p:spPr>
            <a:xfrm flipH="1">
              <a:off x="5846547" y="4846320"/>
              <a:ext cx="213509" cy="92073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8740423" y="4072248"/>
              <a:ext cx="956027" cy="947427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/>
            <p:cNvCxnSpPr>
              <a:stCxn id="57" idx="3"/>
              <a:endCxn id="61" idx="1"/>
            </p:cNvCxnSpPr>
            <p:nvPr/>
          </p:nvCxnSpPr>
          <p:spPr>
            <a:xfrm>
              <a:off x="9696450" y="4545962"/>
              <a:ext cx="661014" cy="1441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10357464" y="4393022"/>
              <a:ext cx="865115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게임 옵션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0449" y="1832947"/>
            <a:ext cx="4793586" cy="3657357"/>
            <a:chOff x="5157489" y="2626541"/>
            <a:chExt cx="4793586" cy="3657357"/>
          </a:xfrm>
        </p:grpSpPr>
        <p:sp>
          <p:nvSpPr>
            <p:cNvPr id="78" name="직사각형 77"/>
            <p:cNvSpPr/>
            <p:nvPr/>
          </p:nvSpPr>
          <p:spPr>
            <a:xfrm>
              <a:off x="5237571" y="3024278"/>
              <a:ext cx="4713504" cy="24473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Picture 2" descr="스마트 워치 무료 아이콘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826" y="3678856"/>
              <a:ext cx="1190222" cy="1190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5157489" y="2626541"/>
              <a:ext cx="1378116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◈ </a:t>
              </a:r>
              <a:r>
                <a:rPr lang="en-US" altLang="ko-KR" sz="1200" b="1" dirty="0"/>
                <a:t>1.</a:t>
              </a:r>
              <a:r>
                <a:rPr lang="ko-KR" altLang="en-US" sz="1200" b="1" dirty="0"/>
                <a:t>오프닝</a:t>
              </a:r>
              <a:endParaRPr lang="ko-KR" altLang="en-US" sz="12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89350" y="3629559"/>
              <a:ext cx="1055871" cy="127481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646834" y="5729900"/>
              <a:ext cx="166445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게임 로고를 띄우고 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◈ </a:t>
              </a:r>
              <a:r>
                <a:rPr lang="en-US" altLang="ko-KR" sz="1000" b="1" dirty="0"/>
                <a:t>2.</a:t>
              </a:r>
              <a:r>
                <a:rPr lang="ko-KR" altLang="en-US" sz="1000" b="1" dirty="0"/>
                <a:t>시작화면</a:t>
              </a:r>
              <a:r>
                <a:rPr lang="ko-KR" altLang="en-US" sz="1000" dirty="0"/>
                <a:t>으로</a:t>
              </a:r>
              <a:r>
                <a:rPr lang="ko-KR" altLang="en-US" sz="1000" b="1" dirty="0"/>
                <a:t> </a:t>
              </a:r>
              <a:r>
                <a:rPr lang="ko-KR" altLang="en-US" sz="1000" dirty="0"/>
                <a:t>넘어감</a:t>
              </a:r>
            </a:p>
          </p:txBody>
        </p:sp>
        <p:cxnSp>
          <p:nvCxnSpPr>
            <p:cNvPr id="74" name="직선 화살표 연결선 73"/>
            <p:cNvCxnSpPr>
              <a:stCxn id="72" idx="2"/>
              <a:endCxn id="73" idx="0"/>
            </p:cNvCxnSpPr>
            <p:nvPr/>
          </p:nvCxnSpPr>
          <p:spPr>
            <a:xfrm>
              <a:off x="7417286" y="4904371"/>
              <a:ext cx="61776" cy="82552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74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586E75"/>
      </a:dk1>
      <a:lt1>
        <a:sysClr val="window" lastClr="FDF6E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86E75"/>
      </a:dk1>
      <a:lt1>
        <a:sysClr val="window" lastClr="FDF6E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1553</Words>
  <Application>Microsoft Office PowerPoint</Application>
  <PresentationFormat>와이드스크린</PresentationFormat>
  <Paragraphs>328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바탕</vt:lpstr>
      <vt:lpstr>Arial</vt:lpstr>
      <vt:lpstr>Times New Roman</vt:lpstr>
      <vt:lpstr>맑은 고딕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전가은</cp:lastModifiedBy>
  <cp:revision>578</cp:revision>
  <dcterms:created xsi:type="dcterms:W3CDTF">2022-10-26T01:18:06Z</dcterms:created>
  <dcterms:modified xsi:type="dcterms:W3CDTF">2024-04-13T10:49:34Z</dcterms:modified>
</cp:coreProperties>
</file>