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61" r:id="rId5"/>
    <p:sldId id="269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2" r:id="rId14"/>
    <p:sldId id="277" r:id="rId15"/>
    <p:sldId id="278" r:id="rId16"/>
    <p:sldId id="279" r:id="rId17"/>
    <p:sldId id="280" r:id="rId18"/>
    <p:sldId id="271" r:id="rId1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D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37" autoAdjust="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69BF6-C928-4B85-845B-4411CAE64623}" type="datetimeFigureOut">
              <a:rPr lang="pt-PT" smtClean="0"/>
              <a:pPr/>
              <a:t>11-12-2013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32D26-5E9E-446A-954A-E1E29ABF41D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28485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 err="1" smtClean="0"/>
              <a:t>Because</a:t>
            </a:r>
            <a:r>
              <a:rPr lang="pt-PT" dirty="0" smtClean="0"/>
              <a:t> </a:t>
            </a:r>
            <a:r>
              <a:rPr lang="pt-PT" dirty="0" err="1" smtClean="0"/>
              <a:t>Test</a:t>
            </a:r>
            <a:r>
              <a:rPr lang="pt-PT" dirty="0" smtClean="0"/>
              <a:t> Case</a:t>
            </a:r>
            <a:r>
              <a:rPr lang="pt-PT" baseline="0" dirty="0" smtClean="0"/>
              <a:t> are </a:t>
            </a:r>
            <a:r>
              <a:rPr lang="pt-PT" baseline="0" dirty="0" err="1" smtClean="0"/>
              <a:t>based</a:t>
            </a:r>
            <a:r>
              <a:rPr lang="pt-PT" baseline="0" dirty="0" smtClean="0"/>
              <a:t> in a </a:t>
            </a:r>
            <a:r>
              <a:rPr lang="pt-PT" baseline="0" dirty="0" err="1" smtClean="0"/>
              <a:t>model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and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not</a:t>
            </a:r>
            <a:r>
              <a:rPr lang="pt-PT" baseline="0" dirty="0" smtClean="0"/>
              <a:t> in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source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code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model-based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seen</a:t>
            </a:r>
            <a:r>
              <a:rPr lang="pt-PT" baseline="0" dirty="0" smtClean="0"/>
              <a:t> as </a:t>
            </a:r>
            <a:r>
              <a:rPr lang="pt-PT" baseline="0" dirty="0" err="1" smtClean="0"/>
              <a:t>from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black</a:t>
            </a:r>
            <a:r>
              <a:rPr lang="pt-PT" baseline="0" dirty="0" smtClean="0"/>
              <a:t>-box </a:t>
            </a:r>
            <a:r>
              <a:rPr lang="pt-PT" baseline="0" dirty="0" err="1" smtClean="0"/>
              <a:t>testing</a:t>
            </a:r>
            <a:endParaRPr lang="pt-P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model is usually translated into a finite state machine that represents all possible system configurations</a:t>
            </a:r>
            <a:r>
              <a:rPr lang="pt-PT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err="1" smtClean="0"/>
              <a:t>If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have</a:t>
            </a:r>
            <a:r>
              <a:rPr lang="pt-PT" baseline="0" dirty="0" smtClean="0"/>
              <a:t> a </a:t>
            </a:r>
            <a:r>
              <a:rPr lang="pt-PT" baseline="0" dirty="0" err="1" smtClean="0"/>
              <a:t>complex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system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we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have</a:t>
            </a:r>
            <a:r>
              <a:rPr lang="pt-PT" baseline="0" dirty="0" smtClean="0"/>
              <a:t> too a </a:t>
            </a:r>
            <a:r>
              <a:rPr lang="pt-PT" baseline="0" dirty="0" err="1" smtClean="0"/>
              <a:t>finite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state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machine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a </a:t>
            </a:r>
            <a:r>
              <a:rPr lang="pt-PT" baseline="0" dirty="0" err="1" smtClean="0"/>
              <a:t>lot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paths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should</a:t>
            </a:r>
            <a:r>
              <a:rPr lang="pt-PT" baseline="0" dirty="0" smtClean="0"/>
              <a:t> use na </a:t>
            </a:r>
            <a:r>
              <a:rPr lang="pt-PT" baseline="0" dirty="0" err="1" smtClean="0"/>
              <a:t>heuristic</a:t>
            </a:r>
            <a:r>
              <a:rPr lang="pt-PT" baseline="0" dirty="0" smtClean="0"/>
              <a:t> to </a:t>
            </a:r>
            <a:r>
              <a:rPr lang="pt-PT" baseline="0" dirty="0" err="1" smtClean="0"/>
              <a:t>find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most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important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paths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32D26-5E9E-446A-954A-E1E29ABF41D0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352415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PT" dirty="0" smtClean="0"/>
              <a:t> </a:t>
            </a:r>
            <a:r>
              <a:rPr lang="pt-PT" dirty="0" err="1" smtClean="0"/>
              <a:t>Amount</a:t>
            </a:r>
            <a:r>
              <a:rPr lang="pt-PT" dirty="0" smtClean="0"/>
              <a:t> os </a:t>
            </a:r>
            <a:r>
              <a:rPr lang="pt-PT" dirty="0" err="1" smtClean="0"/>
              <a:t>skill</a:t>
            </a:r>
            <a:r>
              <a:rPr lang="pt-PT" dirty="0" smtClean="0"/>
              <a:t> </a:t>
            </a:r>
            <a:r>
              <a:rPr lang="pt-PT" dirty="0" err="1" smtClean="0"/>
              <a:t>required</a:t>
            </a:r>
            <a:r>
              <a:rPr lang="pt-PT" dirty="0" smtClean="0"/>
              <a:t> – </a:t>
            </a:r>
            <a:r>
              <a:rPr lang="pt-PT" dirty="0" err="1" smtClean="0"/>
              <a:t>Requires</a:t>
            </a:r>
            <a:r>
              <a:rPr lang="pt-PT" dirty="0" smtClean="0"/>
              <a:t> </a:t>
            </a:r>
            <a:r>
              <a:rPr lang="pt-PT" dirty="0" err="1" smtClean="0"/>
              <a:t>knowledge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different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forms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state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machines</a:t>
            </a:r>
            <a:r>
              <a:rPr lang="pt-PT" baseline="0" dirty="0" smtClean="0"/>
              <a:t>, formal </a:t>
            </a:r>
            <a:r>
              <a:rPr lang="pt-PT" baseline="0" dirty="0" err="1" smtClean="0"/>
              <a:t>languages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and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automata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theory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in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addition</a:t>
            </a:r>
            <a:r>
              <a:rPr lang="pt-PT" baseline="0" dirty="0" smtClean="0"/>
              <a:t> to </a:t>
            </a:r>
            <a:r>
              <a:rPr lang="pt-PT" baseline="0" dirty="0" err="1" smtClean="0"/>
              <a:t>expertise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tools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and</a:t>
            </a:r>
            <a:r>
              <a:rPr lang="pt-PT" baseline="0" dirty="0" smtClean="0"/>
              <a:t> scripts </a:t>
            </a:r>
            <a:r>
              <a:rPr lang="pt-PT" baseline="0" dirty="0" err="1" smtClean="0"/>
              <a:t>required</a:t>
            </a:r>
            <a:r>
              <a:rPr lang="pt-PT" baseline="0" dirty="0" smtClean="0"/>
              <a:t> to use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automation</a:t>
            </a:r>
            <a:endParaRPr lang="pt-P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baseline="0" dirty="0" err="1" smtClean="0"/>
              <a:t>Explosion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state-space</a:t>
            </a:r>
            <a:r>
              <a:rPr lang="pt-PT" baseline="0" dirty="0" smtClean="0"/>
              <a:t> – </a:t>
            </a:r>
            <a:r>
              <a:rPr lang="pt-PT" baseline="0" dirty="0" err="1" smtClean="0"/>
              <a:t>Even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simplest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application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can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contain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many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states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that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maintenance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model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becomes</a:t>
            </a:r>
            <a:r>
              <a:rPr lang="pt-PT" baseline="0" dirty="0" smtClean="0"/>
              <a:t> a </a:t>
            </a:r>
            <a:r>
              <a:rPr lang="pt-PT" baseline="0" dirty="0" err="1" smtClean="0"/>
              <a:t>difficult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and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tedious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</a:t>
            </a:r>
            <a:endParaRPr lang="pt-PT" baseline="0" dirty="0" smtClean="0"/>
          </a:p>
          <a:p>
            <a:pPr marL="171450" indent="-17145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32D26-5E9E-446A-954A-E1E29ABF41D0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352415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32D26-5E9E-446A-954A-E1E29ABF41D0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352415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32D26-5E9E-446A-954A-E1E29ABF41D0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352415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 smtClean="0"/>
              <a:t>Esquema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32D26-5E9E-446A-954A-E1E29ABF41D0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352415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 smtClean="0"/>
              <a:t>Esquema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32D26-5E9E-446A-954A-E1E29ABF41D0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352415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</a:t>
            </a:r>
            <a:r>
              <a:rPr lang="en-US" baseline="0" dirty="0" smtClean="0"/>
              <a:t> kinds of models</a:t>
            </a:r>
          </a:p>
          <a:p>
            <a:r>
              <a:rPr lang="en-US" baseline="0" dirty="0" smtClean="0"/>
              <a:t>Formal Notations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32D26-5E9E-446A-954A-E1E29ABF41D0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35241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 err="1" smtClean="0"/>
              <a:t>Structural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r>
              <a:rPr lang="pt-PT" dirty="0" smtClean="0"/>
              <a:t> </a:t>
            </a:r>
            <a:r>
              <a:rPr lang="pt-PT" dirty="0" err="1" smtClean="0"/>
              <a:t>coverage</a:t>
            </a:r>
            <a:r>
              <a:rPr lang="pt-PT" dirty="0" smtClean="0"/>
              <a:t> </a:t>
            </a:r>
            <a:r>
              <a:rPr lang="pt-PT" dirty="0" err="1" smtClean="0"/>
              <a:t>criteria</a:t>
            </a:r>
            <a:r>
              <a:rPr lang="pt-PT" dirty="0" smtClean="0"/>
              <a:t> – </a:t>
            </a:r>
            <a:r>
              <a:rPr lang="pt-PT" dirty="0" err="1" smtClean="0"/>
              <a:t>These</a:t>
            </a:r>
            <a:r>
              <a:rPr lang="pt-PT" dirty="0" smtClean="0"/>
              <a:t> </a:t>
            </a:r>
            <a:r>
              <a:rPr lang="pt-PT" dirty="0" err="1" smtClean="0"/>
              <a:t>deal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coverage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control-flow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through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model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such</a:t>
            </a:r>
            <a:r>
              <a:rPr lang="pt-PT" baseline="0" dirty="0" smtClean="0"/>
              <a:t> as cover al </a:t>
            </a:r>
            <a:r>
              <a:rPr lang="pt-PT" baseline="0" dirty="0" err="1" smtClean="0"/>
              <a:t>states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all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transitions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and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all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paths</a:t>
            </a:r>
            <a:endParaRPr lang="pt-P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Data </a:t>
            </a:r>
            <a:r>
              <a:rPr lang="pt-PT" baseline="0" dirty="0" err="1" smtClean="0"/>
              <a:t>coverage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criteria</a:t>
            </a:r>
            <a:r>
              <a:rPr lang="pt-PT" baseline="0" dirty="0" smtClean="0"/>
              <a:t> – </a:t>
            </a:r>
            <a:r>
              <a:rPr lang="pt-PT" baseline="0" dirty="0" err="1" smtClean="0"/>
              <a:t>These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deal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coverage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input data </a:t>
            </a:r>
            <a:r>
              <a:rPr lang="pt-PT" baseline="0" dirty="0" err="1" smtClean="0"/>
              <a:t>space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na </a:t>
            </a:r>
            <a:r>
              <a:rPr lang="pt-PT" baseline="0" dirty="0" err="1" smtClean="0"/>
              <a:t>operation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or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transition</a:t>
            </a:r>
            <a:r>
              <a:rPr lang="pt-PT" baseline="0" dirty="0" smtClean="0"/>
              <a:t> in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model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such</a:t>
            </a:r>
            <a:r>
              <a:rPr lang="pt-PT" baseline="0" dirty="0" smtClean="0"/>
              <a:t> as </a:t>
            </a:r>
            <a:r>
              <a:rPr lang="pt-PT" baseline="0" dirty="0" err="1" smtClean="0"/>
              <a:t>boundaries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one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value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all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values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and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random</a:t>
            </a:r>
            <a:r>
              <a:rPr lang="pt-PT" baseline="0" dirty="0" smtClean="0"/>
              <a:t> </a:t>
            </a:r>
            <a:r>
              <a:rPr lang="pt-PT" baseline="0" dirty="0" err="1" smtClean="0"/>
              <a:t>value</a:t>
            </a:r>
            <a:endParaRPr lang="pt-P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err="1" smtClean="0"/>
              <a:t>Fault-based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criteria</a:t>
            </a:r>
            <a:r>
              <a:rPr lang="pt-PT" baseline="0" dirty="0" smtClean="0"/>
              <a:t> – </a:t>
            </a:r>
            <a:r>
              <a:rPr lang="pt-PT" baseline="0" dirty="0" err="1" smtClean="0"/>
              <a:t>These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generate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</a:t>
            </a:r>
            <a:r>
              <a:rPr lang="pt-PT" baseline="0" dirty="0" smtClean="0"/>
              <a:t> suites </a:t>
            </a:r>
            <a:r>
              <a:rPr lang="pt-PT" baseline="0" dirty="0" err="1" smtClean="0"/>
              <a:t>that</a:t>
            </a:r>
            <a:r>
              <a:rPr lang="pt-PT" baseline="0" dirty="0" smtClean="0"/>
              <a:t> are </a:t>
            </a:r>
            <a:r>
              <a:rPr lang="pt-PT" baseline="0" dirty="0" err="1" smtClean="0"/>
              <a:t>good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detecting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certain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kinds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fault</a:t>
            </a:r>
            <a:r>
              <a:rPr lang="pt-PT" baseline="0" dirty="0" smtClean="0"/>
              <a:t> in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model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such</a:t>
            </a:r>
            <a:r>
              <a:rPr lang="pt-PT" baseline="0" dirty="0" smtClean="0"/>
              <a:t> as </a:t>
            </a:r>
            <a:r>
              <a:rPr lang="pt-PT" baseline="0" dirty="0" err="1" smtClean="0"/>
              <a:t>mutating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model</a:t>
            </a:r>
            <a:endParaRPr lang="pt-P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err="1" smtClean="0"/>
              <a:t>Requirements-based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criteria</a:t>
            </a:r>
            <a:r>
              <a:rPr lang="pt-PT" baseline="0" dirty="0" smtClean="0"/>
              <a:t> – </a:t>
            </a:r>
            <a:r>
              <a:rPr lang="pt-PT" baseline="0" dirty="0" err="1" smtClean="0"/>
              <a:t>This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aim</a:t>
            </a:r>
            <a:r>
              <a:rPr lang="pt-PT" baseline="0" dirty="0" smtClean="0"/>
              <a:t> to </a:t>
            </a:r>
            <a:r>
              <a:rPr lang="pt-PT" baseline="0" dirty="0" err="1" smtClean="0"/>
              <a:t>generate</a:t>
            </a:r>
            <a:r>
              <a:rPr lang="pt-PT" baseline="0" dirty="0" smtClean="0"/>
              <a:t> a </a:t>
            </a:r>
            <a:r>
              <a:rPr lang="pt-PT" baseline="0" dirty="0" err="1" smtClean="0"/>
              <a:t>test</a:t>
            </a:r>
            <a:r>
              <a:rPr lang="pt-PT" baseline="0" dirty="0" smtClean="0"/>
              <a:t> suite </a:t>
            </a:r>
            <a:r>
              <a:rPr lang="pt-PT" baseline="0" dirty="0" err="1" smtClean="0"/>
              <a:t>that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ensures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that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all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informal </a:t>
            </a:r>
            <a:r>
              <a:rPr lang="pt-PT" baseline="0" dirty="0" err="1" smtClean="0"/>
              <a:t>requirements</a:t>
            </a:r>
            <a:r>
              <a:rPr lang="pt-PT" baseline="0" dirty="0" smtClean="0"/>
              <a:t> are </a:t>
            </a:r>
            <a:r>
              <a:rPr lang="pt-PT" baseline="0" dirty="0" err="1" smtClean="0"/>
              <a:t>tested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either</a:t>
            </a:r>
            <a:r>
              <a:rPr lang="pt-PT" baseline="0" dirty="0" smtClean="0"/>
              <a:t> </a:t>
            </a:r>
            <a:r>
              <a:rPr lang="pt-PT" baseline="0" dirty="0" err="1" smtClean="0"/>
              <a:t>by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recording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inside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behavior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model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or</a:t>
            </a:r>
            <a:r>
              <a:rPr lang="pt-PT" baseline="0" dirty="0" smtClean="0"/>
              <a:t> </a:t>
            </a:r>
            <a:r>
              <a:rPr lang="pt-PT" baseline="0" dirty="0" err="1" smtClean="0"/>
              <a:t>by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formalizing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each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requirement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and</a:t>
            </a:r>
            <a:r>
              <a:rPr lang="pt-PT" baseline="0" dirty="0" smtClean="0"/>
              <a:t> use </a:t>
            </a:r>
            <a:r>
              <a:rPr lang="pt-PT" baseline="0" dirty="0" err="1" smtClean="0"/>
              <a:t>that</a:t>
            </a:r>
            <a:r>
              <a:rPr lang="pt-PT" baseline="0" dirty="0" smtClean="0"/>
              <a:t>  formal </a:t>
            </a:r>
            <a:r>
              <a:rPr lang="pt-PT" baseline="0" dirty="0" err="1" smtClean="0"/>
              <a:t>expressions</a:t>
            </a:r>
            <a:r>
              <a:rPr lang="pt-PT" baseline="0" dirty="0" smtClean="0"/>
              <a:t> as a </a:t>
            </a:r>
            <a:r>
              <a:rPr lang="pt-PT" baseline="0" dirty="0" err="1" smtClean="0"/>
              <a:t>test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selection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criterion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32D26-5E9E-446A-954A-E1E29ABF41D0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352415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test</a:t>
            </a:r>
            <a:r>
              <a:rPr lang="pt-PT" dirty="0" smtClean="0"/>
              <a:t> </a:t>
            </a:r>
            <a:r>
              <a:rPr lang="pt-PT" dirty="0" err="1" smtClean="0"/>
              <a:t>generation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</a:t>
            </a:r>
            <a:r>
              <a:rPr lang="pt-PT" dirty="0" err="1" smtClean="0"/>
              <a:t>epends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specification</a:t>
            </a:r>
            <a:r>
              <a:rPr lang="pt-PT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model-checker</a:t>
            </a:r>
            <a:r>
              <a:rPr lang="pt-PT" baseline="0" dirty="0" smtClean="0"/>
              <a:t> tries to </a:t>
            </a:r>
            <a:r>
              <a:rPr lang="pt-PT" baseline="0" dirty="0" err="1" smtClean="0"/>
              <a:t>find</a:t>
            </a:r>
            <a:r>
              <a:rPr lang="pt-PT" baseline="0" dirty="0" smtClean="0"/>
              <a:t> a </a:t>
            </a:r>
            <a:r>
              <a:rPr lang="pt-PT" baseline="0" dirty="0" err="1" smtClean="0"/>
              <a:t>counter-example</a:t>
            </a:r>
            <a:r>
              <a:rPr lang="pt-PT" baseline="0" dirty="0" smtClean="0"/>
              <a:t> for </a:t>
            </a:r>
            <a:r>
              <a:rPr lang="pt-PT" baseline="0" dirty="0" err="1" smtClean="0"/>
              <a:t>each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property</a:t>
            </a:r>
            <a:r>
              <a:rPr lang="pt-PT" baseline="0" dirty="0" smtClean="0"/>
              <a:t>. </a:t>
            </a:r>
            <a:r>
              <a:rPr lang="pt-PT" baseline="0" dirty="0" err="1" smtClean="0"/>
              <a:t>If</a:t>
            </a:r>
            <a:r>
              <a:rPr lang="pt-PT" baseline="0" dirty="0" smtClean="0"/>
              <a:t> a </a:t>
            </a:r>
            <a:r>
              <a:rPr lang="pt-PT" baseline="0" dirty="0" err="1" smtClean="0"/>
              <a:t>counter-example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produced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it</a:t>
            </a:r>
            <a:r>
              <a:rPr lang="pt-PT" baseline="0" dirty="0" smtClean="0"/>
              <a:t> can </a:t>
            </a:r>
            <a:r>
              <a:rPr lang="pt-PT" baseline="0" dirty="0" err="1" smtClean="0"/>
              <a:t>be</a:t>
            </a:r>
            <a:r>
              <a:rPr lang="pt-PT" baseline="0" dirty="0" smtClean="0"/>
              <a:t> as a </a:t>
            </a:r>
            <a:r>
              <a:rPr lang="pt-PT" baseline="0" dirty="0" err="1" smtClean="0"/>
              <a:t>test</a:t>
            </a:r>
            <a:r>
              <a:rPr lang="pt-PT" baseline="0" dirty="0" smtClean="0"/>
              <a:t> case.</a:t>
            </a:r>
            <a:endParaRPr lang="pt-P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32D26-5E9E-446A-954A-E1E29ABF41D0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352415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32D26-5E9E-446A-954A-E1E29ABF41D0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352415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PT" dirty="0" smtClean="0"/>
              <a:t> </a:t>
            </a:r>
            <a:r>
              <a:rPr lang="pt-PT" dirty="0" err="1" smtClean="0"/>
              <a:t>Automated</a:t>
            </a:r>
            <a:r>
              <a:rPr lang="pt-PT" dirty="0" smtClean="0"/>
              <a:t> </a:t>
            </a:r>
            <a:r>
              <a:rPr lang="pt-PT" dirty="0" err="1" smtClean="0"/>
              <a:t>test</a:t>
            </a:r>
            <a:r>
              <a:rPr lang="pt-PT" dirty="0" smtClean="0"/>
              <a:t> design – </a:t>
            </a:r>
            <a:r>
              <a:rPr lang="pt-PT" dirty="0" err="1" smtClean="0"/>
              <a:t>Test</a:t>
            </a:r>
            <a:r>
              <a:rPr lang="pt-PT" dirty="0" smtClean="0"/>
              <a:t> Suites are </a:t>
            </a:r>
            <a:r>
              <a:rPr lang="pt-PT" dirty="0" err="1" smtClean="0"/>
              <a:t>generated</a:t>
            </a:r>
            <a:r>
              <a:rPr lang="pt-PT" dirty="0" smtClean="0"/>
              <a:t> </a:t>
            </a:r>
            <a:r>
              <a:rPr lang="pt-PT" dirty="0" err="1" smtClean="0"/>
              <a:t>automatically</a:t>
            </a:r>
            <a:r>
              <a:rPr lang="pt-PT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dirty="0" smtClean="0"/>
              <a:t> </a:t>
            </a:r>
            <a:r>
              <a:rPr lang="pt-PT" dirty="0" err="1" smtClean="0"/>
              <a:t>Flexibility</a:t>
            </a:r>
            <a:r>
              <a:rPr lang="pt-PT" dirty="0" smtClean="0"/>
              <a:t> – </a:t>
            </a:r>
            <a:r>
              <a:rPr lang="pt-PT" dirty="0" err="1" smtClean="0"/>
              <a:t>Since</a:t>
            </a:r>
            <a:r>
              <a:rPr lang="pt-PT" dirty="0" smtClean="0"/>
              <a:t> </a:t>
            </a:r>
            <a:r>
              <a:rPr lang="pt-PT" dirty="0" err="1" smtClean="0"/>
              <a:t>tests</a:t>
            </a:r>
            <a:r>
              <a:rPr lang="pt-PT" baseline="0" dirty="0" smtClean="0"/>
              <a:t> are </a:t>
            </a:r>
            <a:r>
              <a:rPr lang="pt-PT" baseline="0" dirty="0" err="1" smtClean="0"/>
              <a:t>automatically</a:t>
            </a:r>
            <a:r>
              <a:rPr lang="pt-PT" baseline="0" dirty="0" smtClean="0"/>
              <a:t> </a:t>
            </a:r>
            <a:r>
              <a:rPr lang="pt-PT" baseline="0" dirty="0" err="1" smtClean="0"/>
              <a:t>generated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from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model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upon</a:t>
            </a:r>
            <a:r>
              <a:rPr lang="pt-PT" baseline="0" dirty="0" smtClean="0"/>
              <a:t> a </a:t>
            </a:r>
            <a:r>
              <a:rPr lang="pt-PT" baseline="0" dirty="0" err="1" smtClean="0"/>
              <a:t>change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only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model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needs</a:t>
            </a:r>
            <a:r>
              <a:rPr lang="pt-PT" baseline="0" dirty="0" smtClean="0"/>
              <a:t> to </a:t>
            </a:r>
            <a:r>
              <a:rPr lang="pt-PT" baseline="0" dirty="0" err="1" smtClean="0"/>
              <a:t>be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modified</a:t>
            </a:r>
            <a:r>
              <a:rPr lang="pt-PT" baseline="0" dirty="0" smtClean="0"/>
              <a:t> to </a:t>
            </a:r>
            <a:r>
              <a:rPr lang="pt-PT" baseline="0" dirty="0" err="1" smtClean="0"/>
              <a:t>update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all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tests</a:t>
            </a:r>
            <a:r>
              <a:rPr lang="pt-PT" baseline="0" dirty="0" smtClean="0"/>
              <a:t>.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traditional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it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necessary</a:t>
            </a:r>
            <a:r>
              <a:rPr lang="pt-PT" baseline="0" dirty="0" smtClean="0"/>
              <a:t> to alter </a:t>
            </a:r>
            <a:r>
              <a:rPr lang="pt-PT" baseline="0" dirty="0" err="1" smtClean="0"/>
              <a:t>all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that</a:t>
            </a:r>
            <a:r>
              <a:rPr lang="pt-PT" baseline="0" dirty="0" smtClean="0"/>
              <a:t> are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to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</a:t>
            </a:r>
            <a:r>
              <a:rPr lang="pt-PT" baseline="0" dirty="0" smtClean="0"/>
              <a:t>.</a:t>
            </a:r>
            <a:endParaRPr lang="pt-PT" dirty="0" smtClean="0"/>
          </a:p>
          <a:p>
            <a:pPr>
              <a:buFont typeface="Arial" pitchFamily="34" charset="0"/>
              <a:buChar char="•"/>
            </a:pPr>
            <a:endParaRPr lang="pt-PT" dirty="0" smtClean="0"/>
          </a:p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32D26-5E9E-446A-954A-E1E29ABF41D0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35241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92A0-4C43-46BD-A24C-887284C54F85}" type="datetime1">
              <a:rPr lang="pt-PT" smtClean="0"/>
              <a:pPr/>
              <a:t>11-12-2013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60303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98CC-968E-4B91-9936-2946E2BF0067}" type="datetime1">
              <a:rPr lang="pt-PT" smtClean="0"/>
              <a:pPr/>
              <a:t>11-12-2013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19206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7480-306E-4D0D-8FB0-B55ADE30E940}" type="datetime1">
              <a:rPr lang="pt-PT" smtClean="0"/>
              <a:pPr/>
              <a:t>11-12-2013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19193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3801-C56A-4AEA-B030-63C87E4F01CF}" type="datetime1">
              <a:rPr lang="pt-PT" smtClean="0"/>
              <a:pPr/>
              <a:t>11-12-2013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26876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AA44-1FC5-4142-AE4D-192517CFDC9B}" type="datetime1">
              <a:rPr lang="pt-PT" smtClean="0"/>
              <a:pPr/>
              <a:t>11-12-2013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11040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83AA-F865-481B-9B07-72E95EA0C73E}" type="datetime1">
              <a:rPr lang="pt-PT" smtClean="0"/>
              <a:pPr/>
              <a:t>11-12-2013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33365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EB41-BC35-4489-9CA9-CF873D1C7F64}" type="datetime1">
              <a:rPr lang="pt-PT" smtClean="0"/>
              <a:pPr/>
              <a:t>11-12-2013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24744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EEBE-6A53-4FD9-BCA8-31FCFD0D4401}" type="datetime1">
              <a:rPr lang="pt-PT" smtClean="0"/>
              <a:pPr/>
              <a:t>11-12-2013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69805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7B1A-D5C7-4975-B3B6-8D28375F139D}" type="datetime1">
              <a:rPr lang="pt-PT" smtClean="0"/>
              <a:pPr/>
              <a:t>11-12-2013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69091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F289-87DC-4EDE-8B95-03E519C5B620}" type="datetime1">
              <a:rPr lang="pt-PT" smtClean="0"/>
              <a:pPr/>
              <a:t>11-12-2013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93151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D9-286C-4CB2-B935-CB090CFA671A}" type="datetime1">
              <a:rPr lang="pt-PT" smtClean="0"/>
              <a:pPr/>
              <a:t>11-12-2013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10935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001">
              <a:srgbClr val="E6E6E6"/>
            </a:gs>
            <a:gs pos="32001">
              <a:schemeClr val="bg1">
                <a:lumMod val="85000"/>
              </a:schemeClr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05B2C-53A0-41DA-909C-3C809AA2EEDD}" type="datetime1">
              <a:rPr lang="pt-PT" smtClean="0"/>
              <a:pPr/>
              <a:t>11-12-2013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5853F-6061-402D-AA4B-BEFF63CEC4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08450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5576" y="4077072"/>
            <a:ext cx="7931224" cy="20490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Manuel </a:t>
            </a:r>
            <a:r>
              <a:rPr lang="en-US" dirty="0" err="1" smtClean="0"/>
              <a:t>Seixas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Vítor</a:t>
            </a:r>
            <a:r>
              <a:rPr lang="en-US" dirty="0" smtClean="0"/>
              <a:t> Castro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sz="2800" dirty="0" smtClean="0"/>
              <a:t>December13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, 2013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8633" y="620688"/>
            <a:ext cx="8229600" cy="1503040"/>
          </a:xfrm>
        </p:spPr>
        <p:txBody>
          <a:bodyPr>
            <a:normAutofit/>
          </a:bodyPr>
          <a:lstStyle/>
          <a:p>
            <a:r>
              <a:rPr lang="en-US" sz="5400" b="1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Model-based Testing</a:t>
            </a:r>
            <a:endParaRPr lang="en-US" sz="5400" b="1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19872" y="2420888"/>
            <a:ext cx="1662743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TQSO</a:t>
            </a:r>
            <a:endParaRPr lang="en-US" sz="3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8246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1700808"/>
            <a:ext cx="7931224" cy="4464496"/>
          </a:xfrm>
        </p:spPr>
        <p:txBody>
          <a:bodyPr>
            <a:normAutofit/>
          </a:bodyPr>
          <a:lstStyle/>
          <a:p>
            <a:r>
              <a:rPr lang="pt-PT" sz="2500" dirty="0" err="1" smtClean="0"/>
              <a:t>Automated</a:t>
            </a:r>
            <a:r>
              <a:rPr lang="pt-PT" sz="2500" dirty="0" smtClean="0"/>
              <a:t> </a:t>
            </a:r>
            <a:r>
              <a:rPr lang="pt-PT" sz="2500" dirty="0" err="1" smtClean="0"/>
              <a:t>test</a:t>
            </a:r>
            <a:r>
              <a:rPr lang="pt-PT" sz="2500" dirty="0" smtClean="0"/>
              <a:t> design</a:t>
            </a:r>
          </a:p>
          <a:p>
            <a:endParaRPr lang="pt-PT" sz="2500" dirty="0"/>
          </a:p>
          <a:p>
            <a:r>
              <a:rPr lang="pt-PT" sz="2500" dirty="0" err="1" smtClean="0"/>
              <a:t>Models</a:t>
            </a:r>
            <a:r>
              <a:rPr lang="pt-PT" sz="2500" dirty="0" smtClean="0"/>
              <a:t> </a:t>
            </a:r>
            <a:r>
              <a:rPr lang="pt-PT" sz="2500" dirty="0" err="1" smtClean="0"/>
              <a:t>can</a:t>
            </a:r>
            <a:r>
              <a:rPr lang="pt-PT" sz="2500" dirty="0" smtClean="0"/>
              <a:t> </a:t>
            </a:r>
            <a:r>
              <a:rPr lang="pt-PT" sz="2500" dirty="0" err="1" smtClean="0"/>
              <a:t>help</a:t>
            </a:r>
            <a:r>
              <a:rPr lang="pt-PT" sz="2500" dirty="0" smtClean="0"/>
              <a:t> </a:t>
            </a:r>
            <a:r>
              <a:rPr lang="pt-PT" sz="2500" dirty="0" err="1" smtClean="0"/>
              <a:t>the</a:t>
            </a:r>
            <a:r>
              <a:rPr lang="pt-PT" sz="2500" dirty="0" smtClean="0"/>
              <a:t> </a:t>
            </a:r>
            <a:r>
              <a:rPr lang="pt-PT" sz="2500" dirty="0" err="1" smtClean="0"/>
              <a:t>refining</a:t>
            </a:r>
            <a:r>
              <a:rPr lang="pt-PT" sz="2500" dirty="0" smtClean="0"/>
              <a:t> </a:t>
            </a:r>
            <a:r>
              <a:rPr lang="pt-PT" sz="2500" dirty="0" err="1" smtClean="0"/>
              <a:t>of</a:t>
            </a:r>
            <a:r>
              <a:rPr lang="pt-PT" sz="2500" dirty="0" smtClean="0"/>
              <a:t> </a:t>
            </a:r>
            <a:r>
              <a:rPr lang="pt-PT" sz="2500" dirty="0" err="1" smtClean="0"/>
              <a:t>unclear</a:t>
            </a:r>
            <a:r>
              <a:rPr lang="pt-PT" sz="2500" dirty="0" smtClean="0"/>
              <a:t> </a:t>
            </a:r>
            <a:r>
              <a:rPr lang="pt-PT" sz="2500" dirty="0" err="1" smtClean="0"/>
              <a:t>and</a:t>
            </a:r>
            <a:r>
              <a:rPr lang="pt-PT" sz="2500" dirty="0" smtClean="0"/>
              <a:t> </a:t>
            </a:r>
            <a:r>
              <a:rPr lang="pt-PT" sz="2500" dirty="0" err="1" smtClean="0"/>
              <a:t>poorly</a:t>
            </a:r>
            <a:r>
              <a:rPr lang="pt-PT" sz="2500" dirty="0" smtClean="0"/>
              <a:t> </a:t>
            </a:r>
            <a:r>
              <a:rPr lang="pt-PT" sz="2500" dirty="0" err="1" smtClean="0"/>
              <a:t>defined</a:t>
            </a:r>
            <a:r>
              <a:rPr lang="pt-PT" sz="2500" dirty="0" smtClean="0"/>
              <a:t> </a:t>
            </a:r>
            <a:r>
              <a:rPr lang="pt-PT" sz="2500" dirty="0" err="1" smtClean="0"/>
              <a:t>requirements</a:t>
            </a:r>
            <a:endParaRPr lang="pt-PT" sz="2500" dirty="0" smtClean="0"/>
          </a:p>
          <a:p>
            <a:endParaRPr lang="pt-PT" sz="2500" dirty="0"/>
          </a:p>
          <a:p>
            <a:r>
              <a:rPr lang="pt-PT" sz="2500" dirty="0" smtClean="0"/>
              <a:t>More </a:t>
            </a:r>
            <a:r>
              <a:rPr lang="pt-PT" sz="2500" dirty="0" err="1" smtClean="0"/>
              <a:t>scenarios</a:t>
            </a:r>
            <a:r>
              <a:rPr lang="pt-PT" sz="2500" dirty="0" smtClean="0"/>
              <a:t> are </a:t>
            </a:r>
            <a:r>
              <a:rPr lang="pt-PT" sz="2500" dirty="0" err="1" smtClean="0"/>
              <a:t>tested</a:t>
            </a:r>
            <a:r>
              <a:rPr lang="pt-PT" sz="2500" dirty="0" smtClean="0"/>
              <a:t> </a:t>
            </a:r>
            <a:r>
              <a:rPr lang="pt-PT" sz="2500" dirty="0" err="1" smtClean="0"/>
              <a:t>compared</a:t>
            </a:r>
            <a:r>
              <a:rPr lang="pt-PT" sz="2500" dirty="0" smtClean="0"/>
              <a:t> to </a:t>
            </a:r>
            <a:r>
              <a:rPr lang="pt-PT" sz="2500" dirty="0" err="1" smtClean="0"/>
              <a:t>traditional</a:t>
            </a:r>
            <a:r>
              <a:rPr lang="pt-PT" sz="2500" dirty="0" smtClean="0"/>
              <a:t> </a:t>
            </a:r>
            <a:r>
              <a:rPr lang="pt-PT" sz="2500" dirty="0" err="1" smtClean="0"/>
              <a:t>testing</a:t>
            </a:r>
            <a:endParaRPr lang="pt-PT" sz="2500" dirty="0" smtClean="0"/>
          </a:p>
          <a:p>
            <a:endParaRPr lang="pt-PT" sz="2500" dirty="0" smtClean="0"/>
          </a:p>
          <a:p>
            <a:r>
              <a:rPr lang="pt-PT" sz="2500" dirty="0" smtClean="0"/>
              <a:t>More </a:t>
            </a:r>
            <a:r>
              <a:rPr lang="pt-PT" sz="2500" dirty="0" err="1" smtClean="0"/>
              <a:t>flexible</a:t>
            </a:r>
            <a:r>
              <a:rPr lang="pt-PT" sz="2500" dirty="0" smtClean="0"/>
              <a:t> to </a:t>
            </a:r>
            <a:r>
              <a:rPr lang="pt-PT" sz="2500" dirty="0" err="1" smtClean="0"/>
              <a:t>changes</a:t>
            </a:r>
            <a:r>
              <a:rPr lang="pt-PT" sz="2500" dirty="0" smtClean="0"/>
              <a:t> </a:t>
            </a:r>
            <a:r>
              <a:rPr lang="pt-PT" sz="2500" dirty="0" err="1" smtClean="0"/>
              <a:t>in</a:t>
            </a:r>
            <a:r>
              <a:rPr lang="pt-PT" sz="2500" dirty="0" smtClean="0"/>
              <a:t> </a:t>
            </a:r>
            <a:r>
              <a:rPr lang="pt-PT" sz="2500" dirty="0" err="1" smtClean="0"/>
              <a:t>the</a:t>
            </a:r>
            <a:r>
              <a:rPr lang="pt-PT" sz="2500" dirty="0" smtClean="0"/>
              <a:t> </a:t>
            </a:r>
            <a:r>
              <a:rPr lang="pt-PT" sz="2500" dirty="0" err="1" smtClean="0"/>
              <a:t>requirements</a:t>
            </a:r>
            <a:endParaRPr lang="pt-PT" sz="2500" dirty="0" smtClean="0"/>
          </a:p>
          <a:p>
            <a:endParaRPr lang="pt-PT" sz="2500" dirty="0" smtClean="0"/>
          </a:p>
          <a:p>
            <a:endParaRPr lang="pt-PT" sz="2500" dirty="0" smtClean="0"/>
          </a:p>
          <a:p>
            <a:endParaRPr lang="pt-PT" sz="18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064896" cy="10801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2815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1700808"/>
            <a:ext cx="7931224" cy="4464496"/>
          </a:xfrm>
        </p:spPr>
        <p:txBody>
          <a:bodyPr>
            <a:normAutofit/>
          </a:bodyPr>
          <a:lstStyle/>
          <a:p>
            <a:r>
              <a:rPr lang="pt-PT" sz="2500" dirty="0" err="1" smtClean="0"/>
              <a:t>Amount</a:t>
            </a:r>
            <a:r>
              <a:rPr lang="pt-PT" sz="2500" dirty="0" smtClean="0"/>
              <a:t> </a:t>
            </a:r>
            <a:r>
              <a:rPr lang="pt-PT" sz="2500" dirty="0" err="1" smtClean="0"/>
              <a:t>of</a:t>
            </a:r>
            <a:r>
              <a:rPr lang="pt-PT" sz="2500" dirty="0" smtClean="0"/>
              <a:t> </a:t>
            </a:r>
            <a:r>
              <a:rPr lang="pt-PT" sz="2500" dirty="0" err="1" smtClean="0"/>
              <a:t>skill</a:t>
            </a:r>
            <a:r>
              <a:rPr lang="pt-PT" sz="2500" dirty="0" smtClean="0"/>
              <a:t> </a:t>
            </a:r>
            <a:r>
              <a:rPr lang="pt-PT" sz="2500" dirty="0" err="1" smtClean="0"/>
              <a:t>required</a:t>
            </a:r>
            <a:r>
              <a:rPr lang="pt-PT" sz="2500" dirty="0" smtClean="0"/>
              <a:t> to </a:t>
            </a:r>
            <a:r>
              <a:rPr lang="pt-PT" sz="2500" dirty="0" err="1" smtClean="0"/>
              <a:t>the</a:t>
            </a:r>
            <a:r>
              <a:rPr lang="pt-PT" sz="2500" dirty="0" smtClean="0"/>
              <a:t> </a:t>
            </a:r>
            <a:r>
              <a:rPr lang="pt-PT" sz="2500" dirty="0" err="1" smtClean="0"/>
              <a:t>tester</a:t>
            </a:r>
            <a:r>
              <a:rPr lang="pt-PT" sz="2500" dirty="0" smtClean="0"/>
              <a:t> to </a:t>
            </a:r>
            <a:r>
              <a:rPr lang="pt-PT" sz="2500" dirty="0" err="1" smtClean="0"/>
              <a:t>create</a:t>
            </a:r>
            <a:r>
              <a:rPr lang="pt-PT" sz="2500" dirty="0" smtClean="0"/>
              <a:t> </a:t>
            </a:r>
            <a:r>
              <a:rPr lang="pt-PT" sz="2500" dirty="0" err="1" smtClean="0"/>
              <a:t>the</a:t>
            </a:r>
            <a:r>
              <a:rPr lang="pt-PT" sz="2500" dirty="0" smtClean="0"/>
              <a:t> </a:t>
            </a:r>
            <a:r>
              <a:rPr lang="pt-PT" sz="2500" dirty="0" err="1" smtClean="0"/>
              <a:t>model</a:t>
            </a:r>
            <a:endParaRPr lang="pt-PT" sz="2500" dirty="0" smtClean="0"/>
          </a:p>
          <a:p>
            <a:endParaRPr lang="pt-PT" sz="2500" dirty="0"/>
          </a:p>
          <a:p>
            <a:r>
              <a:rPr lang="pt-PT" sz="2500" dirty="0" err="1" smtClean="0"/>
              <a:t>Explosion</a:t>
            </a:r>
            <a:r>
              <a:rPr lang="pt-PT" sz="2500" dirty="0" smtClean="0"/>
              <a:t> </a:t>
            </a:r>
            <a:r>
              <a:rPr lang="pt-PT" sz="2500" dirty="0" err="1" smtClean="0"/>
              <a:t>of</a:t>
            </a:r>
            <a:r>
              <a:rPr lang="pt-PT" sz="2500" dirty="0" smtClean="0"/>
              <a:t> </a:t>
            </a:r>
            <a:r>
              <a:rPr lang="pt-PT" sz="2500" dirty="0" err="1" smtClean="0"/>
              <a:t>the</a:t>
            </a:r>
            <a:r>
              <a:rPr lang="pt-PT" sz="2500" dirty="0" smtClean="0"/>
              <a:t> </a:t>
            </a:r>
            <a:r>
              <a:rPr lang="pt-PT" sz="2500" dirty="0" err="1" smtClean="0"/>
              <a:t>state-space</a:t>
            </a:r>
            <a:endParaRPr lang="pt-PT" sz="2500" dirty="0" smtClean="0"/>
          </a:p>
          <a:p>
            <a:endParaRPr lang="pt-PT" sz="2500" dirty="0"/>
          </a:p>
          <a:p>
            <a:r>
              <a:rPr lang="pt-PT" sz="2500" dirty="0" err="1" smtClean="0"/>
              <a:t>When</a:t>
            </a:r>
            <a:r>
              <a:rPr lang="pt-PT" sz="2500" dirty="0" smtClean="0"/>
              <a:t> a </a:t>
            </a:r>
            <a:r>
              <a:rPr lang="pt-PT" sz="2500" dirty="0" err="1" smtClean="0"/>
              <a:t>fault</a:t>
            </a:r>
            <a:r>
              <a:rPr lang="pt-PT" sz="2500" dirty="0" smtClean="0"/>
              <a:t> </a:t>
            </a:r>
            <a:r>
              <a:rPr lang="pt-PT" sz="2500" dirty="0" err="1" smtClean="0"/>
              <a:t>is</a:t>
            </a:r>
            <a:r>
              <a:rPr lang="pt-PT" sz="2500" dirty="0" smtClean="0"/>
              <a:t> </a:t>
            </a:r>
            <a:r>
              <a:rPr lang="pt-PT" sz="2500" dirty="0" err="1" smtClean="0"/>
              <a:t>found</a:t>
            </a:r>
            <a:r>
              <a:rPr lang="pt-PT" sz="2500" dirty="0" smtClean="0"/>
              <a:t> </a:t>
            </a:r>
            <a:r>
              <a:rPr lang="pt-PT" sz="2500" dirty="0" err="1" smtClean="0"/>
              <a:t>it</a:t>
            </a:r>
            <a:r>
              <a:rPr lang="pt-PT" sz="2500" dirty="0" smtClean="0"/>
              <a:t> </a:t>
            </a:r>
            <a:r>
              <a:rPr lang="pt-PT" sz="2500" dirty="0" err="1" smtClean="0"/>
              <a:t>is</a:t>
            </a:r>
            <a:r>
              <a:rPr lang="pt-PT" sz="2500" dirty="0" smtClean="0"/>
              <a:t> </a:t>
            </a:r>
            <a:r>
              <a:rPr lang="pt-PT" sz="2500" dirty="0" err="1" smtClean="0"/>
              <a:t>unknown</a:t>
            </a:r>
            <a:r>
              <a:rPr lang="pt-PT" sz="2500" dirty="0" smtClean="0"/>
              <a:t> </a:t>
            </a:r>
            <a:r>
              <a:rPr lang="pt-PT" sz="2500" dirty="0" err="1" smtClean="0"/>
              <a:t>if</a:t>
            </a:r>
            <a:r>
              <a:rPr lang="pt-PT" sz="2500" dirty="0" smtClean="0"/>
              <a:t> </a:t>
            </a:r>
            <a:r>
              <a:rPr lang="pt-PT" sz="2500" dirty="0" err="1" smtClean="0"/>
              <a:t>the</a:t>
            </a:r>
            <a:r>
              <a:rPr lang="pt-PT" sz="2500" dirty="0" smtClean="0"/>
              <a:t> cause </a:t>
            </a:r>
            <a:r>
              <a:rPr lang="pt-PT" sz="2500" dirty="0" err="1" smtClean="0"/>
              <a:t>is</a:t>
            </a:r>
            <a:r>
              <a:rPr lang="pt-PT" sz="2500" dirty="0" smtClean="0"/>
              <a:t> </a:t>
            </a:r>
            <a:r>
              <a:rPr lang="pt-PT" sz="2500" dirty="0" err="1" smtClean="0"/>
              <a:t>the</a:t>
            </a:r>
            <a:r>
              <a:rPr lang="pt-PT" sz="2500" dirty="0" smtClean="0"/>
              <a:t> SUT, </a:t>
            </a:r>
            <a:r>
              <a:rPr lang="pt-PT" sz="2500" dirty="0" err="1" smtClean="0"/>
              <a:t>the</a:t>
            </a:r>
            <a:r>
              <a:rPr lang="pt-PT" sz="2500" dirty="0" smtClean="0"/>
              <a:t> </a:t>
            </a:r>
            <a:r>
              <a:rPr lang="pt-PT" sz="2500" dirty="0" err="1" smtClean="0"/>
              <a:t>model</a:t>
            </a:r>
            <a:r>
              <a:rPr lang="pt-PT" sz="2500" dirty="0" smtClean="0"/>
              <a:t> </a:t>
            </a:r>
            <a:r>
              <a:rPr lang="pt-PT" sz="2500" dirty="0" err="1" smtClean="0"/>
              <a:t>or</a:t>
            </a:r>
            <a:r>
              <a:rPr lang="pt-PT" sz="2500" dirty="0" smtClean="0"/>
              <a:t> </a:t>
            </a:r>
            <a:r>
              <a:rPr lang="pt-PT" sz="2500" dirty="0" err="1" smtClean="0"/>
              <a:t>the</a:t>
            </a:r>
            <a:r>
              <a:rPr lang="pt-PT" sz="2500" dirty="0" smtClean="0"/>
              <a:t> </a:t>
            </a:r>
            <a:r>
              <a:rPr lang="pt-PT" sz="2500" dirty="0" err="1" smtClean="0"/>
              <a:t>requirements</a:t>
            </a:r>
            <a:endParaRPr lang="pt-PT" sz="2500" dirty="0" smtClean="0"/>
          </a:p>
          <a:p>
            <a:endParaRPr lang="pt-PT" sz="2500" dirty="0" smtClean="0"/>
          </a:p>
          <a:p>
            <a:r>
              <a:rPr lang="pt-PT" sz="2500" dirty="0" err="1" smtClean="0"/>
              <a:t>Not</a:t>
            </a:r>
            <a:r>
              <a:rPr lang="pt-PT" sz="2500" dirty="0" smtClean="0"/>
              <a:t> </a:t>
            </a:r>
            <a:r>
              <a:rPr lang="pt-PT" sz="2500" dirty="0" err="1" smtClean="0"/>
              <a:t>all</a:t>
            </a:r>
            <a:r>
              <a:rPr lang="pt-PT" sz="2500" dirty="0" smtClean="0"/>
              <a:t> </a:t>
            </a:r>
            <a:r>
              <a:rPr lang="pt-PT" sz="2500" dirty="0" err="1" smtClean="0"/>
              <a:t>tests</a:t>
            </a:r>
            <a:r>
              <a:rPr lang="pt-PT" sz="2500" dirty="0" smtClean="0"/>
              <a:t> are </a:t>
            </a:r>
            <a:r>
              <a:rPr lang="pt-PT" sz="2500" dirty="0" err="1" smtClean="0"/>
              <a:t>captured</a:t>
            </a:r>
            <a:endParaRPr lang="pt-PT" sz="18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064896" cy="10801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2815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n-US" sz="5400" b="1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endParaRPr lang="en-US" sz="5400" b="1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12</a:t>
            </a:fld>
            <a:endParaRPr lang="pt-PT"/>
          </a:p>
        </p:txBody>
      </p:sp>
      <p:sp>
        <p:nvSpPr>
          <p:cNvPr id="2" name="CaixaDeTexto 1"/>
          <p:cNvSpPr txBox="1"/>
          <p:nvPr/>
        </p:nvSpPr>
        <p:spPr>
          <a:xfrm>
            <a:off x="801924" y="2132856"/>
            <a:ext cx="7416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600" dirty="0" err="1" smtClean="0"/>
              <a:t>There</a:t>
            </a:r>
            <a:r>
              <a:rPr lang="pt-PT" sz="5600" dirty="0" smtClean="0"/>
              <a:t> are tons </a:t>
            </a:r>
            <a:r>
              <a:rPr lang="pt-PT" sz="5600" dirty="0" err="1" smtClean="0"/>
              <a:t>and</a:t>
            </a:r>
            <a:r>
              <a:rPr lang="pt-PT" sz="5600" dirty="0" smtClean="0"/>
              <a:t> tons </a:t>
            </a:r>
            <a:r>
              <a:rPr lang="pt-PT" sz="5600" dirty="0" err="1" smtClean="0"/>
              <a:t>of</a:t>
            </a:r>
            <a:r>
              <a:rPr lang="pt-PT" sz="5600" dirty="0" smtClean="0"/>
              <a:t> </a:t>
            </a:r>
            <a:r>
              <a:rPr lang="pt-PT" sz="5600" dirty="0" err="1" smtClean="0"/>
              <a:t>them</a:t>
            </a:r>
            <a:r>
              <a:rPr lang="pt-PT" sz="5600" dirty="0" smtClean="0"/>
              <a:t>…</a:t>
            </a:r>
            <a:endParaRPr lang="pt-PT" sz="5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01924" y="4664462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will</a:t>
            </a:r>
            <a:r>
              <a:rPr lang="pt-PT" sz="3200" dirty="0" smtClean="0"/>
              <a:t> show </a:t>
            </a:r>
            <a:r>
              <a:rPr lang="pt-PT" sz="3200" dirty="0" err="1" smtClean="0"/>
              <a:t>you</a:t>
            </a:r>
            <a:r>
              <a:rPr lang="pt-PT" sz="3200" dirty="0" smtClean="0"/>
              <a:t> some…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xmlns="" val="8246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13</a:t>
            </a:fld>
            <a:endParaRPr lang="pt-PT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70076" y="166570"/>
            <a:ext cx="3635896" cy="783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Spec Explorer</a:t>
            </a:r>
            <a:endParaRPr kumimoji="0" lang="en-US" sz="4000" b="1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844824"/>
            <a:ext cx="4788024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4048" y="2060848"/>
            <a:ext cx="3969350" cy="279276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79512" y="1340768"/>
            <a:ext cx="46085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Is developed by Windows (so support is assured);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paid evolution of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NModel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(another model-based testing tool).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Not many tutorials…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But tons of references.</a:t>
            </a: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Uses .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NET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572000" y="5229200"/>
            <a:ext cx="4401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modeling is made by code, only later can the visual model be observed. </a:t>
            </a:r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xmlns="" val="5897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14</a:t>
            </a:fld>
            <a:endParaRPr lang="pt-PT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70076" y="166570"/>
            <a:ext cx="3635896" cy="783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Guitar</a:t>
            </a:r>
            <a:endParaRPr kumimoji="0" lang="en-US" sz="4000" b="1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844824"/>
            <a:ext cx="4788024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9756" y="1367673"/>
            <a:ext cx="46085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Nice looking models! -----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Can test GUI interfaces.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Very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few tutorials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(we found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one) and those are difficult to understand…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Too dependent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 command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 must execute 3 or 4 programs to get the final result.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6056" y="1412776"/>
            <a:ext cx="3886268" cy="38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25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15</a:t>
            </a:fld>
            <a:endParaRPr lang="pt-PT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70076" y="166570"/>
            <a:ext cx="3635896" cy="783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ModelJUnit</a:t>
            </a:r>
            <a:endParaRPr kumimoji="0" lang="en-US" sz="4000" b="1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844824"/>
            <a:ext cx="4788024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9756" y="1709305"/>
            <a:ext cx="8802724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documentation and an examples on the tool webpage.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However, run into a problem and… lose hope. There’s probably no choice but to mail the developing 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Resources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and information 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scarce…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8134" y="4142704"/>
            <a:ext cx="4645968" cy="126828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26722" y="5660530"/>
            <a:ext cx="712879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300" dirty="0" smtClean="0"/>
              <a:t>(… </a:t>
            </a:r>
            <a:r>
              <a:rPr lang="pt-PT" sz="2300" dirty="0" err="1" smtClean="0"/>
              <a:t>so</a:t>
            </a:r>
            <a:r>
              <a:rPr lang="pt-PT" sz="2300" dirty="0" smtClean="0"/>
              <a:t> </a:t>
            </a:r>
            <a:r>
              <a:rPr lang="pt-PT" sz="2300" dirty="0" err="1" smtClean="0"/>
              <a:t>scarse</a:t>
            </a:r>
            <a:r>
              <a:rPr lang="pt-PT" sz="2300" dirty="0" smtClean="0"/>
              <a:t> </a:t>
            </a:r>
            <a:r>
              <a:rPr lang="pt-PT" sz="2300" dirty="0" err="1" smtClean="0"/>
              <a:t>that</a:t>
            </a:r>
            <a:r>
              <a:rPr lang="pt-PT" sz="2300" dirty="0" smtClean="0"/>
              <a:t> </a:t>
            </a:r>
            <a:r>
              <a:rPr lang="pt-PT" sz="2300" dirty="0" err="1" smtClean="0"/>
              <a:t>there</a:t>
            </a:r>
            <a:r>
              <a:rPr lang="pt-PT" sz="2300" dirty="0" smtClean="0"/>
              <a:t> are no </a:t>
            </a:r>
            <a:r>
              <a:rPr lang="pt-PT" sz="2300" dirty="0" err="1" smtClean="0"/>
              <a:t>images</a:t>
            </a:r>
            <a:r>
              <a:rPr lang="pt-PT" sz="2300" dirty="0" smtClean="0"/>
              <a:t> </a:t>
            </a:r>
            <a:r>
              <a:rPr lang="pt-PT" sz="2300" dirty="0" err="1" smtClean="0"/>
              <a:t>or</a:t>
            </a:r>
            <a:r>
              <a:rPr lang="pt-PT" sz="2300" dirty="0" smtClean="0"/>
              <a:t> logo for </a:t>
            </a:r>
            <a:r>
              <a:rPr lang="pt-PT" sz="2300" dirty="0" err="1" smtClean="0"/>
              <a:t>this</a:t>
            </a:r>
            <a:r>
              <a:rPr lang="pt-PT" sz="2300" dirty="0" smtClean="0"/>
              <a:t> </a:t>
            </a:r>
            <a:r>
              <a:rPr lang="pt-PT" sz="2300" dirty="0" err="1" smtClean="0"/>
              <a:t>tool</a:t>
            </a:r>
            <a:r>
              <a:rPr lang="pt-PT" sz="2300" dirty="0" smtClean="0"/>
              <a:t>)</a:t>
            </a:r>
            <a:endParaRPr lang="pt-PT" sz="2300" dirty="0"/>
          </a:p>
        </p:txBody>
      </p:sp>
    </p:spTree>
    <p:extLst>
      <p:ext uri="{BB962C8B-B14F-4D97-AF65-F5344CB8AC3E}">
        <p14:creationId xmlns:p14="http://schemas.microsoft.com/office/powerpoint/2010/main" xmlns="" val="34724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16</a:t>
            </a:fld>
            <a:endParaRPr lang="pt-PT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89956" y="186014"/>
            <a:ext cx="5202324" cy="783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Conformiq</a:t>
            </a:r>
            <a:r>
              <a:rPr lang="en-US" sz="40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844824"/>
            <a:ext cx="4788024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16494" y="1190075"/>
            <a:ext cx="390618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a commercial tool (in other words, it’s paid…).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Models can be created using UML or simple text.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Uses Java for actions (you will know what we mean once we get to the exercises).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 for Windows and Linux.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8063" y="1556792"/>
            <a:ext cx="4380952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93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17</a:t>
            </a:fld>
            <a:endParaRPr lang="pt-PT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13892" y="1878568"/>
            <a:ext cx="6948264" cy="722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want to know more…</a:t>
            </a:r>
            <a:endParaRPr lang="en-US" sz="4000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844824"/>
            <a:ext cx="4788024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67544" y="3211126"/>
            <a:ext cx="821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http://www.robertvbinder.com/open-source-tools-for-model-based-testing/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416170" y="4087050"/>
            <a:ext cx="23220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500" dirty="0" err="1" smtClean="0">
                <a:solidFill>
                  <a:schemeClr val="tx2">
                    <a:lumMod val="50000"/>
                  </a:schemeClr>
                </a:solidFill>
              </a:rPr>
              <a:t>Check</a:t>
            </a:r>
            <a:r>
              <a:rPr lang="pt-PT" sz="2500" dirty="0" smtClean="0">
                <a:solidFill>
                  <a:schemeClr val="tx2">
                    <a:lumMod val="50000"/>
                  </a:schemeClr>
                </a:solidFill>
              </a:rPr>
              <a:t> out </a:t>
            </a:r>
            <a:r>
              <a:rPr lang="pt-PT" sz="2500" dirty="0" err="1" smtClean="0">
                <a:solidFill>
                  <a:schemeClr val="tx2">
                    <a:lumMod val="50000"/>
                  </a:schemeClr>
                </a:solidFill>
              </a:rPr>
              <a:t>this</a:t>
            </a:r>
            <a:r>
              <a:rPr lang="pt-PT" sz="2500" dirty="0" smtClean="0">
                <a:solidFill>
                  <a:schemeClr val="tx2">
                    <a:lumMod val="50000"/>
                  </a:schemeClr>
                </a:solidFill>
              </a:rPr>
              <a:t> link!</a:t>
            </a:r>
            <a:endParaRPr lang="pt-PT" sz="25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33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064896" cy="10801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Walker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yEd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Graph Editor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18</a:t>
            </a:fld>
            <a:endParaRPr lang="pt-PT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611560" y="2708920"/>
            <a:ext cx="7931224" cy="32403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PT" sz="2500" dirty="0" err="1" smtClean="0"/>
              <a:t>Two</a:t>
            </a:r>
            <a:r>
              <a:rPr lang="pt-PT" sz="2500" dirty="0" smtClean="0"/>
              <a:t> </a:t>
            </a:r>
            <a:r>
              <a:rPr lang="en-US" sz="2500" dirty="0" smtClean="0"/>
              <a:t>complementing</a:t>
            </a:r>
            <a:r>
              <a:rPr lang="pt-PT" sz="2500" dirty="0" smtClean="0"/>
              <a:t> </a:t>
            </a:r>
            <a:r>
              <a:rPr lang="pt-PT" sz="2500" dirty="0" err="1" smtClean="0"/>
              <a:t>tools</a:t>
            </a:r>
            <a:r>
              <a:rPr lang="pt-PT" sz="2500" dirty="0" smtClean="0"/>
              <a:t>. </a:t>
            </a:r>
            <a:r>
              <a:rPr lang="pt-PT" sz="2500" dirty="0" err="1" smtClean="0"/>
              <a:t>One</a:t>
            </a:r>
            <a:r>
              <a:rPr lang="pt-PT" sz="2500" dirty="0" smtClean="0"/>
              <a:t> for </a:t>
            </a:r>
            <a:r>
              <a:rPr lang="pt-PT" sz="2500" dirty="0" err="1" smtClean="0"/>
              <a:t>the</a:t>
            </a:r>
            <a:r>
              <a:rPr lang="pt-PT" sz="2500" dirty="0" smtClean="0"/>
              <a:t> </a:t>
            </a:r>
            <a:r>
              <a:rPr lang="pt-PT" sz="2500" dirty="0" err="1" smtClean="0"/>
              <a:t>model</a:t>
            </a:r>
            <a:r>
              <a:rPr lang="pt-PT" sz="2500" dirty="0" smtClean="0"/>
              <a:t> </a:t>
            </a:r>
            <a:r>
              <a:rPr lang="pt-PT" sz="2500" dirty="0" err="1" smtClean="0"/>
              <a:t>testing</a:t>
            </a:r>
            <a:r>
              <a:rPr lang="pt-PT" sz="2500" dirty="0" smtClean="0"/>
              <a:t>, </a:t>
            </a:r>
            <a:r>
              <a:rPr lang="pt-PT" sz="2500" dirty="0" err="1" smtClean="0"/>
              <a:t>the</a:t>
            </a:r>
            <a:r>
              <a:rPr lang="pt-PT" sz="2500" dirty="0" smtClean="0"/>
              <a:t> </a:t>
            </a:r>
            <a:r>
              <a:rPr lang="pt-PT" sz="2500" dirty="0" err="1" smtClean="0"/>
              <a:t>other</a:t>
            </a:r>
            <a:r>
              <a:rPr lang="pt-PT" sz="2500" dirty="0" smtClean="0"/>
              <a:t> for </a:t>
            </a:r>
            <a:r>
              <a:rPr lang="pt-PT" sz="2500" dirty="0" err="1" smtClean="0"/>
              <a:t>drawing</a:t>
            </a:r>
            <a:r>
              <a:rPr lang="pt-PT" sz="2500" dirty="0" smtClean="0"/>
              <a:t> </a:t>
            </a:r>
            <a:r>
              <a:rPr lang="pt-PT" sz="2500" dirty="0" err="1" smtClean="0"/>
              <a:t>graphs</a:t>
            </a:r>
            <a:r>
              <a:rPr lang="pt-PT" sz="2500" dirty="0" smtClean="0"/>
              <a:t>.</a:t>
            </a:r>
          </a:p>
          <a:p>
            <a:pPr algn="just"/>
            <a:endParaRPr lang="pt-PT" sz="2500" dirty="0" smtClean="0"/>
          </a:p>
          <a:p>
            <a:pPr algn="just"/>
            <a:r>
              <a:rPr lang="pt-PT" sz="2500" dirty="0" err="1" smtClean="0"/>
              <a:t>We</a:t>
            </a:r>
            <a:r>
              <a:rPr lang="pt-PT" sz="2500" dirty="0" smtClean="0"/>
              <a:t> </a:t>
            </a:r>
            <a:r>
              <a:rPr lang="pt-PT" sz="2500" dirty="0" err="1" smtClean="0"/>
              <a:t>picked</a:t>
            </a:r>
            <a:r>
              <a:rPr lang="pt-PT" sz="2500" dirty="0" smtClean="0"/>
              <a:t> </a:t>
            </a:r>
            <a:r>
              <a:rPr lang="pt-PT" sz="2500" dirty="0" err="1" smtClean="0"/>
              <a:t>this</a:t>
            </a:r>
            <a:r>
              <a:rPr lang="pt-PT" sz="2500" dirty="0" smtClean="0"/>
              <a:t> </a:t>
            </a:r>
            <a:r>
              <a:rPr lang="pt-PT" sz="2500" dirty="0" err="1" smtClean="0"/>
              <a:t>one</a:t>
            </a:r>
            <a:r>
              <a:rPr lang="pt-PT" sz="2500" dirty="0" smtClean="0"/>
              <a:t> to presente in </a:t>
            </a:r>
            <a:r>
              <a:rPr lang="pt-PT" sz="2500" dirty="0" err="1" smtClean="0"/>
              <a:t>class</a:t>
            </a:r>
            <a:r>
              <a:rPr lang="pt-PT" sz="2500" dirty="0" smtClean="0"/>
              <a:t>.</a:t>
            </a:r>
          </a:p>
          <a:p>
            <a:pPr algn="just"/>
            <a:endParaRPr lang="pt-PT" sz="2500" dirty="0"/>
          </a:p>
          <a:p>
            <a:pPr algn="just"/>
            <a:r>
              <a:rPr lang="pt-PT" sz="2500" dirty="0" err="1" smtClean="0"/>
              <a:t>Simple</a:t>
            </a:r>
            <a:r>
              <a:rPr lang="pt-PT" sz="2500" dirty="0" smtClean="0"/>
              <a:t>. </a:t>
            </a:r>
            <a:r>
              <a:rPr lang="pt-PT" sz="2500" dirty="0" err="1" smtClean="0"/>
              <a:t>And</a:t>
            </a:r>
            <a:r>
              <a:rPr lang="pt-PT" sz="2500" dirty="0" smtClean="0"/>
              <a:t> </a:t>
            </a:r>
            <a:r>
              <a:rPr lang="pt-PT" sz="2500" dirty="0" err="1" smtClean="0"/>
              <a:t>with</a:t>
            </a:r>
            <a:r>
              <a:rPr lang="pt-PT" sz="2500" dirty="0" smtClean="0"/>
              <a:t> a </a:t>
            </a:r>
            <a:r>
              <a:rPr lang="pt-PT" sz="2500" dirty="0" err="1" smtClean="0"/>
              <a:t>lot</a:t>
            </a:r>
            <a:r>
              <a:rPr lang="pt-PT" sz="2500" dirty="0" smtClean="0"/>
              <a:t> </a:t>
            </a:r>
            <a:r>
              <a:rPr lang="pt-PT" sz="2500" dirty="0" err="1" smtClean="0"/>
              <a:t>of</a:t>
            </a:r>
            <a:r>
              <a:rPr lang="pt-PT" sz="2500" dirty="0" smtClean="0"/>
              <a:t> visual feedback.</a:t>
            </a:r>
          </a:p>
          <a:p>
            <a:pPr algn="just"/>
            <a:endParaRPr lang="pt-PT" sz="2500" dirty="0" smtClean="0"/>
          </a:p>
          <a:p>
            <a:pPr algn="just"/>
            <a:r>
              <a:rPr lang="pt-PT" sz="2500" dirty="0" smtClean="0"/>
              <a:t>… </a:t>
            </a:r>
            <a:r>
              <a:rPr lang="pt-PT" sz="2500" dirty="0" err="1" smtClean="0"/>
              <a:t>And</a:t>
            </a:r>
            <a:r>
              <a:rPr lang="pt-PT" sz="2500" dirty="0" smtClean="0"/>
              <a:t> </a:t>
            </a:r>
            <a:r>
              <a:rPr lang="pt-PT" sz="2500" dirty="0" err="1" smtClean="0"/>
              <a:t>now</a:t>
            </a:r>
            <a:r>
              <a:rPr lang="pt-PT" sz="2500" dirty="0" smtClean="0"/>
              <a:t>, </a:t>
            </a:r>
            <a:r>
              <a:rPr lang="pt-PT" sz="2500" dirty="0" err="1" smtClean="0"/>
              <a:t>let’s</a:t>
            </a:r>
            <a:r>
              <a:rPr lang="pt-PT" sz="2500" dirty="0" smtClean="0"/>
              <a:t> use </a:t>
            </a:r>
            <a:r>
              <a:rPr lang="pt-PT" sz="2500" dirty="0" err="1" smtClean="0"/>
              <a:t>it</a:t>
            </a:r>
            <a:r>
              <a:rPr lang="pt-PT" sz="2500" dirty="0"/>
              <a:t>!</a:t>
            </a:r>
            <a:endParaRPr lang="pt-PT" sz="2500" dirty="0" smtClean="0"/>
          </a:p>
          <a:p>
            <a:endParaRPr lang="pt-PT" sz="2500" dirty="0" smtClean="0"/>
          </a:p>
          <a:p>
            <a:endParaRPr lang="pt-PT" sz="2500" dirty="0" smtClean="0"/>
          </a:p>
          <a:p>
            <a:endParaRPr lang="pt-PT" sz="2500" dirty="0" smtClean="0"/>
          </a:p>
          <a:p>
            <a:endParaRPr lang="pt-PT" sz="2500" dirty="0" smtClean="0"/>
          </a:p>
          <a:p>
            <a:endParaRPr lang="pt-PT" sz="2500" dirty="0"/>
          </a:p>
        </p:txBody>
      </p:sp>
    </p:spTree>
    <p:extLst>
      <p:ext uri="{BB962C8B-B14F-4D97-AF65-F5344CB8AC3E}">
        <p14:creationId xmlns:p14="http://schemas.microsoft.com/office/powerpoint/2010/main" xmlns="" val="32815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1700808"/>
            <a:ext cx="7931224" cy="4464496"/>
          </a:xfrm>
        </p:spPr>
        <p:txBody>
          <a:bodyPr>
            <a:normAutofit/>
          </a:bodyPr>
          <a:lstStyle/>
          <a:p>
            <a:r>
              <a:rPr lang="pt-PT" sz="2500" dirty="0" smtClean="0"/>
              <a:t>Software </a:t>
            </a:r>
            <a:r>
              <a:rPr lang="pt-PT" sz="2500" dirty="0" err="1" smtClean="0"/>
              <a:t>Testing</a:t>
            </a:r>
            <a:r>
              <a:rPr lang="pt-PT" sz="2500" dirty="0" smtClean="0"/>
              <a:t> </a:t>
            </a:r>
            <a:r>
              <a:rPr lang="pt-PT" sz="2500" dirty="0" err="1" smtClean="0"/>
              <a:t>based</a:t>
            </a:r>
            <a:r>
              <a:rPr lang="pt-PT" sz="2500" dirty="0" smtClean="0"/>
              <a:t> </a:t>
            </a:r>
            <a:r>
              <a:rPr lang="pt-PT" sz="2500" dirty="0" err="1" smtClean="0"/>
              <a:t>on</a:t>
            </a:r>
            <a:r>
              <a:rPr lang="pt-PT" sz="2500" dirty="0" smtClean="0"/>
              <a:t> a </a:t>
            </a:r>
            <a:r>
              <a:rPr lang="pt-PT" sz="2500" b="1" dirty="0" err="1" smtClean="0"/>
              <a:t>model</a:t>
            </a:r>
            <a:r>
              <a:rPr lang="pt-PT" sz="2500" dirty="0" smtClean="0"/>
              <a:t> </a:t>
            </a:r>
            <a:r>
              <a:rPr lang="pt-PT" sz="2500" dirty="0" err="1" smtClean="0"/>
              <a:t>that</a:t>
            </a:r>
            <a:r>
              <a:rPr lang="pt-PT" sz="2500" dirty="0" smtClean="0"/>
              <a:t> </a:t>
            </a:r>
            <a:r>
              <a:rPr lang="pt-PT" sz="2500" dirty="0" err="1" smtClean="0"/>
              <a:t>describes</a:t>
            </a:r>
            <a:r>
              <a:rPr lang="pt-PT" sz="2500" dirty="0" smtClean="0"/>
              <a:t> </a:t>
            </a:r>
            <a:r>
              <a:rPr lang="pt-PT" sz="2500" dirty="0" err="1" smtClean="0"/>
              <a:t>how</a:t>
            </a:r>
            <a:r>
              <a:rPr lang="pt-PT" sz="2500" dirty="0" smtClean="0"/>
              <a:t> </a:t>
            </a:r>
            <a:r>
              <a:rPr lang="pt-PT" sz="2500" dirty="0" err="1" smtClean="0"/>
              <a:t>the</a:t>
            </a:r>
            <a:r>
              <a:rPr lang="pt-PT" sz="2500" dirty="0" smtClean="0"/>
              <a:t> </a:t>
            </a:r>
            <a:r>
              <a:rPr lang="pt-PT" sz="2500" dirty="0" err="1" smtClean="0"/>
              <a:t>application</a:t>
            </a:r>
            <a:r>
              <a:rPr lang="pt-PT" sz="2500" dirty="0" smtClean="0"/>
              <a:t> </a:t>
            </a:r>
            <a:r>
              <a:rPr lang="pt-PT" sz="2500" dirty="0" err="1" smtClean="0"/>
              <a:t>is</a:t>
            </a:r>
            <a:r>
              <a:rPr lang="pt-PT" sz="2500" dirty="0" smtClean="0"/>
              <a:t> </a:t>
            </a:r>
            <a:r>
              <a:rPr lang="pt-PT" sz="2500" dirty="0" err="1" smtClean="0"/>
              <a:t>supposed</a:t>
            </a:r>
            <a:r>
              <a:rPr lang="pt-PT" sz="2500" dirty="0" smtClean="0"/>
              <a:t> to </a:t>
            </a:r>
            <a:r>
              <a:rPr lang="pt-PT" sz="2500" dirty="0" err="1" smtClean="0"/>
              <a:t>behave</a:t>
            </a:r>
            <a:r>
              <a:rPr lang="pt-PT" sz="2500" dirty="0" smtClean="0"/>
              <a:t>.</a:t>
            </a:r>
          </a:p>
          <a:p>
            <a:endParaRPr lang="pt-PT" sz="2500" dirty="0"/>
          </a:p>
          <a:p>
            <a:r>
              <a:rPr lang="pt-PT" sz="2500" dirty="0" err="1" smtClean="0"/>
              <a:t>The</a:t>
            </a:r>
            <a:r>
              <a:rPr lang="pt-PT" sz="2500" dirty="0" smtClean="0"/>
              <a:t> </a:t>
            </a:r>
            <a:r>
              <a:rPr lang="pt-PT" sz="2500" dirty="0" err="1" smtClean="0"/>
              <a:t>model</a:t>
            </a:r>
            <a:r>
              <a:rPr lang="pt-PT" sz="2500" dirty="0" smtClean="0"/>
              <a:t> </a:t>
            </a:r>
            <a:r>
              <a:rPr lang="pt-PT" sz="2500" dirty="0" err="1" smtClean="0"/>
              <a:t>is</a:t>
            </a:r>
            <a:r>
              <a:rPr lang="pt-PT" sz="2500" dirty="0" smtClean="0"/>
              <a:t> </a:t>
            </a:r>
            <a:r>
              <a:rPr lang="pt-PT" sz="2500" dirty="0" err="1" smtClean="0"/>
              <a:t>created</a:t>
            </a:r>
            <a:r>
              <a:rPr lang="pt-PT" sz="2500" dirty="0" smtClean="0"/>
              <a:t> </a:t>
            </a:r>
            <a:r>
              <a:rPr lang="pt-PT" sz="2500" dirty="0" err="1" smtClean="0"/>
              <a:t>from</a:t>
            </a:r>
            <a:r>
              <a:rPr lang="pt-PT" sz="2500" dirty="0" smtClean="0"/>
              <a:t> </a:t>
            </a:r>
            <a:r>
              <a:rPr lang="pt-PT" sz="2500" dirty="0" err="1" smtClean="0"/>
              <a:t>the</a:t>
            </a:r>
            <a:r>
              <a:rPr lang="pt-PT" sz="2500" dirty="0" smtClean="0"/>
              <a:t> </a:t>
            </a:r>
            <a:r>
              <a:rPr lang="pt-PT" sz="2500" dirty="0" err="1" smtClean="0"/>
              <a:t>analysis</a:t>
            </a:r>
            <a:r>
              <a:rPr lang="pt-PT" sz="2500" dirty="0" smtClean="0"/>
              <a:t> </a:t>
            </a:r>
            <a:r>
              <a:rPr lang="pt-PT" sz="2500" dirty="0" err="1" smtClean="0"/>
              <a:t>of</a:t>
            </a:r>
            <a:r>
              <a:rPr lang="pt-PT" sz="2500" dirty="0" smtClean="0"/>
              <a:t> </a:t>
            </a:r>
            <a:r>
              <a:rPr lang="pt-PT" sz="2500" dirty="0" err="1" smtClean="0"/>
              <a:t>the</a:t>
            </a:r>
            <a:r>
              <a:rPr lang="pt-PT" sz="2500" dirty="0" smtClean="0"/>
              <a:t> </a:t>
            </a:r>
            <a:r>
              <a:rPr lang="pt-PT" sz="2500" dirty="0" err="1" smtClean="0"/>
              <a:t>system</a:t>
            </a:r>
            <a:r>
              <a:rPr lang="pt-PT" sz="2500" dirty="0" smtClean="0"/>
              <a:t> </a:t>
            </a:r>
            <a:r>
              <a:rPr lang="pt-PT" sz="2500" dirty="0" err="1" smtClean="0"/>
              <a:t>requirements</a:t>
            </a:r>
            <a:r>
              <a:rPr lang="pt-PT" sz="2500" dirty="0" smtClean="0"/>
              <a:t>.</a:t>
            </a:r>
          </a:p>
          <a:p>
            <a:endParaRPr lang="pt-PT" sz="2500" dirty="0"/>
          </a:p>
          <a:p>
            <a:r>
              <a:rPr lang="pt-PT" sz="2500" dirty="0" err="1" smtClean="0"/>
              <a:t>The</a:t>
            </a:r>
            <a:r>
              <a:rPr lang="pt-PT" sz="2500" dirty="0" smtClean="0"/>
              <a:t> </a:t>
            </a:r>
            <a:r>
              <a:rPr lang="pt-PT" sz="2500" dirty="0" err="1" smtClean="0"/>
              <a:t>model</a:t>
            </a:r>
            <a:r>
              <a:rPr lang="pt-PT" sz="2500" dirty="0" smtClean="0"/>
              <a:t> </a:t>
            </a:r>
            <a:r>
              <a:rPr lang="pt-PT" sz="2500" dirty="0" err="1" smtClean="0"/>
              <a:t>is</a:t>
            </a:r>
            <a:r>
              <a:rPr lang="pt-PT" sz="2500" dirty="0" smtClean="0"/>
              <a:t> </a:t>
            </a:r>
            <a:r>
              <a:rPr lang="pt-PT" sz="2500" dirty="0" err="1" smtClean="0"/>
              <a:t>used</a:t>
            </a:r>
            <a:r>
              <a:rPr lang="pt-PT" sz="2500" dirty="0" smtClean="0"/>
              <a:t> to </a:t>
            </a:r>
            <a:r>
              <a:rPr lang="pt-PT" sz="2500" dirty="0" err="1" smtClean="0"/>
              <a:t>automatically</a:t>
            </a:r>
            <a:r>
              <a:rPr lang="pt-PT" sz="2500" dirty="0" smtClean="0"/>
              <a:t> </a:t>
            </a:r>
            <a:r>
              <a:rPr lang="pt-PT" sz="2500" dirty="0" err="1" smtClean="0"/>
              <a:t>generate</a:t>
            </a:r>
            <a:r>
              <a:rPr lang="pt-PT" sz="2500" dirty="0" smtClean="0"/>
              <a:t> </a:t>
            </a:r>
            <a:r>
              <a:rPr lang="pt-PT" sz="2500" dirty="0" err="1" smtClean="0"/>
              <a:t>test</a:t>
            </a:r>
            <a:r>
              <a:rPr lang="pt-PT" sz="2500" dirty="0" smtClean="0"/>
              <a:t> suites to </a:t>
            </a:r>
            <a:r>
              <a:rPr lang="pt-PT" sz="2500" dirty="0" err="1" smtClean="0"/>
              <a:t>be</a:t>
            </a:r>
            <a:r>
              <a:rPr lang="pt-PT" sz="2500" dirty="0" smtClean="0"/>
              <a:t> </a:t>
            </a:r>
            <a:r>
              <a:rPr lang="pt-PT" sz="2500" dirty="0" err="1" smtClean="0"/>
              <a:t>executed</a:t>
            </a:r>
            <a:r>
              <a:rPr lang="pt-PT" sz="2500" dirty="0" smtClean="0"/>
              <a:t> </a:t>
            </a:r>
            <a:r>
              <a:rPr lang="pt-PT" sz="2500" dirty="0" err="1" smtClean="0"/>
              <a:t>against</a:t>
            </a:r>
            <a:r>
              <a:rPr lang="pt-PT" sz="2500" dirty="0" smtClean="0"/>
              <a:t> </a:t>
            </a:r>
            <a:r>
              <a:rPr lang="pt-PT" sz="2500" dirty="0" err="1" smtClean="0"/>
              <a:t>the</a:t>
            </a:r>
            <a:r>
              <a:rPr lang="pt-PT" sz="2500" dirty="0" smtClean="0"/>
              <a:t> </a:t>
            </a:r>
            <a:r>
              <a:rPr lang="pt-PT" sz="2500" b="1" dirty="0" err="1" smtClean="0"/>
              <a:t>System</a:t>
            </a:r>
            <a:r>
              <a:rPr lang="pt-PT" sz="2500" b="1" dirty="0" smtClean="0"/>
              <a:t> </a:t>
            </a:r>
            <a:r>
              <a:rPr lang="pt-PT" sz="2500" b="1" dirty="0" err="1" smtClean="0"/>
              <a:t>Under</a:t>
            </a:r>
            <a:r>
              <a:rPr lang="pt-PT" sz="2500" b="1" dirty="0" smtClean="0"/>
              <a:t> </a:t>
            </a:r>
            <a:r>
              <a:rPr lang="pt-PT" sz="2500" b="1" dirty="0" err="1" smtClean="0"/>
              <a:t>Test</a:t>
            </a:r>
            <a:r>
              <a:rPr lang="pt-PT" sz="2500" b="1" dirty="0" smtClean="0"/>
              <a:t> </a:t>
            </a:r>
            <a:r>
              <a:rPr lang="pt-PT" sz="2500" dirty="0" smtClean="0"/>
              <a:t>(SUT).</a:t>
            </a:r>
            <a:endParaRPr lang="pt-PT" sz="25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064896" cy="10801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Model-based Testing?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9815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1700808"/>
            <a:ext cx="7931224" cy="4464496"/>
          </a:xfrm>
        </p:spPr>
        <p:txBody>
          <a:bodyPr>
            <a:normAutofit/>
          </a:bodyPr>
          <a:lstStyle/>
          <a:p>
            <a:r>
              <a:rPr lang="pt-PT" sz="2500" dirty="0" err="1" smtClean="0"/>
              <a:t>These</a:t>
            </a:r>
            <a:r>
              <a:rPr lang="pt-PT" sz="2500" dirty="0" smtClean="0"/>
              <a:t> suites </a:t>
            </a:r>
            <a:r>
              <a:rPr lang="pt-PT" sz="2500" dirty="0" err="1" smtClean="0"/>
              <a:t>contain</a:t>
            </a:r>
            <a:r>
              <a:rPr lang="pt-PT" sz="2500" dirty="0" smtClean="0"/>
              <a:t>:</a:t>
            </a:r>
          </a:p>
          <a:p>
            <a:pPr lvl="1"/>
            <a:r>
              <a:rPr lang="pt-PT" sz="2500" b="1" dirty="0" err="1" smtClean="0"/>
              <a:t>Test</a:t>
            </a:r>
            <a:r>
              <a:rPr lang="pt-PT" sz="2500" b="1" dirty="0" smtClean="0"/>
              <a:t> </a:t>
            </a:r>
            <a:r>
              <a:rPr lang="pt-PT" sz="2500" b="1" dirty="0" err="1" smtClean="0"/>
              <a:t>Sequences</a:t>
            </a:r>
            <a:r>
              <a:rPr lang="pt-PT" sz="2500" dirty="0" smtClean="0"/>
              <a:t>: series </a:t>
            </a:r>
            <a:r>
              <a:rPr lang="pt-PT" sz="2500" dirty="0" err="1" smtClean="0"/>
              <a:t>of</a:t>
            </a:r>
            <a:r>
              <a:rPr lang="pt-PT" sz="2500" dirty="0" smtClean="0"/>
              <a:t> input </a:t>
            </a:r>
            <a:r>
              <a:rPr lang="pt-PT" sz="2500" dirty="0" err="1" smtClean="0"/>
              <a:t>parameters</a:t>
            </a:r>
            <a:r>
              <a:rPr lang="pt-PT" sz="2500" dirty="0" smtClean="0"/>
              <a:t> </a:t>
            </a:r>
            <a:r>
              <a:rPr lang="pt-PT" sz="2500" dirty="0" err="1" smtClean="0"/>
              <a:t>used</a:t>
            </a:r>
            <a:r>
              <a:rPr lang="pt-PT" sz="2500" dirty="0" smtClean="0"/>
              <a:t> </a:t>
            </a:r>
            <a:r>
              <a:rPr lang="pt-PT" sz="2500" dirty="0" err="1" smtClean="0"/>
              <a:t>on</a:t>
            </a:r>
            <a:r>
              <a:rPr lang="pt-PT" sz="2500" dirty="0" smtClean="0"/>
              <a:t> </a:t>
            </a:r>
            <a:r>
              <a:rPr lang="pt-PT" sz="2500" dirty="0" err="1" smtClean="0"/>
              <a:t>the</a:t>
            </a:r>
            <a:r>
              <a:rPr lang="pt-PT" sz="2500" dirty="0" smtClean="0"/>
              <a:t> SUT.</a:t>
            </a:r>
          </a:p>
          <a:p>
            <a:pPr lvl="1"/>
            <a:endParaRPr lang="pt-PT" sz="2500" dirty="0"/>
          </a:p>
          <a:p>
            <a:pPr lvl="1"/>
            <a:r>
              <a:rPr lang="pt-PT" sz="2500" b="1" dirty="0" err="1" smtClean="0"/>
              <a:t>Oracles</a:t>
            </a:r>
            <a:r>
              <a:rPr lang="pt-PT" sz="2500" dirty="0" smtClean="0"/>
              <a:t>: </a:t>
            </a:r>
            <a:r>
              <a:rPr lang="pt-PT" sz="2500" dirty="0" err="1" smtClean="0"/>
              <a:t>The</a:t>
            </a:r>
            <a:r>
              <a:rPr lang="pt-PT" sz="2500" dirty="0" smtClean="0"/>
              <a:t> </a:t>
            </a:r>
            <a:r>
              <a:rPr lang="pt-PT" sz="2500" dirty="0" err="1" smtClean="0"/>
              <a:t>authority</a:t>
            </a:r>
            <a:r>
              <a:rPr lang="pt-PT" sz="2500" dirty="0" smtClean="0"/>
              <a:t> </a:t>
            </a:r>
            <a:r>
              <a:rPr lang="pt-PT" sz="2500" dirty="0" err="1" smtClean="0"/>
              <a:t>which</a:t>
            </a:r>
            <a:r>
              <a:rPr lang="pt-PT" sz="2500" dirty="0"/>
              <a:t> </a:t>
            </a:r>
            <a:r>
              <a:rPr lang="pt-PT" sz="2500" dirty="0" err="1" smtClean="0"/>
              <a:t>provides</a:t>
            </a:r>
            <a:r>
              <a:rPr lang="pt-PT" sz="2500" dirty="0" smtClean="0"/>
              <a:t> </a:t>
            </a:r>
            <a:r>
              <a:rPr lang="pt-PT" sz="2500" dirty="0" err="1" smtClean="0"/>
              <a:t>the</a:t>
            </a:r>
            <a:r>
              <a:rPr lang="pt-PT" sz="2500" dirty="0" smtClean="0"/>
              <a:t> </a:t>
            </a:r>
            <a:r>
              <a:rPr lang="pt-PT" sz="2500" dirty="0" err="1" smtClean="0"/>
              <a:t>correct</a:t>
            </a:r>
            <a:r>
              <a:rPr lang="pt-PT" sz="2500" dirty="0" smtClean="0"/>
              <a:t> </a:t>
            </a:r>
            <a:r>
              <a:rPr lang="pt-PT" sz="2500" dirty="0" err="1" smtClean="0"/>
              <a:t>result</a:t>
            </a:r>
            <a:r>
              <a:rPr lang="pt-PT" sz="2500" dirty="0" smtClean="0"/>
              <a:t>  </a:t>
            </a:r>
            <a:r>
              <a:rPr lang="pt-PT" sz="2500" dirty="0" err="1" smtClean="0"/>
              <a:t>used</a:t>
            </a:r>
            <a:r>
              <a:rPr lang="pt-PT" sz="2500" dirty="0" smtClean="0"/>
              <a:t> to </a:t>
            </a:r>
            <a:r>
              <a:rPr lang="pt-PT" sz="2500" dirty="0" err="1" smtClean="0"/>
              <a:t>make</a:t>
            </a:r>
            <a:r>
              <a:rPr lang="pt-PT" sz="2500" dirty="0" smtClean="0"/>
              <a:t> a </a:t>
            </a:r>
            <a:r>
              <a:rPr lang="pt-PT" sz="2500" dirty="0" err="1" smtClean="0"/>
              <a:t>judgment</a:t>
            </a:r>
            <a:r>
              <a:rPr lang="pt-PT" sz="2500" dirty="0" smtClean="0"/>
              <a:t> </a:t>
            </a:r>
            <a:r>
              <a:rPr lang="pt-PT" sz="2500" dirty="0" err="1" smtClean="0"/>
              <a:t>about</a:t>
            </a:r>
            <a:r>
              <a:rPr lang="pt-PT" sz="2500" dirty="0" smtClean="0"/>
              <a:t> </a:t>
            </a:r>
            <a:r>
              <a:rPr lang="pt-PT" sz="2500" dirty="0" err="1" smtClean="0"/>
              <a:t>the</a:t>
            </a:r>
            <a:r>
              <a:rPr lang="pt-PT" sz="2500" dirty="0" smtClean="0"/>
              <a:t> </a:t>
            </a:r>
            <a:r>
              <a:rPr lang="pt-PT" sz="2500" dirty="0" err="1" smtClean="0"/>
              <a:t>outcome</a:t>
            </a:r>
            <a:r>
              <a:rPr lang="pt-PT" sz="2500" dirty="0" smtClean="0"/>
              <a:t> </a:t>
            </a:r>
            <a:r>
              <a:rPr lang="pt-PT" sz="2500" dirty="0" err="1" smtClean="0"/>
              <a:t>of</a:t>
            </a:r>
            <a:r>
              <a:rPr lang="pt-PT" sz="2500" dirty="0" smtClean="0"/>
              <a:t> </a:t>
            </a:r>
            <a:r>
              <a:rPr lang="pt-PT" sz="2500" dirty="0" err="1" smtClean="0"/>
              <a:t>test</a:t>
            </a:r>
            <a:r>
              <a:rPr lang="pt-PT" sz="2500" dirty="0" smtClean="0"/>
              <a:t> case.</a:t>
            </a:r>
          </a:p>
          <a:p>
            <a:pPr lvl="3"/>
            <a:r>
              <a:rPr lang="pt-PT" sz="2500" dirty="0" err="1" smtClean="0"/>
              <a:t>Passed</a:t>
            </a:r>
            <a:endParaRPr lang="pt-PT" sz="2500" dirty="0" smtClean="0"/>
          </a:p>
          <a:p>
            <a:pPr lvl="3"/>
            <a:r>
              <a:rPr lang="pt-PT" sz="2500" dirty="0" err="1" smtClean="0"/>
              <a:t>Failed</a:t>
            </a:r>
            <a:endParaRPr lang="pt-PT" sz="25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064896" cy="10801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 test suites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222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908720"/>
          </a:xfrm>
        </p:spPr>
        <p:txBody>
          <a:bodyPr/>
          <a:lstStyle/>
          <a:p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Requirements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Tracking</a:t>
            </a:r>
            <a:endParaRPr lang="pt-PT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5" name="Rectângulo arredondado 4"/>
          <p:cNvSpPr/>
          <p:nvPr/>
        </p:nvSpPr>
        <p:spPr>
          <a:xfrm>
            <a:off x="3286116" y="1285860"/>
            <a:ext cx="264320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200" b="1" dirty="0" err="1" smtClean="0"/>
              <a:t>Technical</a:t>
            </a:r>
            <a:r>
              <a:rPr lang="pt-PT" sz="2200" b="1" dirty="0" smtClean="0"/>
              <a:t> </a:t>
            </a:r>
            <a:r>
              <a:rPr lang="pt-PT" sz="2200" b="1" dirty="0" err="1" smtClean="0"/>
              <a:t>Document</a:t>
            </a:r>
            <a:endParaRPr lang="pt-PT" sz="2200" b="1" dirty="0"/>
          </a:p>
        </p:txBody>
      </p:sp>
      <p:sp>
        <p:nvSpPr>
          <p:cNvPr id="6" name="Rectângulo arredondado 5"/>
          <p:cNvSpPr/>
          <p:nvPr/>
        </p:nvSpPr>
        <p:spPr>
          <a:xfrm>
            <a:off x="3286116" y="2143116"/>
            <a:ext cx="264320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200" b="1" dirty="0" err="1" smtClean="0"/>
              <a:t>Requirements</a:t>
            </a:r>
            <a:r>
              <a:rPr lang="pt-PT" sz="2200" b="1" dirty="0" smtClean="0"/>
              <a:t> </a:t>
            </a:r>
            <a:r>
              <a:rPr lang="pt-PT" sz="2200" b="1" dirty="0" err="1" smtClean="0"/>
              <a:t>Spec</a:t>
            </a:r>
            <a:r>
              <a:rPr lang="pt-PT" sz="2200" b="1" dirty="0" smtClean="0"/>
              <a:t>.</a:t>
            </a:r>
            <a:endParaRPr lang="pt-PT" sz="2200" b="1" dirty="0"/>
          </a:p>
        </p:txBody>
      </p:sp>
      <p:sp>
        <p:nvSpPr>
          <p:cNvPr id="7" name="Rectângulo arredondado 6"/>
          <p:cNvSpPr/>
          <p:nvPr/>
        </p:nvSpPr>
        <p:spPr>
          <a:xfrm>
            <a:off x="3286116" y="3000372"/>
            <a:ext cx="264320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200" b="1" dirty="0" err="1" smtClean="0"/>
              <a:t>Model</a:t>
            </a:r>
            <a:r>
              <a:rPr lang="pt-PT" sz="2200" b="1" dirty="0" smtClean="0"/>
              <a:t> </a:t>
            </a:r>
            <a:r>
              <a:rPr lang="pt-PT" sz="2200" b="1" dirty="0" err="1" smtClean="0"/>
              <a:t>or</a:t>
            </a:r>
            <a:r>
              <a:rPr lang="pt-PT" sz="2200" b="1" dirty="0" smtClean="0"/>
              <a:t> </a:t>
            </a:r>
            <a:r>
              <a:rPr lang="pt-PT" sz="2200" b="1" dirty="0" err="1" smtClean="0"/>
              <a:t>Test</a:t>
            </a:r>
            <a:r>
              <a:rPr lang="pt-PT" sz="2200" b="1" dirty="0" smtClean="0"/>
              <a:t> Design</a:t>
            </a:r>
            <a:endParaRPr lang="pt-PT" sz="2200" b="1" dirty="0"/>
          </a:p>
        </p:txBody>
      </p:sp>
      <p:sp>
        <p:nvSpPr>
          <p:cNvPr id="8" name="Rectângulo arredondado 7"/>
          <p:cNvSpPr/>
          <p:nvPr/>
        </p:nvSpPr>
        <p:spPr>
          <a:xfrm>
            <a:off x="3286116" y="3857628"/>
            <a:ext cx="264320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200" b="1" dirty="0" err="1" smtClean="0"/>
              <a:t>Test</a:t>
            </a:r>
            <a:r>
              <a:rPr lang="pt-PT" sz="2200" b="1" dirty="0" smtClean="0"/>
              <a:t> Suite</a:t>
            </a:r>
            <a:endParaRPr lang="pt-PT" sz="2200" b="1" dirty="0"/>
          </a:p>
        </p:txBody>
      </p:sp>
      <p:sp>
        <p:nvSpPr>
          <p:cNvPr id="9" name="Rectângulo arredondado 8"/>
          <p:cNvSpPr/>
          <p:nvPr/>
        </p:nvSpPr>
        <p:spPr>
          <a:xfrm>
            <a:off x="3286116" y="4714884"/>
            <a:ext cx="264320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200" b="1" dirty="0" err="1" smtClean="0"/>
              <a:t>Logs</a:t>
            </a:r>
            <a:endParaRPr lang="pt-PT" sz="2200" b="1" dirty="0"/>
          </a:p>
        </p:txBody>
      </p:sp>
      <p:sp>
        <p:nvSpPr>
          <p:cNvPr id="10" name="Rectângulo arredondado 9"/>
          <p:cNvSpPr/>
          <p:nvPr/>
        </p:nvSpPr>
        <p:spPr>
          <a:xfrm>
            <a:off x="3286116" y="5572140"/>
            <a:ext cx="264320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200" b="1" dirty="0" smtClean="0"/>
              <a:t>Captures</a:t>
            </a:r>
            <a:endParaRPr lang="pt-PT" sz="2200" b="1" dirty="0"/>
          </a:p>
        </p:txBody>
      </p:sp>
      <p:sp>
        <p:nvSpPr>
          <p:cNvPr id="11" name="Rectângulo arredondado 10"/>
          <p:cNvSpPr/>
          <p:nvPr/>
        </p:nvSpPr>
        <p:spPr>
          <a:xfrm>
            <a:off x="2428860" y="928670"/>
            <a:ext cx="4214842" cy="2788362"/>
          </a:xfrm>
          <a:prstGeom prst="roundRect">
            <a:avLst/>
          </a:prstGeom>
          <a:solidFill>
            <a:srgbClr val="E31D1D">
              <a:alpha val="31765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643306" y="857232"/>
            <a:ext cx="17859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500" b="1" dirty="0" smtClean="0">
                <a:solidFill>
                  <a:srgbClr val="FF0000"/>
                </a:solidFill>
              </a:rPr>
              <a:t>Manual</a:t>
            </a:r>
            <a:endParaRPr lang="pt-PT" sz="2500" b="1" dirty="0">
              <a:solidFill>
                <a:srgbClr val="FF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714744" y="6143644"/>
            <a:ext cx="17859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500" b="1" dirty="0" err="1" smtClean="0">
                <a:solidFill>
                  <a:srgbClr val="FF0000"/>
                </a:solidFill>
              </a:rPr>
              <a:t>Automated</a:t>
            </a:r>
            <a:endParaRPr lang="pt-PT" sz="2500" b="1" dirty="0">
              <a:solidFill>
                <a:srgbClr val="FF0000"/>
              </a:solidFill>
            </a:endParaRPr>
          </a:p>
        </p:txBody>
      </p:sp>
      <p:sp>
        <p:nvSpPr>
          <p:cNvPr id="15" name="Rectângulo arredondado 14"/>
          <p:cNvSpPr/>
          <p:nvPr/>
        </p:nvSpPr>
        <p:spPr>
          <a:xfrm>
            <a:off x="2483768" y="3789040"/>
            <a:ext cx="4214842" cy="2858090"/>
          </a:xfrm>
          <a:prstGeom prst="roundRect">
            <a:avLst/>
          </a:prstGeom>
          <a:solidFill>
            <a:srgbClr val="E31D1D">
              <a:alpha val="31765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41001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868346"/>
          </a:xfrm>
        </p:spPr>
        <p:txBody>
          <a:bodyPr/>
          <a:lstStyle/>
          <a:p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Model-Based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Testing</a:t>
            </a:r>
            <a:endParaRPr lang="pt-PT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8" name="Rectângulo 7"/>
          <p:cNvSpPr/>
          <p:nvPr/>
        </p:nvSpPr>
        <p:spPr>
          <a:xfrm>
            <a:off x="5000628" y="1357298"/>
            <a:ext cx="264320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500" b="1" dirty="0" err="1" smtClean="0"/>
              <a:t>Requirements</a:t>
            </a:r>
            <a:endParaRPr lang="pt-PT" sz="2500" b="1" dirty="0"/>
          </a:p>
        </p:txBody>
      </p:sp>
      <p:sp>
        <p:nvSpPr>
          <p:cNvPr id="9" name="Rectângulo 8"/>
          <p:cNvSpPr/>
          <p:nvPr/>
        </p:nvSpPr>
        <p:spPr>
          <a:xfrm>
            <a:off x="500034" y="2000240"/>
            <a:ext cx="264320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500" b="1" dirty="0" err="1" smtClean="0"/>
              <a:t>Model</a:t>
            </a:r>
            <a:endParaRPr lang="pt-PT" sz="2500" b="1" dirty="0"/>
          </a:p>
        </p:txBody>
      </p:sp>
      <p:cxnSp>
        <p:nvCxnSpPr>
          <p:cNvPr id="11" name="Forma 10"/>
          <p:cNvCxnSpPr>
            <a:stCxn id="8" idx="1"/>
            <a:endCxn id="9" idx="0"/>
          </p:cNvCxnSpPr>
          <p:nvPr/>
        </p:nvCxnSpPr>
        <p:spPr>
          <a:xfrm rot="10800000" flipV="1">
            <a:off x="1821638" y="1571612"/>
            <a:ext cx="3178991" cy="428628"/>
          </a:xfrm>
          <a:prstGeom prst="bentConnector2">
            <a:avLst/>
          </a:prstGeom>
          <a:ln w="508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ângulo 11"/>
          <p:cNvSpPr/>
          <p:nvPr/>
        </p:nvSpPr>
        <p:spPr>
          <a:xfrm>
            <a:off x="500034" y="4143380"/>
            <a:ext cx="264320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500" b="1" dirty="0" smtClean="0"/>
              <a:t>Inputs</a:t>
            </a:r>
          </a:p>
          <a:p>
            <a:pPr algn="ctr"/>
            <a:r>
              <a:rPr lang="pt-PT" sz="2500" b="1" dirty="0" smtClean="0"/>
              <a:t>(</a:t>
            </a:r>
            <a:r>
              <a:rPr lang="pt-PT" sz="2500" b="1" dirty="0" err="1" smtClean="0"/>
              <a:t>Test</a:t>
            </a:r>
            <a:r>
              <a:rPr lang="pt-PT" sz="2500" b="1" dirty="0" smtClean="0"/>
              <a:t> </a:t>
            </a:r>
            <a:r>
              <a:rPr lang="pt-PT" sz="2500" b="1" dirty="0" err="1" smtClean="0"/>
              <a:t>Sequences</a:t>
            </a:r>
            <a:r>
              <a:rPr lang="pt-PT" sz="2500" b="1" dirty="0" smtClean="0"/>
              <a:t>)</a:t>
            </a:r>
            <a:endParaRPr lang="pt-PT" sz="2500" b="1" dirty="0"/>
          </a:p>
        </p:txBody>
      </p:sp>
      <p:sp>
        <p:nvSpPr>
          <p:cNvPr id="13" name="Rectângulo 12"/>
          <p:cNvSpPr/>
          <p:nvPr/>
        </p:nvSpPr>
        <p:spPr>
          <a:xfrm>
            <a:off x="3357554" y="4143380"/>
            <a:ext cx="264320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500" b="1" dirty="0" err="1" smtClean="0"/>
              <a:t>Expected</a:t>
            </a:r>
            <a:r>
              <a:rPr lang="pt-PT" sz="2500" b="1" dirty="0" smtClean="0"/>
              <a:t> Outputs</a:t>
            </a:r>
          </a:p>
          <a:p>
            <a:pPr algn="ctr"/>
            <a:r>
              <a:rPr lang="pt-PT" sz="2500" b="1" dirty="0" smtClean="0"/>
              <a:t>(</a:t>
            </a:r>
            <a:r>
              <a:rPr lang="pt-PT" sz="2500" b="1" dirty="0" err="1" smtClean="0"/>
              <a:t>Test</a:t>
            </a:r>
            <a:r>
              <a:rPr lang="pt-PT" sz="2500" b="1" dirty="0" smtClean="0"/>
              <a:t> </a:t>
            </a:r>
            <a:r>
              <a:rPr lang="pt-PT" sz="2500" b="1" dirty="0" err="1" smtClean="0"/>
              <a:t>Sequences</a:t>
            </a:r>
            <a:r>
              <a:rPr lang="pt-PT" sz="2500" b="1" dirty="0" smtClean="0"/>
              <a:t>)</a:t>
            </a:r>
            <a:endParaRPr lang="pt-PT" sz="2500" b="1" dirty="0"/>
          </a:p>
        </p:txBody>
      </p:sp>
      <p:sp>
        <p:nvSpPr>
          <p:cNvPr id="14" name="Rectângulo arredondado 13"/>
          <p:cNvSpPr/>
          <p:nvPr/>
        </p:nvSpPr>
        <p:spPr>
          <a:xfrm>
            <a:off x="357158" y="3357562"/>
            <a:ext cx="5857916" cy="185738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/>
          <p:cNvSpPr txBox="1"/>
          <p:nvPr/>
        </p:nvSpPr>
        <p:spPr>
          <a:xfrm>
            <a:off x="2357422" y="3429000"/>
            <a:ext cx="17859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500" b="1" dirty="0" err="1" smtClean="0">
                <a:solidFill>
                  <a:srgbClr val="FF0000"/>
                </a:solidFill>
              </a:rPr>
              <a:t>Test</a:t>
            </a:r>
            <a:r>
              <a:rPr lang="pt-PT" sz="2500" b="1" dirty="0" smtClean="0">
                <a:solidFill>
                  <a:srgbClr val="FF0000"/>
                </a:solidFill>
              </a:rPr>
              <a:t> Suite</a:t>
            </a:r>
            <a:endParaRPr lang="pt-PT" sz="2500" b="1" dirty="0">
              <a:solidFill>
                <a:srgbClr val="FF0000"/>
              </a:solidFill>
            </a:endParaRPr>
          </a:p>
        </p:txBody>
      </p:sp>
      <p:cxnSp>
        <p:nvCxnSpPr>
          <p:cNvPr id="19" name="Conexão recta unidireccional 18"/>
          <p:cNvCxnSpPr>
            <a:stCxn id="9" idx="2"/>
          </p:cNvCxnSpPr>
          <p:nvPr/>
        </p:nvCxnSpPr>
        <p:spPr>
          <a:xfrm rot="16200000" flipH="1">
            <a:off x="1375148" y="2875357"/>
            <a:ext cx="928696" cy="35718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285720" y="257174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i="1" dirty="0" err="1" smtClean="0"/>
              <a:t>Generate</a:t>
            </a:r>
            <a:endParaRPr lang="pt-PT" sz="2000" b="1" i="1" dirty="0"/>
          </a:p>
        </p:txBody>
      </p:sp>
      <p:cxnSp>
        <p:nvCxnSpPr>
          <p:cNvPr id="26" name="Forma 25"/>
          <p:cNvCxnSpPr>
            <a:endCxn id="8" idx="2"/>
          </p:cNvCxnSpPr>
          <p:nvPr/>
        </p:nvCxnSpPr>
        <p:spPr>
          <a:xfrm flipV="1">
            <a:off x="1821638" y="1785926"/>
            <a:ext cx="4500593" cy="1000132"/>
          </a:xfrm>
          <a:prstGeom prst="bentConnector2">
            <a:avLst/>
          </a:prstGeom>
          <a:ln w="508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4071934" y="235743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i="1" dirty="0" smtClean="0"/>
              <a:t>Feedback</a:t>
            </a:r>
            <a:endParaRPr lang="pt-PT" sz="2000" b="1" i="1" dirty="0"/>
          </a:p>
        </p:txBody>
      </p:sp>
      <p:sp>
        <p:nvSpPr>
          <p:cNvPr id="30" name="Rectângulo 29"/>
          <p:cNvSpPr/>
          <p:nvPr/>
        </p:nvSpPr>
        <p:spPr>
          <a:xfrm>
            <a:off x="3286116" y="5857892"/>
            <a:ext cx="264320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500" b="1" dirty="0" err="1" smtClean="0"/>
              <a:t>Implementation</a:t>
            </a:r>
            <a:endParaRPr lang="pt-PT" sz="2500" b="1" dirty="0"/>
          </a:p>
        </p:txBody>
      </p:sp>
      <p:cxnSp>
        <p:nvCxnSpPr>
          <p:cNvPr id="31" name="Forma 30"/>
          <p:cNvCxnSpPr>
            <a:endCxn id="30" idx="1"/>
          </p:cNvCxnSpPr>
          <p:nvPr/>
        </p:nvCxnSpPr>
        <p:spPr>
          <a:xfrm>
            <a:off x="1893076" y="4929198"/>
            <a:ext cx="1393040" cy="1143008"/>
          </a:xfrm>
          <a:prstGeom prst="bentConnector3">
            <a:avLst>
              <a:gd name="adj1" fmla="val -1575"/>
            </a:avLst>
          </a:prstGeom>
          <a:ln w="50800" cmpd="sng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500034" y="542926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i="1" dirty="0" err="1" smtClean="0"/>
              <a:t>Control</a:t>
            </a:r>
            <a:endParaRPr lang="pt-PT" sz="2000" b="1" i="1" dirty="0"/>
          </a:p>
        </p:txBody>
      </p:sp>
      <p:cxnSp>
        <p:nvCxnSpPr>
          <p:cNvPr id="35" name="Conexão recta unidireccional 34"/>
          <p:cNvCxnSpPr/>
          <p:nvPr/>
        </p:nvCxnSpPr>
        <p:spPr>
          <a:xfrm rot="16200000" flipH="1">
            <a:off x="4196949" y="5375687"/>
            <a:ext cx="928696" cy="35718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4357686" y="521495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i="1" dirty="0" smtClean="0"/>
              <a:t>Observe</a:t>
            </a:r>
            <a:endParaRPr lang="pt-PT" sz="2000" b="1" i="1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715140" y="4286256"/>
            <a:ext cx="1214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200" b="1" dirty="0" err="1" smtClean="0"/>
              <a:t>Veredict</a:t>
            </a:r>
            <a:endParaRPr lang="pt-PT" sz="2200" b="1" dirty="0"/>
          </a:p>
        </p:txBody>
      </p:sp>
      <p:cxnSp>
        <p:nvCxnSpPr>
          <p:cNvPr id="38" name="Conexão recta unidireccional 37"/>
          <p:cNvCxnSpPr/>
          <p:nvPr/>
        </p:nvCxnSpPr>
        <p:spPr>
          <a:xfrm>
            <a:off x="6000760" y="4500570"/>
            <a:ext cx="857256" cy="1588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orriso 39"/>
          <p:cNvSpPr/>
          <p:nvPr/>
        </p:nvSpPr>
        <p:spPr>
          <a:xfrm>
            <a:off x="7072330" y="4714884"/>
            <a:ext cx="500066" cy="571504"/>
          </a:xfrm>
          <a:prstGeom prst="smileyFace">
            <a:avLst>
              <a:gd name="adj" fmla="val 4653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Sinal de proibição 40"/>
          <p:cNvSpPr/>
          <p:nvPr/>
        </p:nvSpPr>
        <p:spPr>
          <a:xfrm>
            <a:off x="8072462" y="4786322"/>
            <a:ext cx="785818" cy="557210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cxnSp>
        <p:nvCxnSpPr>
          <p:cNvPr id="43" name="Forma 42"/>
          <p:cNvCxnSpPr>
            <a:endCxn id="30" idx="3"/>
          </p:cNvCxnSpPr>
          <p:nvPr/>
        </p:nvCxnSpPr>
        <p:spPr>
          <a:xfrm rot="10800000" flipV="1">
            <a:off x="5929322" y="5357826"/>
            <a:ext cx="2500330" cy="714380"/>
          </a:xfrm>
          <a:prstGeom prst="bentConnector3">
            <a:avLst>
              <a:gd name="adj1" fmla="val -155"/>
            </a:avLst>
          </a:prstGeom>
          <a:ln w="508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6715140" y="564357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i="1" dirty="0" smtClean="0"/>
              <a:t>Feedback</a:t>
            </a:r>
            <a:endParaRPr lang="pt-PT" sz="2000" b="1" i="1" dirty="0"/>
          </a:p>
        </p:txBody>
      </p:sp>
      <p:cxnSp>
        <p:nvCxnSpPr>
          <p:cNvPr id="48" name="Forma 42"/>
          <p:cNvCxnSpPr>
            <a:endCxn id="9" idx="3"/>
          </p:cNvCxnSpPr>
          <p:nvPr/>
        </p:nvCxnSpPr>
        <p:spPr>
          <a:xfrm rot="10800000">
            <a:off x="3143240" y="2214554"/>
            <a:ext cx="5357850" cy="2571768"/>
          </a:xfrm>
          <a:prstGeom prst="bentConnector3">
            <a:avLst>
              <a:gd name="adj1" fmla="val -468"/>
            </a:avLst>
          </a:prstGeom>
          <a:ln w="508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3500430" y="185736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i="1" dirty="0" smtClean="0"/>
              <a:t>Feedback</a:t>
            </a:r>
            <a:endParaRPr lang="pt-PT" sz="2000" b="1" i="1" dirty="0"/>
          </a:p>
        </p:txBody>
      </p:sp>
      <p:cxnSp>
        <p:nvCxnSpPr>
          <p:cNvPr id="55" name="Forma 42"/>
          <p:cNvCxnSpPr>
            <a:stCxn id="41" idx="6"/>
            <a:endCxn id="8" idx="3"/>
          </p:cNvCxnSpPr>
          <p:nvPr/>
        </p:nvCxnSpPr>
        <p:spPr>
          <a:xfrm flipH="1" flipV="1">
            <a:off x="7643834" y="1571612"/>
            <a:ext cx="1214446" cy="3493315"/>
          </a:xfrm>
          <a:prstGeom prst="bentConnector3">
            <a:avLst>
              <a:gd name="adj1" fmla="val -18823"/>
            </a:avLst>
          </a:prstGeom>
          <a:ln w="50800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7572364" y="114298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i="1" dirty="0" smtClean="0"/>
              <a:t>Feedback</a:t>
            </a:r>
            <a:endParaRPr lang="pt-PT" sz="2000" b="1" i="1" dirty="0"/>
          </a:p>
        </p:txBody>
      </p:sp>
    </p:spTree>
    <p:extLst>
      <p:ext uri="{BB962C8B-B14F-4D97-AF65-F5344CB8AC3E}">
        <p14:creationId xmlns:p14="http://schemas.microsoft.com/office/powerpoint/2010/main" xmlns="" val="41001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1700808"/>
            <a:ext cx="7931224" cy="4464496"/>
          </a:xfrm>
        </p:spPr>
        <p:txBody>
          <a:bodyPr>
            <a:normAutofit/>
          </a:bodyPr>
          <a:lstStyle/>
          <a:p>
            <a:r>
              <a:rPr lang="pt-PT" sz="2500" dirty="0" err="1" smtClean="0"/>
              <a:t>Pre</a:t>
            </a:r>
            <a:r>
              <a:rPr lang="pt-PT" sz="2500" dirty="0" smtClean="0"/>
              <a:t>/</a:t>
            </a:r>
            <a:r>
              <a:rPr lang="pt-PT" sz="2500" dirty="0" err="1" smtClean="0"/>
              <a:t>Post</a:t>
            </a:r>
            <a:r>
              <a:rPr lang="pt-PT" sz="2500" dirty="0" smtClean="0"/>
              <a:t> (Z, VDM, </a:t>
            </a:r>
            <a:r>
              <a:rPr lang="pt-PT" sz="2500" dirty="0" err="1" smtClean="0"/>
              <a:t>Spec</a:t>
            </a:r>
            <a:r>
              <a:rPr lang="pt-PT" sz="2500" dirty="0" smtClean="0"/>
              <a:t>#, Java </a:t>
            </a:r>
            <a:r>
              <a:rPr lang="pt-PT" sz="2500" dirty="0" err="1" smtClean="0"/>
              <a:t>Modeling</a:t>
            </a:r>
            <a:r>
              <a:rPr lang="pt-PT" sz="2500" dirty="0" smtClean="0"/>
              <a:t> </a:t>
            </a:r>
            <a:r>
              <a:rPr lang="pt-PT" sz="2500" dirty="0" err="1" smtClean="0"/>
              <a:t>Language</a:t>
            </a:r>
            <a:r>
              <a:rPr lang="pt-PT" sz="2500" dirty="0" smtClean="0"/>
              <a:t>)</a:t>
            </a:r>
          </a:p>
          <a:p>
            <a:pPr lvl="1"/>
            <a:r>
              <a:rPr lang="pt-PT" sz="2500" dirty="0" err="1" smtClean="0"/>
              <a:t>Best</a:t>
            </a:r>
            <a:r>
              <a:rPr lang="pt-PT" sz="2500" dirty="0" smtClean="0"/>
              <a:t> for data-</a:t>
            </a:r>
            <a:r>
              <a:rPr lang="pt-PT" sz="2500" dirty="0" err="1" smtClean="0"/>
              <a:t>oriented</a:t>
            </a:r>
            <a:r>
              <a:rPr lang="pt-PT" sz="2500" dirty="0" smtClean="0"/>
              <a:t> </a:t>
            </a:r>
            <a:r>
              <a:rPr lang="pt-PT" sz="2500" dirty="0" err="1" smtClean="0"/>
              <a:t>systems</a:t>
            </a:r>
            <a:endParaRPr lang="pt-PT" sz="2500" dirty="0" smtClean="0"/>
          </a:p>
          <a:p>
            <a:pPr marL="457200" lvl="1" indent="0">
              <a:buNone/>
            </a:pPr>
            <a:endParaRPr lang="pt-PT" sz="2500" dirty="0" smtClean="0"/>
          </a:p>
          <a:p>
            <a:r>
              <a:rPr lang="pt-PT" sz="2500" dirty="0" err="1" smtClean="0"/>
              <a:t>Transition-based</a:t>
            </a:r>
            <a:r>
              <a:rPr lang="pt-PT" sz="2500" dirty="0" smtClean="0"/>
              <a:t> (FSM, Petri nets)</a:t>
            </a:r>
          </a:p>
          <a:p>
            <a:pPr lvl="1"/>
            <a:r>
              <a:rPr lang="pt-PT" sz="2500" dirty="0" err="1" smtClean="0"/>
              <a:t>Best</a:t>
            </a:r>
            <a:r>
              <a:rPr lang="pt-PT" sz="2500" dirty="0" smtClean="0"/>
              <a:t> for </a:t>
            </a:r>
            <a:r>
              <a:rPr lang="pt-PT" sz="2500" dirty="0" err="1" smtClean="0"/>
              <a:t>control-oriented</a:t>
            </a:r>
            <a:r>
              <a:rPr lang="pt-PT" sz="2500" dirty="0" smtClean="0"/>
              <a:t> </a:t>
            </a:r>
            <a:r>
              <a:rPr lang="pt-PT" sz="2500" dirty="0" err="1" smtClean="0"/>
              <a:t>systems</a:t>
            </a:r>
            <a:endParaRPr lang="pt-PT" sz="2500" dirty="0" smtClean="0"/>
          </a:p>
          <a:p>
            <a:pPr marL="457200" lvl="1" indent="0">
              <a:buNone/>
            </a:pPr>
            <a:endParaRPr lang="pt-PT" sz="2500" dirty="0" smtClean="0"/>
          </a:p>
          <a:p>
            <a:pPr lvl="1"/>
            <a:endParaRPr lang="pt-PT" sz="2500" dirty="0" smtClean="0"/>
          </a:p>
          <a:p>
            <a:pPr marL="457200" lvl="1" indent="0">
              <a:buNone/>
            </a:pPr>
            <a:endParaRPr lang="pt-PT" sz="14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064896" cy="10801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9237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1700808"/>
            <a:ext cx="7931224" cy="4464496"/>
          </a:xfrm>
        </p:spPr>
        <p:txBody>
          <a:bodyPr>
            <a:normAutofit/>
          </a:bodyPr>
          <a:lstStyle/>
          <a:p>
            <a:r>
              <a:rPr lang="pt-PT" sz="2500" dirty="0" err="1" smtClean="0"/>
              <a:t>Structural</a:t>
            </a:r>
            <a:r>
              <a:rPr lang="pt-PT" sz="2500" dirty="0" smtClean="0"/>
              <a:t> </a:t>
            </a:r>
            <a:r>
              <a:rPr lang="pt-PT" sz="2500" dirty="0" err="1" smtClean="0"/>
              <a:t>model</a:t>
            </a:r>
            <a:r>
              <a:rPr lang="pt-PT" sz="2500" dirty="0" smtClean="0"/>
              <a:t> </a:t>
            </a:r>
            <a:r>
              <a:rPr lang="pt-PT" sz="2500" dirty="0" err="1" smtClean="0"/>
              <a:t>coverage</a:t>
            </a:r>
            <a:r>
              <a:rPr lang="pt-PT" sz="2500" dirty="0" smtClean="0"/>
              <a:t> </a:t>
            </a:r>
            <a:r>
              <a:rPr lang="pt-PT" sz="2500" dirty="0" err="1" smtClean="0"/>
              <a:t>criteria</a:t>
            </a:r>
            <a:endParaRPr lang="pt-PT" sz="2500" dirty="0" smtClean="0"/>
          </a:p>
          <a:p>
            <a:endParaRPr lang="pt-PT" sz="2500" dirty="0"/>
          </a:p>
          <a:p>
            <a:r>
              <a:rPr lang="pt-PT" sz="2500" dirty="0" smtClean="0"/>
              <a:t>Data </a:t>
            </a:r>
            <a:r>
              <a:rPr lang="pt-PT" sz="2500" dirty="0" err="1" smtClean="0"/>
              <a:t>coverage</a:t>
            </a:r>
            <a:r>
              <a:rPr lang="pt-PT" sz="2500" dirty="0" smtClean="0"/>
              <a:t> </a:t>
            </a:r>
            <a:r>
              <a:rPr lang="pt-PT" sz="2500" dirty="0" err="1" smtClean="0"/>
              <a:t>criteria</a:t>
            </a:r>
            <a:endParaRPr lang="pt-PT" sz="2500" dirty="0" smtClean="0"/>
          </a:p>
          <a:p>
            <a:endParaRPr lang="pt-PT" sz="2500" dirty="0"/>
          </a:p>
          <a:p>
            <a:r>
              <a:rPr lang="pt-PT" sz="2500" dirty="0" err="1" smtClean="0"/>
              <a:t>Fault-based</a:t>
            </a:r>
            <a:r>
              <a:rPr lang="pt-PT" sz="2500" dirty="0" smtClean="0"/>
              <a:t> </a:t>
            </a:r>
            <a:r>
              <a:rPr lang="pt-PT" sz="2500" dirty="0" err="1" smtClean="0"/>
              <a:t>criteria</a:t>
            </a:r>
            <a:endParaRPr lang="pt-PT" sz="2500" dirty="0" smtClean="0"/>
          </a:p>
          <a:p>
            <a:endParaRPr lang="pt-PT" sz="2500" dirty="0"/>
          </a:p>
          <a:p>
            <a:r>
              <a:rPr lang="pt-PT" sz="2500" dirty="0" err="1" smtClean="0"/>
              <a:t>Requirements-based</a:t>
            </a:r>
            <a:r>
              <a:rPr lang="pt-PT" sz="2500" dirty="0" smtClean="0"/>
              <a:t> </a:t>
            </a:r>
            <a:r>
              <a:rPr lang="pt-PT" sz="2500" dirty="0" err="1" smtClean="0"/>
              <a:t>criteria</a:t>
            </a:r>
            <a:endParaRPr lang="pt-PT" sz="2500" dirty="0" smtClean="0"/>
          </a:p>
          <a:p>
            <a:endParaRPr lang="pt-PT" sz="2500" dirty="0"/>
          </a:p>
          <a:p>
            <a:r>
              <a:rPr lang="pt-PT" sz="2500" dirty="0" err="1" smtClean="0"/>
              <a:t>Others</a:t>
            </a:r>
            <a:endParaRPr lang="pt-PT" sz="18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064896" cy="10801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Coverage Criteria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2815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1700808"/>
            <a:ext cx="7931224" cy="4464496"/>
          </a:xfrm>
        </p:spPr>
        <p:txBody>
          <a:bodyPr>
            <a:normAutofit/>
          </a:bodyPr>
          <a:lstStyle/>
          <a:p>
            <a:r>
              <a:rPr lang="pt-PT" sz="2500" dirty="0" err="1" smtClean="0"/>
              <a:t>Purpose</a:t>
            </a:r>
            <a:r>
              <a:rPr lang="pt-PT" sz="2500" dirty="0" smtClean="0"/>
              <a:t> </a:t>
            </a:r>
            <a:r>
              <a:rPr lang="pt-PT" sz="2500" dirty="0" smtClean="0">
                <a:sym typeface="Wingdings" pitchFamily="2" charset="2"/>
              </a:rPr>
              <a:t> Concretize </a:t>
            </a:r>
            <a:r>
              <a:rPr lang="pt-PT" sz="2500" dirty="0" err="1" smtClean="0">
                <a:sym typeface="Wingdings" pitchFamily="2" charset="2"/>
              </a:rPr>
              <a:t>abstract</a:t>
            </a:r>
            <a:r>
              <a:rPr lang="pt-PT" sz="2500" dirty="0" smtClean="0">
                <a:sym typeface="Wingdings" pitchFamily="2" charset="2"/>
              </a:rPr>
              <a:t> </a:t>
            </a:r>
            <a:r>
              <a:rPr lang="pt-PT" sz="2500" dirty="0" err="1" smtClean="0">
                <a:sym typeface="Wingdings" pitchFamily="2" charset="2"/>
              </a:rPr>
              <a:t>test</a:t>
            </a:r>
            <a:r>
              <a:rPr lang="pt-PT" sz="2500" dirty="0" smtClean="0">
                <a:sym typeface="Wingdings" pitchFamily="2" charset="2"/>
              </a:rPr>
              <a:t> suite to </a:t>
            </a:r>
            <a:r>
              <a:rPr lang="pt-PT" sz="2500" dirty="0" err="1" smtClean="0">
                <a:sym typeface="Wingdings" pitchFamily="2" charset="2"/>
              </a:rPr>
              <a:t>executable</a:t>
            </a:r>
            <a:r>
              <a:rPr lang="pt-PT" sz="2500" dirty="0" smtClean="0">
                <a:sym typeface="Wingdings" pitchFamily="2" charset="2"/>
              </a:rPr>
              <a:t> </a:t>
            </a:r>
            <a:r>
              <a:rPr lang="pt-PT" sz="2500" dirty="0" err="1" smtClean="0">
                <a:sym typeface="Wingdings" pitchFamily="2" charset="2"/>
              </a:rPr>
              <a:t>level</a:t>
            </a:r>
            <a:endParaRPr lang="pt-PT" sz="2500" dirty="0" smtClean="0"/>
          </a:p>
          <a:p>
            <a:pPr>
              <a:buNone/>
            </a:pPr>
            <a:endParaRPr lang="pt-PT" sz="2500" dirty="0" smtClean="0"/>
          </a:p>
          <a:p>
            <a:r>
              <a:rPr lang="pt-PT" sz="2500" dirty="0" err="1" smtClean="0"/>
              <a:t>The</a:t>
            </a:r>
            <a:r>
              <a:rPr lang="pt-PT" sz="2500" dirty="0" smtClean="0"/>
              <a:t> </a:t>
            </a:r>
            <a:r>
              <a:rPr lang="pt-PT" sz="2500" dirty="0" err="1" smtClean="0"/>
              <a:t>selection</a:t>
            </a:r>
            <a:r>
              <a:rPr lang="pt-PT" sz="2500" dirty="0" smtClean="0"/>
              <a:t> </a:t>
            </a:r>
            <a:r>
              <a:rPr lang="pt-PT" sz="2500" dirty="0" err="1" smtClean="0"/>
              <a:t>criteria</a:t>
            </a:r>
            <a:r>
              <a:rPr lang="pt-PT" sz="2500" dirty="0" smtClean="0"/>
              <a:t> must </a:t>
            </a:r>
            <a:r>
              <a:rPr lang="pt-PT" sz="2500" dirty="0" err="1" smtClean="0"/>
              <a:t>be</a:t>
            </a:r>
            <a:r>
              <a:rPr lang="pt-PT" sz="2500" dirty="0" smtClean="0"/>
              <a:t> </a:t>
            </a:r>
            <a:r>
              <a:rPr lang="pt-PT" sz="2500" dirty="0" err="1" smtClean="0"/>
              <a:t>defined</a:t>
            </a:r>
            <a:endParaRPr lang="pt-PT" sz="2500" dirty="0" smtClean="0"/>
          </a:p>
          <a:p>
            <a:endParaRPr lang="pt-PT" sz="2500" dirty="0"/>
          </a:p>
          <a:p>
            <a:r>
              <a:rPr lang="pt-PT" sz="2500" dirty="0" err="1" smtClean="0"/>
              <a:t>Each</a:t>
            </a:r>
            <a:r>
              <a:rPr lang="pt-PT" sz="2500" dirty="0" smtClean="0"/>
              <a:t> </a:t>
            </a:r>
            <a:r>
              <a:rPr lang="pt-PT" sz="2500" dirty="0" err="1" smtClean="0"/>
              <a:t>property</a:t>
            </a:r>
            <a:r>
              <a:rPr lang="pt-PT" sz="2500" dirty="0" smtClean="0"/>
              <a:t> </a:t>
            </a:r>
            <a:r>
              <a:rPr lang="pt-PT" sz="2500" dirty="0" err="1" smtClean="0"/>
              <a:t>of</a:t>
            </a:r>
            <a:r>
              <a:rPr lang="pt-PT" sz="2500" dirty="0" smtClean="0"/>
              <a:t> </a:t>
            </a:r>
            <a:r>
              <a:rPr lang="pt-PT" sz="2500" dirty="0" err="1" smtClean="0"/>
              <a:t>the</a:t>
            </a:r>
            <a:r>
              <a:rPr lang="pt-PT" sz="2500" dirty="0" smtClean="0"/>
              <a:t> </a:t>
            </a:r>
            <a:r>
              <a:rPr lang="pt-PT" sz="2500" dirty="0" err="1" smtClean="0"/>
              <a:t>system</a:t>
            </a:r>
            <a:r>
              <a:rPr lang="pt-PT" sz="2500" dirty="0" smtClean="0"/>
              <a:t> </a:t>
            </a:r>
            <a:r>
              <a:rPr lang="pt-PT" sz="2500" dirty="0" err="1" smtClean="0"/>
              <a:t>is</a:t>
            </a:r>
            <a:r>
              <a:rPr lang="pt-PT" sz="2500" dirty="0" smtClean="0"/>
              <a:t> </a:t>
            </a:r>
            <a:r>
              <a:rPr lang="pt-PT" sz="2500" dirty="0" err="1" smtClean="0"/>
              <a:t>run</a:t>
            </a:r>
            <a:r>
              <a:rPr lang="pt-PT" sz="2500" dirty="0" smtClean="0"/>
              <a:t> </a:t>
            </a:r>
            <a:r>
              <a:rPr lang="pt-PT" sz="2500" dirty="0" err="1" smtClean="0"/>
              <a:t>by</a:t>
            </a:r>
            <a:r>
              <a:rPr lang="pt-PT" sz="2500" dirty="0" smtClean="0"/>
              <a:t> </a:t>
            </a:r>
            <a:r>
              <a:rPr lang="pt-PT" sz="2500" dirty="0" err="1" smtClean="0"/>
              <a:t>the</a:t>
            </a:r>
            <a:r>
              <a:rPr lang="pt-PT" sz="2500" dirty="0" smtClean="0"/>
              <a:t> </a:t>
            </a:r>
            <a:r>
              <a:rPr lang="pt-PT" sz="2500" dirty="0" err="1" smtClean="0"/>
              <a:t>model-checker</a:t>
            </a:r>
            <a:endParaRPr lang="pt-PT" sz="2500" dirty="0" smtClean="0"/>
          </a:p>
          <a:p>
            <a:endParaRPr lang="pt-PT" sz="2500" dirty="0"/>
          </a:p>
          <a:p>
            <a:r>
              <a:rPr lang="pt-PT" sz="2500" dirty="0" err="1" smtClean="0"/>
              <a:t>The</a:t>
            </a:r>
            <a:r>
              <a:rPr lang="pt-PT" sz="2500" dirty="0" smtClean="0"/>
              <a:t> </a:t>
            </a:r>
            <a:r>
              <a:rPr lang="pt-PT" sz="2500" dirty="0" err="1" smtClean="0"/>
              <a:t>test</a:t>
            </a:r>
            <a:r>
              <a:rPr lang="pt-PT" sz="2500" dirty="0" smtClean="0"/>
              <a:t> cases are </a:t>
            </a:r>
            <a:r>
              <a:rPr lang="pt-PT" sz="2500" dirty="0" err="1" smtClean="0"/>
              <a:t>created</a:t>
            </a:r>
            <a:r>
              <a:rPr lang="pt-PT" sz="2500" dirty="0" smtClean="0"/>
              <a:t> as a </a:t>
            </a:r>
            <a:r>
              <a:rPr lang="pt-PT" sz="2500" dirty="0" err="1" smtClean="0"/>
              <a:t>sequence</a:t>
            </a:r>
            <a:r>
              <a:rPr lang="pt-PT" sz="2500" dirty="0" smtClean="0"/>
              <a:t> </a:t>
            </a:r>
            <a:r>
              <a:rPr lang="pt-PT" sz="2500" dirty="0" err="1" smtClean="0"/>
              <a:t>of</a:t>
            </a:r>
            <a:r>
              <a:rPr lang="pt-PT" sz="2500" dirty="0" smtClean="0"/>
              <a:t> </a:t>
            </a:r>
            <a:r>
              <a:rPr lang="pt-PT" sz="2500" dirty="0" err="1" smtClean="0"/>
              <a:t>transitions</a:t>
            </a:r>
            <a:r>
              <a:rPr lang="pt-PT" sz="2500" dirty="0" smtClean="0"/>
              <a:t> </a:t>
            </a:r>
            <a:r>
              <a:rPr lang="pt-PT" sz="2500" dirty="0" err="1" smtClean="0"/>
              <a:t>of</a:t>
            </a:r>
            <a:r>
              <a:rPr lang="pt-PT" sz="2500" dirty="0" smtClean="0"/>
              <a:t> </a:t>
            </a:r>
            <a:r>
              <a:rPr lang="pt-PT" sz="2500" dirty="0" err="1" smtClean="0"/>
              <a:t>states</a:t>
            </a:r>
            <a:r>
              <a:rPr lang="pt-PT" sz="2500" dirty="0" smtClean="0"/>
              <a:t> </a:t>
            </a:r>
            <a:r>
              <a:rPr lang="pt-PT" sz="2500" dirty="0" err="1" smtClean="0"/>
              <a:t>with</a:t>
            </a:r>
            <a:r>
              <a:rPr lang="pt-PT" sz="2500" dirty="0" smtClean="0"/>
              <a:t> inputs </a:t>
            </a:r>
            <a:r>
              <a:rPr lang="pt-PT" sz="2500" dirty="0" err="1" smtClean="0"/>
              <a:t>and</a:t>
            </a:r>
            <a:r>
              <a:rPr lang="pt-PT" sz="2500" dirty="0" smtClean="0"/>
              <a:t> </a:t>
            </a:r>
            <a:r>
              <a:rPr lang="pt-PT" sz="2500" dirty="0" err="1" smtClean="0"/>
              <a:t>expected</a:t>
            </a:r>
            <a:r>
              <a:rPr lang="pt-PT" sz="2500" dirty="0" smtClean="0"/>
              <a:t> outputs</a:t>
            </a:r>
            <a:endParaRPr lang="pt-PT" sz="18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064896" cy="10801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 Generation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2815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064896" cy="10801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Test Suite Concretization Example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853F-6061-402D-AA4B-BEFF63CEC4C7}" type="slidenum">
              <a:rPr lang="pt-PT" smtClean="0"/>
              <a:pPr/>
              <a:t>9</a:t>
            </a:fld>
            <a:endParaRPr lang="pt-PT"/>
          </a:p>
        </p:txBody>
      </p:sp>
      <p:cxnSp>
        <p:nvCxnSpPr>
          <p:cNvPr id="7" name="Conexão recta unidireccional 23"/>
          <p:cNvCxnSpPr/>
          <p:nvPr/>
        </p:nvCxnSpPr>
        <p:spPr>
          <a:xfrm>
            <a:off x="1773936" y="1524000"/>
            <a:ext cx="0" cy="41696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25"/>
          <p:cNvSpPr txBox="1"/>
          <p:nvPr/>
        </p:nvSpPr>
        <p:spPr>
          <a:xfrm>
            <a:off x="640080" y="1751338"/>
            <a:ext cx="11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Abstract</a:t>
            </a:r>
            <a:endParaRPr lang="pt-PT" dirty="0"/>
          </a:p>
        </p:txBody>
      </p:sp>
      <p:sp>
        <p:nvSpPr>
          <p:cNvPr id="9" name="CaixaDeTexto 26"/>
          <p:cNvSpPr txBox="1"/>
          <p:nvPr/>
        </p:nvSpPr>
        <p:spPr>
          <a:xfrm>
            <a:off x="347472" y="3087624"/>
            <a:ext cx="142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abstraction</a:t>
            </a:r>
            <a:endParaRPr lang="pt-PT" dirty="0"/>
          </a:p>
        </p:txBody>
      </p:sp>
      <p:sp>
        <p:nvSpPr>
          <p:cNvPr id="10" name="CaixaDeTexto 27"/>
          <p:cNvSpPr txBox="1"/>
          <p:nvPr/>
        </p:nvSpPr>
        <p:spPr>
          <a:xfrm>
            <a:off x="640080" y="5079230"/>
            <a:ext cx="11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Concrete</a:t>
            </a:r>
            <a:endParaRPr lang="pt-PT" dirty="0"/>
          </a:p>
        </p:txBody>
      </p:sp>
      <p:sp>
        <p:nvSpPr>
          <p:cNvPr id="11" name="Rectângulo arredondado 4"/>
          <p:cNvSpPr/>
          <p:nvPr/>
        </p:nvSpPr>
        <p:spPr>
          <a:xfrm>
            <a:off x="2487168" y="1524000"/>
            <a:ext cx="1207008" cy="6766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Test</a:t>
            </a:r>
            <a:r>
              <a:rPr lang="pt-PT" dirty="0" smtClean="0"/>
              <a:t> Cases</a:t>
            </a:r>
            <a:endParaRPr lang="pt-PT" dirty="0"/>
          </a:p>
        </p:txBody>
      </p:sp>
      <p:sp>
        <p:nvSpPr>
          <p:cNvPr id="12" name="Rectângulo arredondado 8"/>
          <p:cNvSpPr/>
          <p:nvPr/>
        </p:nvSpPr>
        <p:spPr>
          <a:xfrm>
            <a:off x="4767072" y="1524000"/>
            <a:ext cx="1207008" cy="6766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Test</a:t>
            </a:r>
            <a:r>
              <a:rPr lang="pt-PT" dirty="0" smtClean="0"/>
              <a:t> Cases</a:t>
            </a:r>
            <a:endParaRPr lang="pt-PT" dirty="0"/>
          </a:p>
        </p:txBody>
      </p:sp>
      <p:sp>
        <p:nvSpPr>
          <p:cNvPr id="13" name="Rectângulo arredondado 9"/>
          <p:cNvSpPr/>
          <p:nvPr/>
        </p:nvSpPr>
        <p:spPr>
          <a:xfrm>
            <a:off x="6894576" y="1524000"/>
            <a:ext cx="1207008" cy="6766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Test</a:t>
            </a:r>
            <a:r>
              <a:rPr lang="pt-PT" dirty="0" smtClean="0"/>
              <a:t> Cases</a:t>
            </a:r>
            <a:endParaRPr lang="pt-PT" dirty="0"/>
          </a:p>
        </p:txBody>
      </p:sp>
      <p:sp>
        <p:nvSpPr>
          <p:cNvPr id="14" name="Trapézio 15"/>
          <p:cNvSpPr/>
          <p:nvPr/>
        </p:nvSpPr>
        <p:spPr>
          <a:xfrm>
            <a:off x="2359152" y="2200656"/>
            <a:ext cx="1463040" cy="2633472"/>
          </a:xfrm>
          <a:prstGeom prst="trapezoi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35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err="1" smtClean="0"/>
              <a:t>Adapter</a:t>
            </a:r>
            <a:endParaRPr lang="pt-PT" sz="1600" dirty="0"/>
          </a:p>
        </p:txBody>
      </p:sp>
      <p:sp>
        <p:nvSpPr>
          <p:cNvPr id="15" name="Rectângulo arredondado 13"/>
          <p:cNvSpPr/>
          <p:nvPr/>
        </p:nvSpPr>
        <p:spPr>
          <a:xfrm>
            <a:off x="4511040" y="3974592"/>
            <a:ext cx="1719072" cy="859536"/>
          </a:xfrm>
          <a:prstGeom prst="round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92D050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Test</a:t>
            </a:r>
            <a:r>
              <a:rPr lang="pt-PT" dirty="0" smtClean="0"/>
              <a:t> Scripts</a:t>
            </a:r>
            <a:endParaRPr lang="pt-PT" dirty="0"/>
          </a:p>
        </p:txBody>
      </p:sp>
      <p:sp>
        <p:nvSpPr>
          <p:cNvPr id="16" name="Rectângulo arredondado 14"/>
          <p:cNvSpPr/>
          <p:nvPr/>
        </p:nvSpPr>
        <p:spPr>
          <a:xfrm>
            <a:off x="6638544" y="3115056"/>
            <a:ext cx="1719072" cy="859536"/>
          </a:xfrm>
          <a:prstGeom prst="round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92D050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Test</a:t>
            </a:r>
            <a:r>
              <a:rPr lang="pt-PT" dirty="0" smtClean="0"/>
              <a:t> Scripts</a:t>
            </a:r>
            <a:endParaRPr lang="pt-PT" dirty="0"/>
          </a:p>
        </p:txBody>
      </p:sp>
      <p:cxnSp>
        <p:nvCxnSpPr>
          <p:cNvPr id="17" name="Conexão recta unidireccional 18"/>
          <p:cNvCxnSpPr/>
          <p:nvPr/>
        </p:nvCxnSpPr>
        <p:spPr>
          <a:xfrm flipH="1">
            <a:off x="4767072" y="2200656"/>
            <a:ext cx="603504" cy="17739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xão recta unidireccional 19"/>
          <p:cNvCxnSpPr/>
          <p:nvPr/>
        </p:nvCxnSpPr>
        <p:spPr>
          <a:xfrm>
            <a:off x="7498080" y="2200656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xão recta unidireccional 18"/>
          <p:cNvCxnSpPr>
            <a:endCxn id="15" idx="0"/>
          </p:cNvCxnSpPr>
          <p:nvPr/>
        </p:nvCxnSpPr>
        <p:spPr>
          <a:xfrm>
            <a:off x="5370576" y="2228088"/>
            <a:ext cx="0" cy="1746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xão recta unidireccional 19"/>
          <p:cNvCxnSpPr/>
          <p:nvPr/>
        </p:nvCxnSpPr>
        <p:spPr>
          <a:xfrm flipH="1">
            <a:off x="6894576" y="2228088"/>
            <a:ext cx="603504" cy="8869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xão recta unidireccional 18"/>
          <p:cNvCxnSpPr/>
          <p:nvPr/>
        </p:nvCxnSpPr>
        <p:spPr>
          <a:xfrm>
            <a:off x="5349240" y="2206752"/>
            <a:ext cx="624840" cy="17739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xão recta unidireccional 19"/>
          <p:cNvCxnSpPr/>
          <p:nvPr/>
        </p:nvCxnSpPr>
        <p:spPr>
          <a:xfrm>
            <a:off x="7476744" y="2206752"/>
            <a:ext cx="62484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rapézio 15"/>
          <p:cNvSpPr/>
          <p:nvPr/>
        </p:nvSpPr>
        <p:spPr>
          <a:xfrm>
            <a:off x="6766560" y="3980688"/>
            <a:ext cx="1463040" cy="853440"/>
          </a:xfrm>
          <a:prstGeom prst="trapezoi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35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err="1" smtClean="0"/>
              <a:t>Adapter</a:t>
            </a:r>
            <a:endParaRPr lang="pt-PT" sz="1600" dirty="0"/>
          </a:p>
        </p:txBody>
      </p:sp>
      <p:sp>
        <p:nvSpPr>
          <p:cNvPr id="31" name="Rectângulo arredondado 10"/>
          <p:cNvSpPr/>
          <p:nvPr/>
        </p:nvSpPr>
        <p:spPr>
          <a:xfrm>
            <a:off x="2231136" y="4834128"/>
            <a:ext cx="1719072" cy="8595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SUT</a:t>
            </a:r>
          </a:p>
          <a:p>
            <a:pPr algn="ctr"/>
            <a:r>
              <a:rPr lang="pt-PT" sz="1200" dirty="0" smtClean="0"/>
              <a:t>(</a:t>
            </a:r>
            <a:r>
              <a:rPr lang="pt-PT" sz="1200" dirty="0" err="1" smtClean="0"/>
              <a:t>System</a:t>
            </a:r>
            <a:r>
              <a:rPr lang="pt-PT" sz="1200" dirty="0" smtClean="0"/>
              <a:t> </a:t>
            </a:r>
            <a:r>
              <a:rPr lang="pt-PT" sz="1200" dirty="0" err="1" smtClean="0"/>
              <a:t>Under</a:t>
            </a:r>
            <a:r>
              <a:rPr lang="pt-PT" sz="1200" dirty="0" smtClean="0"/>
              <a:t> </a:t>
            </a:r>
            <a:r>
              <a:rPr lang="pt-PT" sz="1200" dirty="0" err="1" smtClean="0"/>
              <a:t>Test</a:t>
            </a:r>
            <a:r>
              <a:rPr lang="pt-PT" sz="1200" dirty="0" smtClean="0"/>
              <a:t>)</a:t>
            </a:r>
            <a:endParaRPr lang="pt-PT" sz="1200" dirty="0"/>
          </a:p>
        </p:txBody>
      </p:sp>
      <p:sp>
        <p:nvSpPr>
          <p:cNvPr id="32" name="Rectângulo arredondado 11"/>
          <p:cNvSpPr/>
          <p:nvPr/>
        </p:nvSpPr>
        <p:spPr>
          <a:xfrm>
            <a:off x="4511040" y="4834128"/>
            <a:ext cx="1719072" cy="8595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/>
          </a:p>
          <a:p>
            <a:pPr algn="ctr"/>
            <a:r>
              <a:rPr lang="pt-PT" dirty="0" smtClean="0"/>
              <a:t>SUT</a:t>
            </a:r>
          </a:p>
          <a:p>
            <a:pPr algn="ctr"/>
            <a:r>
              <a:rPr lang="pt-PT" sz="1200" dirty="0" smtClean="0"/>
              <a:t>(</a:t>
            </a:r>
            <a:r>
              <a:rPr lang="pt-PT" sz="1200" dirty="0" err="1" smtClean="0"/>
              <a:t>System</a:t>
            </a:r>
            <a:r>
              <a:rPr lang="pt-PT" sz="1200" dirty="0" smtClean="0"/>
              <a:t> </a:t>
            </a:r>
            <a:r>
              <a:rPr lang="pt-PT" sz="1200" dirty="0" err="1" smtClean="0"/>
              <a:t>Under</a:t>
            </a:r>
            <a:r>
              <a:rPr lang="pt-PT" sz="1200" dirty="0" smtClean="0"/>
              <a:t> </a:t>
            </a:r>
            <a:r>
              <a:rPr lang="pt-PT" sz="1200" dirty="0" err="1" smtClean="0"/>
              <a:t>Test</a:t>
            </a:r>
            <a:r>
              <a:rPr lang="pt-PT" sz="1200" dirty="0" smtClean="0"/>
              <a:t>)</a:t>
            </a:r>
          </a:p>
          <a:p>
            <a:pPr algn="ctr"/>
            <a:endParaRPr lang="pt-PT" dirty="0"/>
          </a:p>
        </p:txBody>
      </p:sp>
      <p:sp>
        <p:nvSpPr>
          <p:cNvPr id="33" name="Rectângulo arredondado 12"/>
          <p:cNvSpPr/>
          <p:nvPr/>
        </p:nvSpPr>
        <p:spPr>
          <a:xfrm>
            <a:off x="6638544" y="4834128"/>
            <a:ext cx="1719072" cy="8595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/>
          </a:p>
          <a:p>
            <a:pPr algn="ctr"/>
            <a:r>
              <a:rPr lang="pt-PT" dirty="0" smtClean="0"/>
              <a:t>SUT</a:t>
            </a:r>
          </a:p>
          <a:p>
            <a:pPr algn="ctr"/>
            <a:r>
              <a:rPr lang="pt-PT" sz="1200" dirty="0" smtClean="0"/>
              <a:t>(</a:t>
            </a:r>
            <a:r>
              <a:rPr lang="pt-PT" sz="1200" dirty="0" err="1" smtClean="0"/>
              <a:t>System</a:t>
            </a:r>
            <a:r>
              <a:rPr lang="pt-PT" sz="1200" dirty="0" smtClean="0"/>
              <a:t> </a:t>
            </a:r>
            <a:r>
              <a:rPr lang="pt-PT" sz="1200" dirty="0" err="1" smtClean="0"/>
              <a:t>Under</a:t>
            </a:r>
            <a:r>
              <a:rPr lang="pt-PT" sz="1200" dirty="0" smtClean="0"/>
              <a:t> </a:t>
            </a:r>
            <a:r>
              <a:rPr lang="pt-PT" sz="1200" dirty="0" err="1" smtClean="0"/>
              <a:t>Test</a:t>
            </a:r>
            <a:r>
              <a:rPr lang="pt-PT" sz="1200" dirty="0" smtClean="0"/>
              <a:t>)</a:t>
            </a:r>
          </a:p>
          <a:p>
            <a:pPr algn="ctr"/>
            <a:endParaRPr lang="pt-PT" dirty="0"/>
          </a:p>
        </p:txBody>
      </p:sp>
      <p:sp>
        <p:nvSpPr>
          <p:cNvPr id="34" name="CaixaDeTexto 28"/>
          <p:cNvSpPr txBox="1"/>
          <p:nvPr/>
        </p:nvSpPr>
        <p:spPr>
          <a:xfrm>
            <a:off x="2423160" y="59436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a) </a:t>
            </a:r>
            <a:r>
              <a:rPr lang="pt-PT" dirty="0" err="1" smtClean="0"/>
              <a:t>Adaptation</a:t>
            </a:r>
            <a:endParaRPr lang="pt-PT" dirty="0"/>
          </a:p>
        </p:txBody>
      </p:sp>
      <p:sp>
        <p:nvSpPr>
          <p:cNvPr id="35" name="CaixaDeTexto 29"/>
          <p:cNvSpPr txBox="1"/>
          <p:nvPr/>
        </p:nvSpPr>
        <p:spPr>
          <a:xfrm>
            <a:off x="4472940" y="5943600"/>
            <a:ext cx="197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b) </a:t>
            </a:r>
            <a:r>
              <a:rPr lang="pt-PT" dirty="0" err="1" smtClean="0"/>
              <a:t>Transformation</a:t>
            </a:r>
            <a:endParaRPr lang="pt-PT" dirty="0"/>
          </a:p>
        </p:txBody>
      </p:sp>
      <p:sp>
        <p:nvSpPr>
          <p:cNvPr id="36" name="CaixaDeTexto 30"/>
          <p:cNvSpPr txBox="1"/>
          <p:nvPr/>
        </p:nvSpPr>
        <p:spPr>
          <a:xfrm>
            <a:off x="7068312" y="5943600"/>
            <a:ext cx="103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c) </a:t>
            </a:r>
            <a:r>
              <a:rPr lang="pt-PT" dirty="0" err="1" smtClean="0"/>
              <a:t>Mixed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xmlns="" val="127045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1021</Words>
  <Application>Microsoft Office PowerPoint</Application>
  <PresentationFormat>Apresentação no Ecrã (4:3)</PresentationFormat>
  <Paragraphs>219</Paragraphs>
  <Slides>18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19" baseType="lpstr">
      <vt:lpstr>Office Theme</vt:lpstr>
      <vt:lpstr>Model-based Testing</vt:lpstr>
      <vt:lpstr>What is Model-based Testing?</vt:lpstr>
      <vt:lpstr>Generated test suites</vt:lpstr>
      <vt:lpstr>Requirements Tracking</vt:lpstr>
      <vt:lpstr>Model-Based Testing</vt:lpstr>
      <vt:lpstr>Models</vt:lpstr>
      <vt:lpstr>Test Coverage Criteria</vt:lpstr>
      <vt:lpstr>Test Case Generation</vt:lpstr>
      <vt:lpstr>Three Test Suite Concretization Example</vt:lpstr>
      <vt:lpstr>Advantages</vt:lpstr>
      <vt:lpstr>Disadvantages</vt:lpstr>
      <vt:lpstr>Tools</vt:lpstr>
      <vt:lpstr>Diapositivo 13</vt:lpstr>
      <vt:lpstr>Diapositivo 14</vt:lpstr>
      <vt:lpstr>Diapositivo 15</vt:lpstr>
      <vt:lpstr>Diapositivo 16</vt:lpstr>
      <vt:lpstr>Diapositivo 17</vt:lpstr>
      <vt:lpstr>Graph Walker  and  yEd Graph Editor</vt:lpstr>
    </vt:vector>
  </TitlesOfParts>
  <Company>FEUP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ei09131</dc:creator>
  <cp:lastModifiedBy>PC-MEU</cp:lastModifiedBy>
  <cp:revision>35</cp:revision>
  <dcterms:created xsi:type="dcterms:W3CDTF">2013-11-04T16:44:38Z</dcterms:created>
  <dcterms:modified xsi:type="dcterms:W3CDTF">2013-12-11T12:37:46Z</dcterms:modified>
</cp:coreProperties>
</file>