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57" r:id="rId5"/>
    <p:sldId id="272" r:id="rId6"/>
    <p:sldId id="268" r:id="rId7"/>
    <p:sldId id="286" r:id="rId8"/>
    <p:sldId id="287" r:id="rId9"/>
    <p:sldId id="274" r:id="rId10"/>
    <p:sldId id="273" r:id="rId11"/>
    <p:sldId id="275" r:id="rId12"/>
    <p:sldId id="285" r:id="rId13"/>
    <p:sldId id="278" r:id="rId14"/>
    <p:sldId id="292" r:id="rId15"/>
    <p:sldId id="293" r:id="rId16"/>
    <p:sldId id="279" r:id="rId17"/>
    <p:sldId id="281" r:id="rId18"/>
    <p:sldId id="283" r:id="rId19"/>
    <p:sldId id="288" r:id="rId20"/>
    <p:sldId id="290" r:id="rId21"/>
    <p:sldId id="291" r:id="rId22"/>
    <p:sldId id="294"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BAA1F0-46C7-47D0-B293-A05B0DD4516A}">
          <p14:sldIdLst>
            <p14:sldId id="257"/>
            <p14:sldId id="272"/>
            <p14:sldId id="268"/>
            <p14:sldId id="286"/>
            <p14:sldId id="287"/>
            <p14:sldId id="274"/>
            <p14:sldId id="273"/>
            <p14:sldId id="275"/>
            <p14:sldId id="285"/>
            <p14:sldId id="278"/>
            <p14:sldId id="292"/>
            <p14:sldId id="293"/>
          </p14:sldIdLst>
        </p14:section>
        <p14:section name="Untitled Section" id="{DFCAEDE0-7835-484C-BFDA-B048600CD1C6}">
          <p14:sldIdLst>
            <p14:sldId id="279"/>
            <p14:sldId id="281"/>
            <p14:sldId id="283"/>
            <p14:sldId id="288"/>
            <p14:sldId id="290"/>
            <p14:sldId id="291"/>
            <p14:sldId id="294"/>
          </p14:sldIdLst>
        </p14:section>
      </p14:sectionLst>
    </p:ex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75232" autoAdjust="0"/>
  </p:normalViewPr>
  <p:slideViewPr>
    <p:cSldViewPr>
      <p:cViewPr varScale="1">
        <p:scale>
          <a:sx n="73" d="100"/>
          <a:sy n="73" d="100"/>
        </p:scale>
        <p:origin x="768" y="3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12/2/2016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12/2/2016</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My</a:t>
            </a:r>
            <a:r>
              <a:rPr lang="en-US" baseline="0" dirty="0"/>
              <a:t> name is Jose and this is Ricardo. We are here to present model based testing.</a:t>
            </a:r>
          </a:p>
          <a:p>
            <a:r>
              <a:rPr lang="en-US" baseline="0" dirty="0"/>
              <a:t>As many of you were here in the last lesson. Professor </a:t>
            </a:r>
            <a:r>
              <a:rPr lang="en-US" baseline="0" dirty="0" err="1"/>
              <a:t>Faria</a:t>
            </a:r>
            <a:r>
              <a:rPr lang="en-US" baseline="0" dirty="0"/>
              <a:t> explains us model based testing and how it works. As a result we are going to try pass the theory very quickly so we can procced to demonstrations and finally exercises.</a:t>
            </a:r>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1</a:t>
            </a:fld>
            <a:endParaRPr lang="pt-PT"/>
          </a:p>
        </p:txBody>
      </p:sp>
    </p:spTree>
    <p:extLst>
      <p:ext uri="{BB962C8B-B14F-4D97-AF65-F5344CB8AC3E}">
        <p14:creationId xmlns:p14="http://schemas.microsoft.com/office/powerpoint/2010/main" val="1628541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UPPAAL;	</a:t>
            </a:r>
            <a:r>
              <a:rPr lang="pt-PT" dirty="0" err="1"/>
              <a:t>Academic</a:t>
            </a:r>
            <a:r>
              <a:rPr lang="pt-PT" dirty="0"/>
              <a:t> ;	UML;	Windows </a:t>
            </a:r>
          </a:p>
          <a:p>
            <a:r>
              <a:rPr lang="pt-PT" dirty="0" err="1"/>
              <a:t>CowSuite</a:t>
            </a:r>
            <a:r>
              <a:rPr lang="pt-PT" dirty="0"/>
              <a:t>;	Research;	UML;	Windows </a:t>
            </a:r>
          </a:p>
          <a:p>
            <a:r>
              <a:rPr lang="pt-PT" dirty="0"/>
              <a:t>JUMBL;	</a:t>
            </a:r>
            <a:r>
              <a:rPr lang="pt-PT" dirty="0" err="1"/>
              <a:t>Academic</a:t>
            </a:r>
            <a:r>
              <a:rPr lang="pt-PT" dirty="0"/>
              <a:t> ;	TML;	Windows /Unix</a:t>
            </a:r>
          </a:p>
          <a:p>
            <a:r>
              <a:rPr lang="pt-PT" dirty="0" err="1"/>
              <a:t>Enterprise</a:t>
            </a:r>
            <a:r>
              <a:rPr lang="pt-PT" dirty="0"/>
              <a:t> </a:t>
            </a:r>
            <a:r>
              <a:rPr lang="pt-PT" dirty="0" err="1"/>
              <a:t>Architect;Commercial</a:t>
            </a:r>
            <a:r>
              <a:rPr lang="pt-PT" dirty="0"/>
              <a:t>;	UML;	</a:t>
            </a:r>
            <a:r>
              <a:rPr lang="pt-PT" dirty="0" err="1"/>
              <a:t>Only</a:t>
            </a:r>
            <a:r>
              <a:rPr lang="pt-PT" dirty="0"/>
              <a:t> for </a:t>
            </a:r>
            <a:r>
              <a:rPr lang="pt-PT" dirty="0" err="1"/>
              <a:t>Modeling</a:t>
            </a:r>
            <a:r>
              <a:rPr lang="pt-PT" dirty="0"/>
              <a:t> </a:t>
            </a:r>
            <a:r>
              <a:rPr lang="pt-PT" dirty="0" err="1"/>
              <a:t>and</a:t>
            </a:r>
            <a:r>
              <a:rPr lang="pt-PT" dirty="0"/>
              <a:t> does </a:t>
            </a:r>
            <a:r>
              <a:rPr lang="pt-PT" dirty="0" err="1"/>
              <a:t>not</a:t>
            </a:r>
            <a:r>
              <a:rPr lang="pt-PT" dirty="0"/>
              <a:t> </a:t>
            </a:r>
            <a:r>
              <a:rPr lang="pt-PT" dirty="0" err="1"/>
              <a:t>support</a:t>
            </a:r>
            <a:r>
              <a:rPr lang="pt-PT" dirty="0"/>
              <a:t> </a:t>
            </a:r>
            <a:r>
              <a:rPr lang="pt-PT" dirty="0" err="1"/>
              <a:t>model</a:t>
            </a:r>
            <a:r>
              <a:rPr lang="pt-PT" dirty="0"/>
              <a:t> </a:t>
            </a:r>
            <a:r>
              <a:rPr lang="pt-PT" dirty="0" err="1"/>
              <a:t>based</a:t>
            </a:r>
            <a:r>
              <a:rPr lang="pt-PT" dirty="0"/>
              <a:t> </a:t>
            </a:r>
            <a:r>
              <a:rPr lang="pt-PT" dirty="0" err="1"/>
              <a:t>testing</a:t>
            </a:r>
            <a:r>
              <a:rPr lang="pt-PT" dirty="0"/>
              <a:t>;;;</a:t>
            </a:r>
          </a:p>
          <a:p>
            <a:r>
              <a:rPr lang="pt-PT" dirty="0" err="1"/>
              <a:t>Spec</a:t>
            </a:r>
            <a:r>
              <a:rPr lang="pt-PT" dirty="0"/>
              <a:t> Explorer ;	Research ;	SPEC # </a:t>
            </a:r>
            <a:r>
              <a:rPr lang="pt-PT" dirty="0" err="1"/>
              <a:t>and</a:t>
            </a:r>
            <a:r>
              <a:rPr lang="pt-PT" dirty="0"/>
              <a:t> ASML 	Windows</a:t>
            </a:r>
          </a:p>
          <a:p>
            <a:r>
              <a:rPr lang="pt-PT" dirty="0" err="1"/>
              <a:t>Model</a:t>
            </a:r>
            <a:r>
              <a:rPr lang="pt-PT" dirty="0"/>
              <a:t> </a:t>
            </a:r>
            <a:r>
              <a:rPr lang="pt-PT" dirty="0" err="1"/>
              <a:t>Junit;Academic</a:t>
            </a:r>
            <a:r>
              <a:rPr lang="pt-PT" dirty="0"/>
              <a:t> ;	Java ;	Windows </a:t>
            </a:r>
          </a:p>
          <a:p>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12</a:t>
            </a:fld>
            <a:endParaRPr lang="pt-PT"/>
          </a:p>
        </p:txBody>
      </p:sp>
    </p:spTree>
    <p:extLst>
      <p:ext uri="{BB962C8B-B14F-4D97-AF65-F5344CB8AC3E}">
        <p14:creationId xmlns:p14="http://schemas.microsoft.com/office/powerpoint/2010/main" val="3624094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are the question we are going to address this questions</a:t>
            </a:r>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2</a:t>
            </a:fld>
            <a:endParaRPr lang="pt-PT"/>
          </a:p>
        </p:txBody>
      </p:sp>
    </p:spTree>
    <p:extLst>
      <p:ext uri="{BB962C8B-B14F-4D97-AF65-F5344CB8AC3E}">
        <p14:creationId xmlns:p14="http://schemas.microsoft.com/office/powerpoint/2010/main" val="1102618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buFontTx/>
              <a:buNone/>
            </a:pPr>
            <a:r>
              <a:rPr lang="en-US" altLang="pt-PT" sz="1600" b="1" dirty="0">
                <a:latin typeface="Times New Roman" panose="02020603050405020304" pitchFamily="18" charset="0"/>
                <a:cs typeface="Times New Roman" panose="02020603050405020304" pitchFamily="18" charset="0"/>
              </a:rPr>
              <a:t>- </a:t>
            </a:r>
            <a:r>
              <a:rPr lang="en-US" altLang="pt-PT" sz="1600" dirty="0">
                <a:latin typeface="Times New Roman" panose="02020603050405020304" pitchFamily="18" charset="0"/>
                <a:cs typeface="Times New Roman" panose="02020603050405020304" pitchFamily="18" charset="0"/>
              </a:rPr>
              <a:t>Emerging trend in software industry</a:t>
            </a:r>
          </a:p>
          <a:p>
            <a:pPr>
              <a:lnSpc>
                <a:spcPct val="90000"/>
              </a:lnSpc>
              <a:buFontTx/>
              <a:buNone/>
            </a:pPr>
            <a:r>
              <a:rPr lang="en-US" altLang="pt-PT" sz="1600" dirty="0">
                <a:latin typeface="Times New Roman" panose="02020603050405020304" pitchFamily="18" charset="0"/>
                <a:cs typeface="Times New Roman" panose="02020603050405020304" pitchFamily="18" charset="0"/>
              </a:rPr>
              <a:t>- Handle system complexity </a:t>
            </a:r>
          </a:p>
          <a:p>
            <a:pPr>
              <a:lnSpc>
                <a:spcPct val="90000"/>
              </a:lnSpc>
              <a:buFontTx/>
              <a:buNone/>
            </a:pPr>
            <a:r>
              <a:rPr lang="en-US" altLang="pt-PT" sz="1600" dirty="0">
                <a:latin typeface="Times New Roman" panose="02020603050405020304" pitchFamily="18" charset="0"/>
                <a:cs typeface="Times New Roman" panose="02020603050405020304" pitchFamily="18" charset="0"/>
              </a:rPr>
              <a:t>- Deviation from traditional development</a:t>
            </a:r>
          </a:p>
          <a:p>
            <a:pPr>
              <a:lnSpc>
                <a:spcPct val="90000"/>
              </a:lnSpc>
              <a:buFontTx/>
              <a:buNone/>
            </a:pPr>
            <a:r>
              <a:rPr lang="en-US" altLang="pt-PT" sz="1600" dirty="0">
                <a:latin typeface="Times New Roman" panose="02020603050405020304" pitchFamily="18" charset="0"/>
                <a:cs typeface="Times New Roman" panose="02020603050405020304" pitchFamily="18" charset="0"/>
              </a:rPr>
              <a:t>- Support requirements change</a:t>
            </a:r>
          </a:p>
          <a:p>
            <a:pPr>
              <a:lnSpc>
                <a:spcPct val="90000"/>
              </a:lnSpc>
              <a:buFontTx/>
              <a:buNone/>
            </a:pPr>
            <a:r>
              <a:rPr lang="en-US" altLang="pt-PT" sz="1600" dirty="0">
                <a:latin typeface="Times New Roman" panose="02020603050405020304" pitchFamily="18" charset="0"/>
                <a:cs typeface="Times New Roman" panose="02020603050405020304" pitchFamily="18" charset="0"/>
              </a:rPr>
              <a:t>- Support for highly distributed systems </a:t>
            </a:r>
          </a:p>
          <a:p>
            <a:pPr>
              <a:lnSpc>
                <a:spcPct val="90000"/>
              </a:lnSpc>
              <a:buFontTx/>
              <a:buNone/>
            </a:pPr>
            <a:r>
              <a:rPr lang="en-US" altLang="pt-PT" sz="1600" dirty="0">
                <a:latin typeface="Times New Roman" panose="02020603050405020304" pitchFamily="18" charset="0"/>
                <a:cs typeface="Times New Roman" panose="02020603050405020304" pitchFamily="18" charset="0"/>
              </a:rPr>
              <a:t>- Improve consistency  </a:t>
            </a:r>
          </a:p>
          <a:p>
            <a:pPr>
              <a:lnSpc>
                <a:spcPct val="90000"/>
              </a:lnSpc>
              <a:buFontTx/>
              <a:buNone/>
            </a:pPr>
            <a:r>
              <a:rPr lang="en-US" altLang="pt-PT" sz="1600" dirty="0">
                <a:latin typeface="Times New Roman" panose="02020603050405020304" pitchFamily="18" charset="0"/>
                <a:cs typeface="Times New Roman" panose="02020603050405020304" pitchFamily="18" charset="0"/>
              </a:rPr>
              <a:t>- Provide quality solutions </a:t>
            </a:r>
          </a:p>
          <a:p>
            <a:pPr>
              <a:lnSpc>
                <a:spcPct val="90000"/>
              </a:lnSpc>
              <a:buFontTx/>
              <a:buNone/>
            </a:pPr>
            <a:r>
              <a:rPr lang="en-US" altLang="pt-PT" sz="1600" dirty="0">
                <a:latin typeface="Times New Roman" panose="02020603050405020304" pitchFamily="18" charset="0"/>
                <a:cs typeface="Times New Roman" panose="02020603050405020304" pitchFamily="18" charset="0"/>
              </a:rPr>
              <a:t>- Improve the productivity </a:t>
            </a:r>
            <a:endParaRPr lang="en-IN" altLang="pt-PT" sz="1600" dirty="0">
              <a:latin typeface="Times New Roman" panose="02020603050405020304" pitchFamily="18" charset="0"/>
              <a:cs typeface="Times New Roman" panose="02020603050405020304" pitchFamily="18" charset="0"/>
            </a:endParaRPr>
          </a:p>
          <a:p>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3</a:t>
            </a:fld>
            <a:endParaRPr lang="pt-PT"/>
          </a:p>
        </p:txBody>
      </p:sp>
    </p:spTree>
    <p:extLst>
      <p:ext uri="{BB962C8B-B14F-4D97-AF65-F5344CB8AC3E}">
        <p14:creationId xmlns:p14="http://schemas.microsoft.com/office/powerpoint/2010/main" val="2863044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buFontTx/>
              <a:buNone/>
            </a:pPr>
            <a:r>
              <a:rPr lang="en-US" altLang="pt-PT" sz="1600" b="1">
                <a:latin typeface="Times New Roman" panose="02020603050405020304" pitchFamily="18" charset="0"/>
                <a:cs typeface="Times New Roman" panose="02020603050405020304" pitchFamily="18" charset="0"/>
              </a:rPr>
              <a:t>- </a:t>
            </a:r>
            <a:r>
              <a:rPr lang="en-US" altLang="pt-PT" sz="1600">
                <a:latin typeface="Times New Roman" panose="02020603050405020304" pitchFamily="18" charset="0"/>
                <a:cs typeface="Times New Roman" panose="02020603050405020304" pitchFamily="18" charset="0"/>
              </a:rPr>
              <a:t>Emerging trend in software industry</a:t>
            </a:r>
          </a:p>
          <a:p>
            <a:pPr>
              <a:lnSpc>
                <a:spcPct val="90000"/>
              </a:lnSpc>
              <a:buFontTx/>
              <a:buNone/>
            </a:pPr>
            <a:r>
              <a:rPr lang="en-US" altLang="pt-PT" sz="1600">
                <a:latin typeface="Times New Roman" panose="02020603050405020304" pitchFamily="18" charset="0"/>
                <a:cs typeface="Times New Roman" panose="02020603050405020304" pitchFamily="18" charset="0"/>
              </a:rPr>
              <a:t>- Handle system complexity </a:t>
            </a:r>
          </a:p>
          <a:p>
            <a:pPr>
              <a:lnSpc>
                <a:spcPct val="90000"/>
              </a:lnSpc>
              <a:buFontTx/>
              <a:buNone/>
            </a:pPr>
            <a:r>
              <a:rPr lang="en-US" altLang="pt-PT" sz="1600">
                <a:latin typeface="Times New Roman" panose="02020603050405020304" pitchFamily="18" charset="0"/>
                <a:cs typeface="Times New Roman" panose="02020603050405020304" pitchFamily="18" charset="0"/>
              </a:rPr>
              <a:t>- Deviation from traditional development</a:t>
            </a:r>
          </a:p>
          <a:p>
            <a:pPr>
              <a:lnSpc>
                <a:spcPct val="90000"/>
              </a:lnSpc>
              <a:buFontTx/>
              <a:buNone/>
            </a:pPr>
            <a:r>
              <a:rPr lang="en-US" altLang="pt-PT" sz="1600">
                <a:latin typeface="Times New Roman" panose="02020603050405020304" pitchFamily="18" charset="0"/>
                <a:cs typeface="Times New Roman" panose="02020603050405020304" pitchFamily="18" charset="0"/>
              </a:rPr>
              <a:t>- Support requirements change</a:t>
            </a:r>
          </a:p>
          <a:p>
            <a:pPr>
              <a:lnSpc>
                <a:spcPct val="90000"/>
              </a:lnSpc>
              <a:buFontTx/>
              <a:buNone/>
            </a:pPr>
            <a:r>
              <a:rPr lang="en-US" altLang="pt-PT" sz="1600">
                <a:latin typeface="Times New Roman" panose="02020603050405020304" pitchFamily="18" charset="0"/>
                <a:cs typeface="Times New Roman" panose="02020603050405020304" pitchFamily="18" charset="0"/>
              </a:rPr>
              <a:t>- Support for highly distributed systems </a:t>
            </a:r>
          </a:p>
          <a:p>
            <a:pPr>
              <a:lnSpc>
                <a:spcPct val="90000"/>
              </a:lnSpc>
              <a:buFontTx/>
              <a:buNone/>
            </a:pPr>
            <a:r>
              <a:rPr lang="en-US" altLang="pt-PT" sz="1600">
                <a:latin typeface="Times New Roman" panose="02020603050405020304" pitchFamily="18" charset="0"/>
                <a:cs typeface="Times New Roman" panose="02020603050405020304" pitchFamily="18" charset="0"/>
              </a:rPr>
              <a:t>- Improve consistency  </a:t>
            </a:r>
          </a:p>
          <a:p>
            <a:pPr>
              <a:lnSpc>
                <a:spcPct val="90000"/>
              </a:lnSpc>
              <a:buFontTx/>
              <a:buNone/>
            </a:pPr>
            <a:r>
              <a:rPr lang="en-US" altLang="pt-PT" sz="1600">
                <a:latin typeface="Times New Roman" panose="02020603050405020304" pitchFamily="18" charset="0"/>
                <a:cs typeface="Times New Roman" panose="02020603050405020304" pitchFamily="18" charset="0"/>
              </a:rPr>
              <a:t>- Provide quality solutions </a:t>
            </a:r>
          </a:p>
          <a:p>
            <a:pPr>
              <a:lnSpc>
                <a:spcPct val="90000"/>
              </a:lnSpc>
              <a:buFontTx/>
              <a:buNone/>
            </a:pPr>
            <a:r>
              <a:rPr lang="en-US" altLang="pt-PT" sz="1600">
                <a:latin typeface="Times New Roman" panose="02020603050405020304" pitchFamily="18" charset="0"/>
                <a:cs typeface="Times New Roman" panose="02020603050405020304" pitchFamily="18" charset="0"/>
              </a:rPr>
              <a:t>- Improve the productivity </a:t>
            </a:r>
            <a:endParaRPr lang="en-IN" altLang="pt-PT" sz="1600">
              <a:latin typeface="Times New Roman" panose="02020603050405020304" pitchFamily="18" charset="0"/>
              <a:cs typeface="Times New Roman" panose="02020603050405020304" pitchFamily="18" charset="0"/>
            </a:endParaRPr>
          </a:p>
          <a:p>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4</a:t>
            </a:fld>
            <a:endParaRPr lang="pt-PT"/>
          </a:p>
        </p:txBody>
      </p:sp>
    </p:spTree>
    <p:extLst>
      <p:ext uri="{BB962C8B-B14F-4D97-AF65-F5344CB8AC3E}">
        <p14:creationId xmlns:p14="http://schemas.microsoft.com/office/powerpoint/2010/main" val="2700296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5</a:t>
            </a:fld>
            <a:endParaRPr lang="pt-PT"/>
          </a:p>
        </p:txBody>
      </p:sp>
    </p:spTree>
    <p:extLst>
      <p:ext uri="{BB962C8B-B14F-4D97-AF65-F5344CB8AC3E}">
        <p14:creationId xmlns:p14="http://schemas.microsoft.com/office/powerpoint/2010/main" val="150649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Rules are specified once.</a:t>
            </a:r>
          </a:p>
          <a:p>
            <a:r>
              <a:rPr lang="en-GB" dirty="0"/>
              <a:t>Project maintenance is lower. You do not need to write new tests for each new feature. Once you have a model it is easier to generate and re-generate test cases than it is with hand-coded test cases.</a:t>
            </a:r>
          </a:p>
          <a:p>
            <a:r>
              <a:rPr lang="en-GB" dirty="0"/>
              <a:t>Design is fluid. When a new feature is added, a new action is added to the state machine to run in combination with existing actions. A simple change can automatically ripple through the entire suite of test cases.</a:t>
            </a:r>
          </a:p>
          <a:p>
            <a:r>
              <a:rPr lang="en-GB" dirty="0"/>
              <a:t>Design more and code less.</a:t>
            </a:r>
          </a:p>
          <a:p>
            <a:r>
              <a:rPr lang="en-GB" dirty="0"/>
              <a:t>High coverage. Tests continue to find bugs, not just regressions due to changes in the code path or dependencies.</a:t>
            </a:r>
          </a:p>
          <a:p>
            <a:r>
              <a:rPr lang="en-GB" dirty="0"/>
              <a:t>Model authoring is independent of implementation and actual testing so that these activities can be carried out by different members of a team concurrently.</a:t>
            </a:r>
          </a:p>
          <a:p>
            <a:endParaRPr lang="en-GB" dirty="0"/>
          </a:p>
          <a:p>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7</a:t>
            </a:fld>
            <a:endParaRPr lang="pt-PT"/>
          </a:p>
        </p:txBody>
      </p:sp>
    </p:spTree>
    <p:extLst>
      <p:ext uri="{BB962C8B-B14F-4D97-AF65-F5344CB8AC3E}">
        <p14:creationId xmlns:p14="http://schemas.microsoft.com/office/powerpoint/2010/main" val="2382682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pt-PT" sz="1600" dirty="0">
                <a:latin typeface="Times New Roman" panose="02020603050405020304" pitchFamily="18" charset="0"/>
                <a:cs typeface="Times New Roman" panose="02020603050405020304" pitchFamily="18" charset="0"/>
              </a:rPr>
              <a:t>A Model is an abstract representation of the system</a:t>
            </a:r>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8</a:t>
            </a:fld>
            <a:endParaRPr lang="pt-PT"/>
          </a:p>
        </p:txBody>
      </p:sp>
    </p:spTree>
    <p:extLst>
      <p:ext uri="{BB962C8B-B14F-4D97-AF65-F5344CB8AC3E}">
        <p14:creationId xmlns:p14="http://schemas.microsoft.com/office/powerpoint/2010/main" val="4058823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pt-PT" sz="1600" dirty="0">
                <a:latin typeface="Times New Roman" panose="02020603050405020304" pitchFamily="18" charset="0"/>
                <a:cs typeface="Times New Roman" panose="02020603050405020304" pitchFamily="18" charset="0"/>
              </a:rPr>
              <a:t>A Model is an abstract representation of the system</a:t>
            </a:r>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9</a:t>
            </a:fld>
            <a:endParaRPr lang="pt-PT"/>
          </a:p>
        </p:txBody>
      </p:sp>
    </p:spTree>
    <p:extLst>
      <p:ext uri="{BB962C8B-B14F-4D97-AF65-F5344CB8AC3E}">
        <p14:creationId xmlns:p14="http://schemas.microsoft.com/office/powerpoint/2010/main" val="4144054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UPPAAL;	</a:t>
            </a:r>
            <a:r>
              <a:rPr lang="pt-PT" dirty="0" err="1"/>
              <a:t>Academic</a:t>
            </a:r>
            <a:r>
              <a:rPr lang="pt-PT" dirty="0"/>
              <a:t> ;	UML;	Windows </a:t>
            </a:r>
          </a:p>
          <a:p>
            <a:r>
              <a:rPr lang="pt-PT" dirty="0" err="1"/>
              <a:t>CowSuite</a:t>
            </a:r>
            <a:r>
              <a:rPr lang="pt-PT" dirty="0"/>
              <a:t>;	Research;	UML;	Windows </a:t>
            </a:r>
          </a:p>
          <a:p>
            <a:r>
              <a:rPr lang="pt-PT" dirty="0"/>
              <a:t>JUMBL;	</a:t>
            </a:r>
            <a:r>
              <a:rPr lang="pt-PT" dirty="0" err="1"/>
              <a:t>Academic</a:t>
            </a:r>
            <a:r>
              <a:rPr lang="pt-PT" dirty="0"/>
              <a:t> ;	TML;	Windows /Unix</a:t>
            </a:r>
          </a:p>
          <a:p>
            <a:r>
              <a:rPr lang="pt-PT" dirty="0" err="1"/>
              <a:t>Enterprise</a:t>
            </a:r>
            <a:r>
              <a:rPr lang="pt-PT" dirty="0"/>
              <a:t> </a:t>
            </a:r>
            <a:r>
              <a:rPr lang="pt-PT" dirty="0" err="1"/>
              <a:t>Architect;Commercial</a:t>
            </a:r>
            <a:r>
              <a:rPr lang="pt-PT" dirty="0"/>
              <a:t>;	UML;	</a:t>
            </a:r>
            <a:r>
              <a:rPr lang="pt-PT" dirty="0" err="1"/>
              <a:t>Only</a:t>
            </a:r>
            <a:r>
              <a:rPr lang="pt-PT" dirty="0"/>
              <a:t> for </a:t>
            </a:r>
            <a:r>
              <a:rPr lang="pt-PT" dirty="0" err="1"/>
              <a:t>Modeling</a:t>
            </a:r>
            <a:r>
              <a:rPr lang="pt-PT" dirty="0"/>
              <a:t> </a:t>
            </a:r>
            <a:r>
              <a:rPr lang="pt-PT" dirty="0" err="1"/>
              <a:t>and</a:t>
            </a:r>
            <a:r>
              <a:rPr lang="pt-PT" dirty="0"/>
              <a:t> does </a:t>
            </a:r>
            <a:r>
              <a:rPr lang="pt-PT" dirty="0" err="1"/>
              <a:t>not</a:t>
            </a:r>
            <a:r>
              <a:rPr lang="pt-PT" dirty="0"/>
              <a:t> </a:t>
            </a:r>
            <a:r>
              <a:rPr lang="pt-PT" dirty="0" err="1"/>
              <a:t>support</a:t>
            </a:r>
            <a:r>
              <a:rPr lang="pt-PT" dirty="0"/>
              <a:t> </a:t>
            </a:r>
            <a:r>
              <a:rPr lang="pt-PT" dirty="0" err="1"/>
              <a:t>model</a:t>
            </a:r>
            <a:r>
              <a:rPr lang="pt-PT" dirty="0"/>
              <a:t> </a:t>
            </a:r>
            <a:r>
              <a:rPr lang="pt-PT" dirty="0" err="1"/>
              <a:t>based</a:t>
            </a:r>
            <a:r>
              <a:rPr lang="pt-PT" dirty="0"/>
              <a:t> </a:t>
            </a:r>
            <a:r>
              <a:rPr lang="pt-PT" dirty="0" err="1"/>
              <a:t>testing</a:t>
            </a:r>
            <a:r>
              <a:rPr lang="pt-PT" dirty="0"/>
              <a:t>;;;</a:t>
            </a:r>
          </a:p>
          <a:p>
            <a:r>
              <a:rPr lang="pt-PT" dirty="0" err="1"/>
              <a:t>Spec</a:t>
            </a:r>
            <a:r>
              <a:rPr lang="pt-PT" dirty="0"/>
              <a:t> Explorer ;	Research ;	SPEC # </a:t>
            </a:r>
            <a:r>
              <a:rPr lang="pt-PT" dirty="0" err="1"/>
              <a:t>and</a:t>
            </a:r>
            <a:r>
              <a:rPr lang="pt-PT" dirty="0"/>
              <a:t> ASML 	Windows</a:t>
            </a:r>
          </a:p>
          <a:p>
            <a:r>
              <a:rPr lang="pt-PT" dirty="0" err="1"/>
              <a:t>Model</a:t>
            </a:r>
            <a:r>
              <a:rPr lang="pt-PT" dirty="0"/>
              <a:t> </a:t>
            </a:r>
            <a:r>
              <a:rPr lang="pt-PT" dirty="0" err="1"/>
              <a:t>Junit;Academic</a:t>
            </a:r>
            <a:r>
              <a:rPr lang="pt-PT" dirty="0"/>
              <a:t> ;	Java ;	Windows </a:t>
            </a:r>
          </a:p>
          <a:p>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11</a:t>
            </a:fld>
            <a:endParaRPr lang="pt-PT"/>
          </a:p>
        </p:txBody>
      </p:sp>
    </p:spTree>
    <p:extLst>
      <p:ext uri="{BB962C8B-B14F-4D97-AF65-F5344CB8AC3E}">
        <p14:creationId xmlns:p14="http://schemas.microsoft.com/office/powerpoint/2010/main" val="952217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12/2/2016</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12/2/2016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12/2/2016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12/2/2016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12/2/2016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12/2/2016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12/2/2016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12/2/2016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12/2/2016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12/2/2016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12/2/2016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12/2/2016</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176" y="1372592"/>
            <a:ext cx="8735325" cy="2000251"/>
          </a:xfrm>
        </p:spPr>
        <p:txBody>
          <a:bodyPr>
            <a:normAutofit/>
          </a:bodyPr>
          <a:lstStyle/>
          <a:p>
            <a:r>
              <a:rPr lang="en-US" sz="6600" dirty="0"/>
              <a:t>Model-base testing</a:t>
            </a:r>
          </a:p>
        </p:txBody>
      </p:sp>
      <p:sp>
        <p:nvSpPr>
          <p:cNvPr id="5" name="Subtitle 4"/>
          <p:cNvSpPr>
            <a:spLocks noGrp="1"/>
          </p:cNvSpPr>
          <p:nvPr>
            <p:ph type="subTitle" idx="1"/>
          </p:nvPr>
        </p:nvSpPr>
        <p:spPr>
          <a:xfrm>
            <a:off x="1625176" y="3404592"/>
            <a:ext cx="8735325" cy="1752600"/>
          </a:xfrm>
        </p:spPr>
        <p:txBody>
          <a:bodyPr/>
          <a:lstStyle/>
          <a:p>
            <a:r>
              <a:rPr lang="en-US" dirty="0" err="1"/>
              <a:t>Mesw</a:t>
            </a:r>
            <a:r>
              <a:rPr lang="en-US" dirty="0"/>
              <a:t> – </a:t>
            </a:r>
            <a:r>
              <a:rPr lang="en-US" dirty="0" err="1"/>
              <a:t>tvvs</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Which tool I use?</a:t>
            </a:r>
          </a:p>
        </p:txBody>
      </p:sp>
      <p:sp>
        <p:nvSpPr>
          <p:cNvPr id="6" name="Title 12"/>
          <p:cNvSpPr txBox="1">
            <a:spLocks/>
          </p:cNvSpPr>
          <p:nvPr/>
        </p:nvSpPr>
        <p:spPr>
          <a:xfrm>
            <a:off x="6526460" y="6597352"/>
            <a:ext cx="5760640" cy="346051"/>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José Esteves e Ricardo </a:t>
            </a:r>
            <a:r>
              <a:rPr lang="en-US" sz="2000" dirty="0" err="1"/>
              <a:t>Malafaya</a:t>
            </a:r>
            <a:r>
              <a:rPr lang="en-US" sz="2000" dirty="0"/>
              <a:t> – 02 December 2016</a:t>
            </a:r>
          </a:p>
        </p:txBody>
      </p:sp>
      <p:graphicFrame>
        <p:nvGraphicFramePr>
          <p:cNvPr id="11" name="Table 10"/>
          <p:cNvGraphicFramePr>
            <a:graphicFrameLocks noGrp="1"/>
          </p:cNvGraphicFramePr>
          <p:nvPr>
            <p:extLst>
              <p:ext uri="{D42A27DB-BD31-4B8C-83A1-F6EECF244321}">
                <p14:modId xmlns:p14="http://schemas.microsoft.com/office/powerpoint/2010/main" val="3746128574"/>
              </p:ext>
            </p:extLst>
          </p:nvPr>
        </p:nvGraphicFramePr>
        <p:xfrm>
          <a:off x="1053852" y="1498600"/>
          <a:ext cx="10873207" cy="5004983"/>
        </p:xfrm>
        <a:graphic>
          <a:graphicData uri="http://schemas.openxmlformats.org/drawingml/2006/table">
            <a:tbl>
              <a:tblPr firstRow="1" firstCol="1">
                <a:tableStyleId>{5C22544A-7EE6-4342-B048-85BDC9FD1C3A}</a:tableStyleId>
              </a:tblPr>
              <a:tblGrid>
                <a:gridCol w="2701827">
                  <a:extLst>
                    <a:ext uri="{9D8B030D-6E8A-4147-A177-3AD203B41FA5}">
                      <a16:colId xmlns:a16="http://schemas.microsoft.com/office/drawing/2014/main" val="3839411820"/>
                    </a:ext>
                  </a:extLst>
                </a:gridCol>
                <a:gridCol w="1449761">
                  <a:extLst>
                    <a:ext uri="{9D8B030D-6E8A-4147-A177-3AD203B41FA5}">
                      <a16:colId xmlns:a16="http://schemas.microsoft.com/office/drawing/2014/main" val="3100957654"/>
                    </a:ext>
                  </a:extLst>
                </a:gridCol>
                <a:gridCol w="4107656">
                  <a:extLst>
                    <a:ext uri="{9D8B030D-6E8A-4147-A177-3AD203B41FA5}">
                      <a16:colId xmlns:a16="http://schemas.microsoft.com/office/drawing/2014/main" val="3043289213"/>
                    </a:ext>
                  </a:extLst>
                </a:gridCol>
                <a:gridCol w="2613963">
                  <a:extLst>
                    <a:ext uri="{9D8B030D-6E8A-4147-A177-3AD203B41FA5}">
                      <a16:colId xmlns:a16="http://schemas.microsoft.com/office/drawing/2014/main" val="2791684382"/>
                    </a:ext>
                  </a:extLst>
                </a:gridCol>
              </a:tblGrid>
              <a:tr h="250190">
                <a:tc>
                  <a:txBody>
                    <a:bodyPr/>
                    <a:lstStyle/>
                    <a:p>
                      <a:pPr algn="ctr" rtl="0" fontAlgn="ctr"/>
                      <a:r>
                        <a:rPr lang="pt-PT" sz="1600" u="none" strike="noStrike">
                          <a:effectLst/>
                        </a:rPr>
                        <a:t>Tool</a:t>
                      </a:r>
                      <a:endParaRPr lang="pt-PT" sz="1600" b="1" i="0" u="none" strike="noStrike">
                        <a:solidFill>
                          <a:srgbClr val="FFFFFF"/>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Modified</a:t>
                      </a:r>
                      <a:endParaRPr lang="pt-PT" sz="1600" b="1" i="0" u="none" strike="noStrike">
                        <a:solidFill>
                          <a:srgbClr val="FFFFFF"/>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Input format</a:t>
                      </a:r>
                      <a:endParaRPr lang="pt-PT" sz="1600" b="1" i="0" u="none" strike="noStrike">
                        <a:solidFill>
                          <a:srgbClr val="FFFFFF"/>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Type</a:t>
                      </a:r>
                      <a:endParaRPr lang="pt-PT" sz="1600" b="1" i="0" u="none" strike="noStrike">
                        <a:solidFill>
                          <a:srgbClr val="FFFFFF"/>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202786671"/>
                  </a:ext>
                </a:extLst>
              </a:tr>
              <a:tr h="250190">
                <a:tc>
                  <a:txBody>
                    <a:bodyPr/>
                    <a:lstStyle/>
                    <a:p>
                      <a:pPr algn="ctr" rtl="0" fontAlgn="ctr"/>
                      <a:r>
                        <a:rPr lang="pt-PT" sz="1600" u="none" strike="noStrike">
                          <a:effectLst/>
                        </a:rPr>
                        <a:t>Spec Explorer</a:t>
                      </a:r>
                      <a:endParaRPr lang="pt-PT" sz="1600" b="1" i="0" u="none" strike="noStrike">
                        <a:solidFill>
                          <a:srgbClr val="FFFFFF"/>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2013</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model programs in C#</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Commercial</a:t>
                      </a:r>
                      <a:endParaRPr lang="pt-PT"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95779410"/>
                  </a:ext>
                </a:extLst>
              </a:tr>
              <a:tr h="250190">
                <a:tc>
                  <a:txBody>
                    <a:bodyPr/>
                    <a:lstStyle/>
                    <a:p>
                      <a:pPr algn="ctr" rtl="0" fontAlgn="ctr"/>
                      <a:r>
                        <a:rPr lang="pt-PT" sz="1600" u="none" strike="noStrike">
                          <a:effectLst/>
                        </a:rPr>
                        <a:t>MaTeLo</a:t>
                      </a:r>
                      <a:endParaRPr lang="pt-PT" sz="1600" b="1" i="0" u="none" strike="noStrike">
                        <a:solidFill>
                          <a:srgbClr val="FFFFFF"/>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2013</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Markov chains</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Commercial</a:t>
                      </a:r>
                      <a:endParaRPr lang="pt-PT"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876639308"/>
                  </a:ext>
                </a:extLst>
              </a:tr>
              <a:tr h="251373">
                <a:tc>
                  <a:txBody>
                    <a:bodyPr/>
                    <a:lstStyle/>
                    <a:p>
                      <a:pPr algn="ctr" rtl="0" fontAlgn="ctr"/>
                      <a:r>
                        <a:rPr lang="pt-PT" sz="1600" u="none" strike="noStrike">
                          <a:effectLst/>
                        </a:rPr>
                        <a:t>GraphWalker</a:t>
                      </a:r>
                      <a:endParaRPr lang="pt-PT" sz="1600" b="1" i="0" u="none" strike="noStrike">
                        <a:solidFill>
                          <a:srgbClr val="FFFFFF"/>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2014</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FSM</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Open source</a:t>
                      </a:r>
                      <a:endParaRPr lang="pt-PT"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18450071"/>
                  </a:ext>
                </a:extLst>
              </a:tr>
              <a:tr h="250190">
                <a:tc>
                  <a:txBody>
                    <a:bodyPr/>
                    <a:lstStyle/>
                    <a:p>
                      <a:pPr algn="ctr" rtl="0" fontAlgn="ctr"/>
                      <a:r>
                        <a:rPr lang="pt-PT" sz="1600" u="none" strike="noStrike">
                          <a:effectLst/>
                        </a:rPr>
                        <a:t>Uppaal</a:t>
                      </a:r>
                      <a:endParaRPr lang="pt-PT" sz="1600" b="1" i="0" u="none" strike="noStrike">
                        <a:solidFill>
                          <a:srgbClr val="FFFFFF"/>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 </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 </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Not specified</a:t>
                      </a:r>
                      <a:endParaRPr lang="pt-PT"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7439345"/>
                  </a:ext>
                </a:extLst>
              </a:tr>
              <a:tr h="250190">
                <a:tc>
                  <a:txBody>
                    <a:bodyPr/>
                    <a:lstStyle/>
                    <a:p>
                      <a:pPr algn="ctr" rtl="0" fontAlgn="ctr"/>
                      <a:r>
                        <a:rPr lang="pt-PT" sz="1600" u="none" strike="noStrike">
                          <a:effectLst/>
                        </a:rPr>
                        <a:t>Conformiq Creator</a:t>
                      </a:r>
                      <a:endParaRPr lang="pt-PT" sz="1600" b="1" i="0" u="none" strike="noStrike">
                        <a:solidFill>
                          <a:srgbClr val="FFFFFF"/>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2016</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Activity Diagrams, DSL</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Commercial</a:t>
                      </a:r>
                      <a:endParaRPr lang="pt-PT"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92296402"/>
                  </a:ext>
                </a:extLst>
              </a:tr>
              <a:tr h="250190">
                <a:tc>
                  <a:txBody>
                    <a:bodyPr/>
                    <a:lstStyle/>
                    <a:p>
                      <a:pPr algn="ctr" rtl="0" fontAlgn="ctr"/>
                      <a:r>
                        <a:rPr lang="pt-PT" sz="1600" u="none" strike="noStrike">
                          <a:effectLst/>
                        </a:rPr>
                        <a:t>Conformiq Designer</a:t>
                      </a:r>
                      <a:endParaRPr lang="pt-PT" sz="1600" b="1" i="0" u="none" strike="noStrike">
                        <a:solidFill>
                          <a:srgbClr val="FFFFFF"/>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2014</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UML State Machines, QML</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Commercial</a:t>
                      </a:r>
                      <a:endParaRPr lang="pt-PT"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97933192"/>
                  </a:ext>
                </a:extLst>
              </a:tr>
              <a:tr h="250190">
                <a:tc>
                  <a:txBody>
                    <a:bodyPr/>
                    <a:lstStyle/>
                    <a:p>
                      <a:pPr algn="ctr" rtl="0" fontAlgn="ctr"/>
                      <a:r>
                        <a:rPr lang="pt-PT" sz="1600" u="none" strike="noStrike">
                          <a:effectLst/>
                        </a:rPr>
                        <a:t>TopCased</a:t>
                      </a:r>
                      <a:endParaRPr lang="pt-PT" sz="1600" b="1" i="0" u="none" strike="noStrike">
                        <a:solidFill>
                          <a:srgbClr val="FFFFFF"/>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 </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 </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Apache 2.0</a:t>
                      </a:r>
                      <a:endParaRPr lang="pt-PT"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642791424"/>
                  </a:ext>
                </a:extLst>
              </a:tr>
              <a:tr h="250190">
                <a:tc>
                  <a:txBody>
                    <a:bodyPr/>
                    <a:lstStyle/>
                    <a:p>
                      <a:pPr algn="ctr" rtl="0" fontAlgn="ctr"/>
                      <a:r>
                        <a:rPr lang="pt-PT" sz="1600" u="none" strike="noStrike">
                          <a:effectLst/>
                        </a:rPr>
                        <a:t>MISTA</a:t>
                      </a:r>
                      <a:endParaRPr lang="pt-PT" sz="1600" b="1" i="0" u="none" strike="noStrike">
                        <a:solidFill>
                          <a:srgbClr val="FFFFFF"/>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2013</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PrT net</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Academic</a:t>
                      </a:r>
                      <a:endParaRPr lang="pt-PT"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836009039"/>
                  </a:ext>
                </a:extLst>
              </a:tr>
              <a:tr h="250190">
                <a:tc>
                  <a:txBody>
                    <a:bodyPr/>
                    <a:lstStyle/>
                    <a:p>
                      <a:pPr algn="ctr" rtl="0" fontAlgn="ctr"/>
                      <a:r>
                        <a:rPr lang="pt-PT" sz="1600" u="none" strike="noStrike">
                          <a:effectLst/>
                        </a:rPr>
                        <a:t>NModel</a:t>
                      </a:r>
                      <a:endParaRPr lang="pt-PT" sz="1600" b="1" i="0" u="none" strike="noStrike">
                        <a:solidFill>
                          <a:srgbClr val="FFFFFF"/>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 </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 </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 </a:t>
                      </a:r>
                      <a:endParaRPr lang="pt-PT"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854574071"/>
                  </a:ext>
                </a:extLst>
              </a:tr>
              <a:tr h="250190">
                <a:tc>
                  <a:txBody>
                    <a:bodyPr/>
                    <a:lstStyle/>
                    <a:p>
                      <a:pPr algn="ctr" rtl="0" fontAlgn="ctr"/>
                      <a:r>
                        <a:rPr lang="pt-PT" sz="1600" u="none" strike="noStrike">
                          <a:effectLst/>
                        </a:rPr>
                        <a:t>fMBT</a:t>
                      </a:r>
                      <a:endParaRPr lang="pt-PT" sz="1600" b="1" i="0" u="none" strike="noStrike">
                        <a:solidFill>
                          <a:srgbClr val="FFFFFF"/>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2014</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Custom (AAL)</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Open source</a:t>
                      </a:r>
                      <a:endParaRPr lang="pt-PT"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864621761"/>
                  </a:ext>
                </a:extLst>
              </a:tr>
              <a:tr h="250190">
                <a:tc>
                  <a:txBody>
                    <a:bodyPr/>
                    <a:lstStyle/>
                    <a:p>
                      <a:pPr algn="ctr" rtl="0" fontAlgn="ctr"/>
                      <a:r>
                        <a:rPr lang="pt-PT" sz="1600" u="none" strike="noStrike">
                          <a:effectLst/>
                        </a:rPr>
                        <a:t>T-VEC</a:t>
                      </a:r>
                      <a:endParaRPr lang="pt-PT" sz="1600" b="1" i="0" u="none" strike="noStrike">
                        <a:solidFill>
                          <a:srgbClr val="FFFFFF"/>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2013</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Simulink</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Commercial</a:t>
                      </a:r>
                      <a:endParaRPr lang="pt-PT"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978820004"/>
                  </a:ext>
                </a:extLst>
              </a:tr>
              <a:tr h="250190">
                <a:tc>
                  <a:txBody>
                    <a:bodyPr/>
                    <a:lstStyle/>
                    <a:p>
                      <a:pPr algn="ctr" rtl="0" fontAlgn="ctr"/>
                      <a:r>
                        <a:rPr lang="pt-PT" sz="1600" u="none" strike="noStrike">
                          <a:effectLst/>
                        </a:rPr>
                        <a:t>MoMuT::UML</a:t>
                      </a:r>
                      <a:endParaRPr lang="pt-PT" sz="1600" b="1" i="0" u="none" strike="noStrike">
                        <a:solidFill>
                          <a:srgbClr val="FFFFFF"/>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2014</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UML state machines, OOAS</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Academic</a:t>
                      </a:r>
                      <a:endParaRPr lang="pt-PT"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446750507"/>
                  </a:ext>
                </a:extLst>
              </a:tr>
              <a:tr h="250190">
                <a:tc>
                  <a:txBody>
                    <a:bodyPr/>
                    <a:lstStyle/>
                    <a:p>
                      <a:pPr algn="ctr" rtl="0" fontAlgn="ctr"/>
                      <a:r>
                        <a:rPr lang="pt-PT" sz="1600" u="none" strike="noStrike">
                          <a:effectLst/>
                        </a:rPr>
                        <a:t>Tcases</a:t>
                      </a:r>
                      <a:endParaRPr lang="pt-PT" sz="1600" b="1" i="0" u="none" strike="noStrike">
                        <a:solidFill>
                          <a:srgbClr val="FFFFFF"/>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2015</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Custom</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Open source</a:t>
                      </a:r>
                      <a:endParaRPr lang="pt-PT"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593567885"/>
                  </a:ext>
                </a:extLst>
              </a:tr>
              <a:tr h="250190">
                <a:tc>
                  <a:txBody>
                    <a:bodyPr/>
                    <a:lstStyle/>
                    <a:p>
                      <a:pPr algn="ctr" rtl="0" fontAlgn="ctr"/>
                      <a:r>
                        <a:rPr lang="pt-PT" sz="1600" u="none" strike="noStrike">
                          <a:effectLst/>
                        </a:rPr>
                        <a:t>TestCast</a:t>
                      </a:r>
                      <a:endParaRPr lang="pt-PT" sz="1600" b="1" i="0" u="none" strike="noStrike">
                        <a:solidFill>
                          <a:srgbClr val="FFFFFF"/>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2014</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UML State Machines</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Commercial</a:t>
                      </a:r>
                      <a:endParaRPr lang="pt-PT"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066702260"/>
                  </a:ext>
                </a:extLst>
              </a:tr>
              <a:tr h="250190">
                <a:tc>
                  <a:txBody>
                    <a:bodyPr/>
                    <a:lstStyle/>
                    <a:p>
                      <a:pPr algn="ctr" rtl="0" fontAlgn="ctr"/>
                      <a:r>
                        <a:rPr lang="pt-PT" sz="1600" u="none" strike="noStrike">
                          <a:effectLst/>
                        </a:rPr>
                        <a:t>JUMBL</a:t>
                      </a:r>
                      <a:endParaRPr lang="pt-PT" sz="1600" b="1" i="0" u="none" strike="noStrike">
                        <a:solidFill>
                          <a:srgbClr val="FFFFFF"/>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 </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 </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Univ of Tennesse</a:t>
                      </a:r>
                      <a:endParaRPr lang="pt-PT"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305210048"/>
                  </a:ext>
                </a:extLst>
              </a:tr>
              <a:tr h="250190">
                <a:tc>
                  <a:txBody>
                    <a:bodyPr/>
                    <a:lstStyle/>
                    <a:p>
                      <a:pPr algn="ctr" rtl="0" fontAlgn="ctr"/>
                      <a:r>
                        <a:rPr lang="pt-PT" sz="1600" u="none" strike="noStrike">
                          <a:effectLst/>
                        </a:rPr>
                        <a:t>4Test</a:t>
                      </a:r>
                      <a:endParaRPr lang="pt-PT" sz="1600" b="1" i="0" u="none" strike="noStrike">
                        <a:solidFill>
                          <a:srgbClr val="FFFFFF"/>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2016</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Custom (Gherkin based)</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Commercial</a:t>
                      </a:r>
                      <a:endParaRPr lang="pt-PT"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154144911"/>
                  </a:ext>
                </a:extLst>
              </a:tr>
              <a:tr h="250190">
                <a:tc>
                  <a:txBody>
                    <a:bodyPr/>
                    <a:lstStyle/>
                    <a:p>
                      <a:pPr algn="ctr" rtl="0" fontAlgn="ctr"/>
                      <a:r>
                        <a:rPr lang="pt-PT" sz="1600" u="none" strike="noStrike">
                          <a:effectLst/>
                        </a:rPr>
                        <a:t>BPM-Xchange</a:t>
                      </a:r>
                      <a:endParaRPr lang="pt-PT" sz="1600" b="1" i="0" u="none" strike="noStrike">
                        <a:solidFill>
                          <a:srgbClr val="FFFFFF"/>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2014</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BPMN, UML...</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Commercial</a:t>
                      </a:r>
                      <a:endParaRPr lang="pt-PT"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350069688"/>
                  </a:ext>
                </a:extLst>
              </a:tr>
              <a:tr h="250190">
                <a:tc>
                  <a:txBody>
                    <a:bodyPr/>
                    <a:lstStyle/>
                    <a:p>
                      <a:pPr algn="ctr" rtl="0" fontAlgn="ctr"/>
                      <a:r>
                        <a:rPr lang="pt-PT" sz="1600" u="none" strike="noStrike">
                          <a:effectLst/>
                        </a:rPr>
                        <a:t>DTM</a:t>
                      </a:r>
                      <a:endParaRPr lang="pt-PT" sz="1600" b="1" i="0" u="none" strike="noStrike">
                        <a:solidFill>
                          <a:srgbClr val="FFFFFF"/>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2013</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custom activity model</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Commercial</a:t>
                      </a:r>
                      <a:endParaRPr lang="pt-PT" sz="16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329007971"/>
                  </a:ext>
                </a:extLst>
              </a:tr>
              <a:tr h="250190">
                <a:tc>
                  <a:txBody>
                    <a:bodyPr/>
                    <a:lstStyle/>
                    <a:p>
                      <a:pPr algn="ctr" rtl="0" fontAlgn="ctr"/>
                      <a:r>
                        <a:rPr lang="pt-PT" sz="1600" u="none" strike="noStrike">
                          <a:effectLst/>
                        </a:rPr>
                        <a:t>JSXM</a:t>
                      </a:r>
                      <a:endParaRPr lang="pt-PT" sz="1600" b="1" i="0" u="none" strike="noStrike">
                        <a:solidFill>
                          <a:srgbClr val="FFFFFF"/>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2014</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a:effectLst/>
                        </a:rPr>
                        <a:t>EFSM (Stream X-machines)</a:t>
                      </a:r>
                      <a:endParaRPr lang="pt-PT" sz="1600" b="0" i="0" u="none" strike="noStrike">
                        <a:solidFill>
                          <a:srgbClr val="000000"/>
                        </a:solidFill>
                        <a:effectLst/>
                        <a:latin typeface="Calibri" panose="020F0502020204030204" pitchFamily="34" charset="0"/>
                      </a:endParaRPr>
                    </a:p>
                  </a:txBody>
                  <a:tcPr marL="6350" marR="6350" marT="6350" marB="0" anchor="ctr"/>
                </a:tc>
                <a:tc>
                  <a:txBody>
                    <a:bodyPr/>
                    <a:lstStyle/>
                    <a:p>
                      <a:pPr algn="ctr" rtl="0" fontAlgn="ctr"/>
                      <a:r>
                        <a:rPr lang="pt-PT" sz="1600" u="none" strike="noStrike" dirty="0" err="1">
                          <a:effectLst/>
                        </a:rPr>
                        <a:t>Academic</a:t>
                      </a:r>
                      <a:endParaRPr lang="pt-PT" sz="16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729147920"/>
                  </a:ext>
                </a:extLst>
              </a:tr>
            </a:tbl>
          </a:graphicData>
        </a:graphic>
      </p:graphicFrame>
    </p:spTree>
    <p:extLst>
      <p:ext uri="{BB962C8B-B14F-4D97-AF65-F5344CB8AC3E}">
        <p14:creationId xmlns:p14="http://schemas.microsoft.com/office/powerpoint/2010/main" val="3038408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Which tool I use?</a:t>
            </a:r>
          </a:p>
        </p:txBody>
      </p:sp>
      <p:sp>
        <p:nvSpPr>
          <p:cNvPr id="6" name="Title 12"/>
          <p:cNvSpPr txBox="1">
            <a:spLocks/>
          </p:cNvSpPr>
          <p:nvPr/>
        </p:nvSpPr>
        <p:spPr>
          <a:xfrm>
            <a:off x="6526460" y="6597352"/>
            <a:ext cx="5760640" cy="346051"/>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José Esteves e Ricardo </a:t>
            </a:r>
            <a:r>
              <a:rPr lang="en-US" sz="2000" dirty="0" err="1"/>
              <a:t>Malafaya</a:t>
            </a:r>
            <a:r>
              <a:rPr lang="en-US" sz="2000" dirty="0"/>
              <a:t> – 02 December 2016</a:t>
            </a:r>
          </a:p>
        </p:txBody>
      </p:sp>
      <p:graphicFrame>
        <p:nvGraphicFramePr>
          <p:cNvPr id="5" name="Group 96"/>
          <p:cNvGraphicFramePr>
            <a:graphicFrameLocks noGrp="1"/>
          </p:cNvGraphicFramePr>
          <p:nvPr>
            <p:ph idx="1"/>
            <p:extLst>
              <p:ext uri="{D42A27DB-BD31-4B8C-83A1-F6EECF244321}">
                <p14:modId xmlns:p14="http://schemas.microsoft.com/office/powerpoint/2010/main" val="3437297459"/>
              </p:ext>
            </p:extLst>
          </p:nvPr>
        </p:nvGraphicFramePr>
        <p:xfrm>
          <a:off x="909835" y="1498600"/>
          <a:ext cx="11017225" cy="4976813"/>
        </p:xfrm>
        <a:graphic>
          <a:graphicData uri="http://schemas.openxmlformats.org/drawingml/2006/table">
            <a:tbl>
              <a:tblPr firstRow="1" firstCol="1">
                <a:tableStyleId>{5C22544A-7EE6-4342-B048-85BDC9FD1C3A}</a:tableStyleId>
              </a:tblPr>
              <a:tblGrid>
                <a:gridCol w="1205659">
                  <a:extLst>
                    <a:ext uri="{9D8B030D-6E8A-4147-A177-3AD203B41FA5}">
                      <a16:colId xmlns:a16="http://schemas.microsoft.com/office/drawing/2014/main" val="20000"/>
                    </a:ext>
                  </a:extLst>
                </a:gridCol>
                <a:gridCol w="1457085">
                  <a:extLst>
                    <a:ext uri="{9D8B030D-6E8A-4147-A177-3AD203B41FA5}">
                      <a16:colId xmlns:a16="http://schemas.microsoft.com/office/drawing/2014/main" val="20001"/>
                    </a:ext>
                  </a:extLst>
                </a:gridCol>
                <a:gridCol w="1415510">
                  <a:extLst>
                    <a:ext uri="{9D8B030D-6E8A-4147-A177-3AD203B41FA5}">
                      <a16:colId xmlns:a16="http://schemas.microsoft.com/office/drawing/2014/main" val="20002"/>
                    </a:ext>
                  </a:extLst>
                </a:gridCol>
                <a:gridCol w="1237335">
                  <a:extLst>
                    <a:ext uri="{9D8B030D-6E8A-4147-A177-3AD203B41FA5}">
                      <a16:colId xmlns:a16="http://schemas.microsoft.com/office/drawing/2014/main" val="20003"/>
                    </a:ext>
                  </a:extLst>
                </a:gridCol>
                <a:gridCol w="1195760">
                  <a:extLst>
                    <a:ext uri="{9D8B030D-6E8A-4147-A177-3AD203B41FA5}">
                      <a16:colId xmlns:a16="http://schemas.microsoft.com/office/drawing/2014/main" val="20004"/>
                    </a:ext>
                  </a:extLst>
                </a:gridCol>
                <a:gridCol w="1633280">
                  <a:extLst>
                    <a:ext uri="{9D8B030D-6E8A-4147-A177-3AD203B41FA5}">
                      <a16:colId xmlns:a16="http://schemas.microsoft.com/office/drawing/2014/main" val="20005"/>
                    </a:ext>
                  </a:extLst>
                </a:gridCol>
                <a:gridCol w="1320484">
                  <a:extLst>
                    <a:ext uri="{9D8B030D-6E8A-4147-A177-3AD203B41FA5}">
                      <a16:colId xmlns:a16="http://schemas.microsoft.com/office/drawing/2014/main" val="20006"/>
                    </a:ext>
                  </a:extLst>
                </a:gridCol>
                <a:gridCol w="1552112">
                  <a:extLst>
                    <a:ext uri="{9D8B030D-6E8A-4147-A177-3AD203B41FA5}">
                      <a16:colId xmlns:a16="http://schemas.microsoft.com/office/drawing/2014/main" val="20007"/>
                    </a:ext>
                  </a:extLst>
                </a:gridCol>
              </a:tblGrid>
              <a:tr h="48771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u="none" strike="noStrike" cap="none" normalizeH="0" baseline="0">
                          <a:ln>
                            <a:noFill/>
                          </a:ln>
                          <a:effectLst/>
                        </a:rPr>
                        <a:t>Tool Name</a:t>
                      </a:r>
                      <a:endParaRPr kumimoji="0" lang="en-US" sz="1800" b="0" i="0" u="none" strike="noStrike" cap="none" normalizeH="0" baseline="0">
                        <a:ln>
                          <a:noFill/>
                        </a:ln>
                        <a:solidFill>
                          <a:schemeClr val="tx1"/>
                        </a:solidFill>
                        <a:effectLst/>
                        <a:latin typeface="Arial" charset="0"/>
                        <a:ea typeface="MS PGothic" pitchFamily="34" charset="-128"/>
                      </a:endParaRPr>
                    </a:p>
                  </a:txBody>
                  <a:tcPr marT="45723" marB="45723"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u="none" strike="noStrike" cap="none" normalizeH="0" baseline="0" dirty="0">
                          <a:ln>
                            <a:noFill/>
                          </a:ln>
                          <a:effectLst/>
                        </a:rPr>
                        <a:t>Functionality</a:t>
                      </a:r>
                      <a:endParaRPr kumimoji="0" lang="en-US" sz="1800" b="0" i="0" u="none" strike="noStrike" cap="none" normalizeH="0" baseline="0" dirty="0">
                        <a:ln>
                          <a:noFill/>
                        </a:ln>
                        <a:solidFill>
                          <a:schemeClr val="tx1"/>
                        </a:solidFill>
                        <a:effectLst/>
                        <a:latin typeface="Arial" charset="0"/>
                        <a:ea typeface="MS PGothic" pitchFamily="34" charset="-128"/>
                      </a:endParaRPr>
                    </a:p>
                  </a:txBody>
                  <a:tcPr marT="45723" marB="45723"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u="none" strike="noStrike" cap="none" normalizeH="0" baseline="0">
                          <a:ln>
                            <a:noFill/>
                          </a:ln>
                          <a:effectLst/>
                        </a:rPr>
                        <a:t>Reliability</a:t>
                      </a:r>
                      <a:endParaRPr kumimoji="0" lang="en-US" sz="1800" b="0" i="0" u="none" strike="noStrike" cap="none" normalizeH="0" baseline="0">
                        <a:ln>
                          <a:noFill/>
                        </a:ln>
                        <a:solidFill>
                          <a:schemeClr val="tx1"/>
                        </a:solidFill>
                        <a:effectLst/>
                        <a:latin typeface="Arial" charset="0"/>
                        <a:ea typeface="MS PGothic" pitchFamily="34" charset="-128"/>
                      </a:endParaRPr>
                    </a:p>
                  </a:txBody>
                  <a:tcPr marT="45723" marB="45723"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u="none" strike="noStrike" cap="none" normalizeH="0" baseline="0">
                          <a:ln>
                            <a:noFill/>
                          </a:ln>
                          <a:effectLst/>
                        </a:rPr>
                        <a:t>Usability</a:t>
                      </a:r>
                      <a:endParaRPr kumimoji="0" lang="en-US" sz="1800" b="0" i="0" u="none" strike="noStrike" cap="none" normalizeH="0" baseline="0">
                        <a:ln>
                          <a:noFill/>
                        </a:ln>
                        <a:solidFill>
                          <a:schemeClr val="tx1"/>
                        </a:solidFill>
                        <a:effectLst/>
                        <a:latin typeface="Arial" charset="0"/>
                        <a:ea typeface="MS PGothic" pitchFamily="34" charset="-128"/>
                      </a:endParaRPr>
                    </a:p>
                  </a:txBody>
                  <a:tcPr marT="45723" marB="45723"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u="none" strike="noStrike" cap="none" normalizeH="0" baseline="0">
                          <a:ln>
                            <a:noFill/>
                          </a:ln>
                          <a:effectLst/>
                        </a:rPr>
                        <a:t>Efficiency</a:t>
                      </a:r>
                      <a:endParaRPr kumimoji="0" lang="en-US" sz="1800" b="0" i="0" u="none" strike="noStrike" cap="none" normalizeH="0" baseline="0">
                        <a:ln>
                          <a:noFill/>
                        </a:ln>
                        <a:solidFill>
                          <a:schemeClr val="tx1"/>
                        </a:solidFill>
                        <a:effectLst/>
                        <a:latin typeface="Arial" charset="0"/>
                        <a:ea typeface="MS PGothic" pitchFamily="34" charset="-128"/>
                      </a:endParaRPr>
                    </a:p>
                  </a:txBody>
                  <a:tcPr marT="45723" marB="45723"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u="none" strike="noStrike" cap="none" normalizeH="0" baseline="0">
                          <a:ln>
                            <a:noFill/>
                          </a:ln>
                          <a:effectLst/>
                        </a:rPr>
                        <a:t>Maintainability</a:t>
                      </a:r>
                      <a:endParaRPr kumimoji="0" lang="en-US" sz="1800" b="0" i="0" u="none" strike="noStrike" cap="none" normalizeH="0" baseline="0">
                        <a:ln>
                          <a:noFill/>
                        </a:ln>
                        <a:solidFill>
                          <a:schemeClr val="tx1"/>
                        </a:solidFill>
                        <a:effectLst/>
                        <a:latin typeface="Arial" charset="0"/>
                        <a:ea typeface="MS PGothic" pitchFamily="34" charset="-128"/>
                      </a:endParaRPr>
                    </a:p>
                  </a:txBody>
                  <a:tcPr marT="45723" marB="45723"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u="none" strike="noStrike" cap="none" normalizeH="0" baseline="0">
                          <a:ln>
                            <a:noFill/>
                          </a:ln>
                          <a:effectLst/>
                        </a:rPr>
                        <a:t>Portability</a:t>
                      </a:r>
                      <a:endParaRPr kumimoji="0" lang="en-US" sz="1800" b="0" i="0" u="none" strike="noStrike" cap="none" normalizeH="0" baseline="0">
                        <a:ln>
                          <a:noFill/>
                        </a:ln>
                        <a:solidFill>
                          <a:schemeClr val="tx1"/>
                        </a:solidFill>
                        <a:effectLst/>
                        <a:latin typeface="Arial" charset="0"/>
                        <a:ea typeface="MS PGothic" pitchFamily="34" charset="-128"/>
                      </a:endParaRPr>
                    </a:p>
                  </a:txBody>
                  <a:tcPr marT="45723" marB="45723"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u="none" strike="noStrike" cap="none" normalizeH="0" baseline="0">
                          <a:ln>
                            <a:noFill/>
                          </a:ln>
                          <a:effectLst/>
                        </a:rPr>
                        <a:t>Licensing and pricing</a:t>
                      </a:r>
                      <a:endParaRPr kumimoji="0" lang="en-US" sz="1800" b="0" i="0" u="none" strike="noStrike" cap="none" normalizeH="0" baseline="0">
                        <a:ln>
                          <a:noFill/>
                        </a:ln>
                        <a:solidFill>
                          <a:schemeClr val="tx1"/>
                        </a:solidFill>
                        <a:effectLst/>
                        <a:latin typeface="Arial" charset="0"/>
                        <a:ea typeface="MS PGothic" pitchFamily="34" charset="-128"/>
                      </a:endParaRPr>
                    </a:p>
                  </a:txBody>
                  <a:tcPr marT="45723" marB="45723" horzOverflow="overflow"/>
                </a:tc>
                <a:extLst>
                  <a:ext uri="{0D108BD9-81ED-4DB2-BD59-A6C34878D82A}">
                    <a16:rowId xmlns:a16="http://schemas.microsoft.com/office/drawing/2014/main" val="10000"/>
                  </a:ext>
                </a:extLst>
              </a:tr>
              <a:tr h="19591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effectLst/>
                        </a:rPr>
                        <a:t>UPPAAL</a:t>
                      </a:r>
                      <a:endParaRPr kumimoji="0" lang="en-US" sz="1100" b="1" i="0" u="none" strike="noStrike" cap="none" normalizeH="0" baseline="0" dirty="0">
                        <a:ln>
                          <a:noFill/>
                        </a:ln>
                        <a:solidFill>
                          <a:schemeClr val="tx1"/>
                        </a:solidFill>
                        <a:effectLst/>
                        <a:latin typeface="Arial" charset="0"/>
                        <a:ea typeface="MS PGothic" pitchFamily="34" charset="-128"/>
                      </a:endParaRPr>
                    </a:p>
                  </a:txBody>
                  <a:tcPr marT="45723" marB="45723"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Suitability: supports MBT</a:t>
                      </a:r>
                      <a:endParaRPr kumimoji="0" lang="en-IN" sz="110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Interoperability: models nor testcases cannot be interchanged between tools</a:t>
                      </a:r>
                      <a:endParaRPr kumimoji="0" lang="en-US" sz="1100" b="0" i="0" u="none" strike="noStrike" cap="none" normalizeH="0" baseline="0">
                        <a:ln>
                          <a:noFill/>
                        </a:ln>
                        <a:solidFill>
                          <a:schemeClr val="tx1"/>
                        </a:solidFill>
                        <a:effectLst/>
                        <a:latin typeface="Arial" charset="0"/>
                        <a:ea typeface="MS PGothic" pitchFamily="34" charset="-128"/>
                      </a:endParaRPr>
                    </a:p>
                  </a:txBody>
                  <a:tcPr marT="45723" marB="45723"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Fault tolerance: Only if the model is created and simulated without any errors testing is possible. Each phase is completely depended on previous phase</a:t>
                      </a:r>
                      <a:endParaRPr kumimoji="0" lang="en-US" sz="1100" b="0" i="0" u="none" strike="noStrike" cap="none" normalizeH="0" baseline="0">
                        <a:ln>
                          <a:noFill/>
                        </a:ln>
                        <a:solidFill>
                          <a:schemeClr val="tx1"/>
                        </a:solidFill>
                        <a:effectLst/>
                        <a:latin typeface="Arial" charset="0"/>
                        <a:ea typeface="MS PGothic" pitchFamily="34" charset="-128"/>
                      </a:endParaRPr>
                    </a:p>
                  </a:txBody>
                  <a:tcPr marT="45723" marB="45723"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Yes, graphical user interface and drag and drop approach</a:t>
                      </a:r>
                      <a:endParaRPr kumimoji="0" lang="en-US" sz="1100" b="0" i="0" u="none" strike="noStrike" cap="none" normalizeH="0" baseline="0">
                        <a:ln>
                          <a:noFill/>
                        </a:ln>
                        <a:solidFill>
                          <a:schemeClr val="tx1"/>
                        </a:solidFill>
                        <a:effectLst/>
                        <a:latin typeface="Arial" charset="0"/>
                        <a:ea typeface="MS PGothic" pitchFamily="34" charset="-128"/>
                      </a:endParaRPr>
                    </a:p>
                  </a:txBody>
                  <a:tcPr marT="45723" marB="45723"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Time, effort and resource used : less</a:t>
                      </a:r>
                      <a:endParaRPr kumimoji="0" lang="en-US" sz="1100" b="0" i="0" u="none" strike="noStrike" cap="none" normalizeH="0" baseline="0">
                        <a:ln>
                          <a:noFill/>
                        </a:ln>
                        <a:solidFill>
                          <a:schemeClr val="tx1"/>
                        </a:solidFill>
                        <a:effectLst/>
                        <a:latin typeface="Arial" charset="0"/>
                        <a:ea typeface="MS PGothic" pitchFamily="34" charset="-128"/>
                      </a:endParaRPr>
                    </a:p>
                  </a:txBody>
                  <a:tcPr marT="45723" marB="45723"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Analyzability: Yes </a:t>
                      </a:r>
                      <a:endParaRPr kumimoji="0" lang="en-IN" sz="110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Changeability: Yes</a:t>
                      </a:r>
                      <a:endParaRPr kumimoji="0" lang="en-IN" sz="110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Testability: Yes</a:t>
                      </a:r>
                      <a:endParaRPr kumimoji="0" lang="en-US" sz="1100" b="0" i="0" u="none" strike="noStrike" cap="none" normalizeH="0" baseline="0">
                        <a:ln>
                          <a:noFill/>
                        </a:ln>
                        <a:solidFill>
                          <a:schemeClr val="tx1"/>
                        </a:solidFill>
                        <a:effectLst/>
                        <a:latin typeface="Arial" charset="0"/>
                        <a:ea typeface="MS PGothic" pitchFamily="34" charset="-128"/>
                      </a:endParaRPr>
                    </a:p>
                  </a:txBody>
                  <a:tcPr marT="45723" marB="45723"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Installability: easy</a:t>
                      </a:r>
                      <a:endParaRPr kumimoji="0" lang="en-US" sz="1100" b="0" i="0" u="none" strike="noStrike" cap="none" normalizeH="0" baseline="0">
                        <a:ln>
                          <a:noFill/>
                        </a:ln>
                        <a:solidFill>
                          <a:schemeClr val="tx1"/>
                        </a:solidFill>
                        <a:effectLst/>
                        <a:latin typeface="Arial" charset="0"/>
                        <a:ea typeface="MS PGothic" pitchFamily="34" charset="-128"/>
                      </a:endParaRPr>
                    </a:p>
                  </a:txBody>
                  <a:tcPr marT="45723" marB="45723"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Open source and academic tool</a:t>
                      </a:r>
                      <a:endParaRPr kumimoji="0" lang="en-US" sz="1100" b="0" i="0" u="none" strike="noStrike" cap="none" normalizeH="0" baseline="0">
                        <a:ln>
                          <a:noFill/>
                        </a:ln>
                        <a:solidFill>
                          <a:schemeClr val="tx1"/>
                        </a:solidFill>
                        <a:effectLst/>
                        <a:latin typeface="Arial" charset="0"/>
                        <a:ea typeface="MS PGothic" pitchFamily="34" charset="-128"/>
                      </a:endParaRPr>
                    </a:p>
                  </a:txBody>
                  <a:tcPr marT="45723" marB="45723" horzOverflow="overflow"/>
                </a:tc>
                <a:extLst>
                  <a:ext uri="{0D108BD9-81ED-4DB2-BD59-A6C34878D82A}">
                    <a16:rowId xmlns:a16="http://schemas.microsoft.com/office/drawing/2014/main" val="10001"/>
                  </a:ext>
                </a:extLst>
              </a:tr>
              <a:tr h="126500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CowSuite</a:t>
                      </a:r>
                      <a:endParaRPr kumimoji="0" lang="en-US" sz="1100" b="1" i="0" u="none" strike="noStrike" cap="none" normalizeH="0" baseline="0">
                        <a:ln>
                          <a:noFill/>
                        </a:ln>
                        <a:solidFill>
                          <a:schemeClr val="tx1"/>
                        </a:solidFill>
                        <a:effectLst/>
                        <a:latin typeface="Arial" charset="0"/>
                        <a:ea typeface="MS PGothic" pitchFamily="34" charset="-128"/>
                      </a:endParaRPr>
                    </a:p>
                  </a:txBody>
                  <a:tcPr marT="45723" marB="45723"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Suitability: supports MBT</a:t>
                      </a:r>
                      <a:endParaRPr kumimoji="0" lang="en-IN" sz="110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Interoperability: models nor test cases cannot be interchanged between tools</a:t>
                      </a:r>
                      <a:endParaRPr kumimoji="0" lang="en-US" sz="1100" b="0" i="0" u="none" strike="noStrike" cap="none" normalizeH="0" baseline="0">
                        <a:ln>
                          <a:noFill/>
                        </a:ln>
                        <a:solidFill>
                          <a:schemeClr val="tx1"/>
                        </a:solidFill>
                        <a:effectLst/>
                        <a:latin typeface="Arial" charset="0"/>
                        <a:ea typeface="MS PGothic" pitchFamily="34" charset="-128"/>
                      </a:endParaRPr>
                    </a:p>
                  </a:txBody>
                  <a:tcPr marT="45723" marB="45723"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IN" sz="1100" b="0" i="0" u="none" strike="noStrike" cap="none" normalizeH="0" baseline="0">
                        <a:ln>
                          <a:noFill/>
                        </a:ln>
                        <a:solidFill>
                          <a:schemeClr val="tx1"/>
                        </a:solidFill>
                        <a:effectLst/>
                        <a:latin typeface="Arial" charset="0"/>
                        <a:ea typeface="MS PGothic" pitchFamily="34" charset="-128"/>
                      </a:endParaRPr>
                    </a:p>
                  </a:txBody>
                  <a:tcPr marT="45723" marB="45723"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Yes, graphical user interface and drag and drop approach</a:t>
                      </a:r>
                      <a:endParaRPr kumimoji="0" lang="en-US" sz="1100" b="0" i="0" u="none" strike="noStrike" cap="none" normalizeH="0" baseline="0">
                        <a:ln>
                          <a:noFill/>
                        </a:ln>
                        <a:solidFill>
                          <a:schemeClr val="tx1"/>
                        </a:solidFill>
                        <a:effectLst/>
                        <a:latin typeface="Arial" charset="0"/>
                        <a:ea typeface="MS PGothic" pitchFamily="34" charset="-128"/>
                      </a:endParaRPr>
                    </a:p>
                  </a:txBody>
                  <a:tcPr marT="45723" marB="45723"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Time, effort and resource used : less</a:t>
                      </a:r>
                      <a:endParaRPr kumimoji="0" lang="en-US" sz="1100" b="0" i="0" u="none" strike="noStrike" cap="none" normalizeH="0" baseline="0">
                        <a:ln>
                          <a:noFill/>
                        </a:ln>
                        <a:solidFill>
                          <a:schemeClr val="tx1"/>
                        </a:solidFill>
                        <a:effectLst/>
                        <a:latin typeface="Arial" charset="0"/>
                        <a:ea typeface="MS PGothic" pitchFamily="34" charset="-128"/>
                      </a:endParaRPr>
                    </a:p>
                  </a:txBody>
                  <a:tcPr marT="45723" marB="45723"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Analyzability: Yes </a:t>
                      </a:r>
                      <a:endParaRPr kumimoji="0" lang="en-IN" sz="110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Changeability: Yes</a:t>
                      </a:r>
                      <a:endParaRPr kumimoji="0" lang="en-IN" sz="110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Testability: Yes</a:t>
                      </a:r>
                      <a:endParaRPr kumimoji="0" lang="en-US" sz="1100" b="0" i="0" u="none" strike="noStrike" cap="none" normalizeH="0" baseline="0">
                        <a:ln>
                          <a:noFill/>
                        </a:ln>
                        <a:solidFill>
                          <a:schemeClr val="tx1"/>
                        </a:solidFill>
                        <a:effectLst/>
                        <a:latin typeface="Arial" charset="0"/>
                        <a:ea typeface="MS PGothic" pitchFamily="34" charset="-128"/>
                      </a:endParaRPr>
                    </a:p>
                  </a:txBody>
                  <a:tcPr marT="45723" marB="45723"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Installability: easy</a:t>
                      </a:r>
                      <a:endParaRPr kumimoji="0" lang="en-US" sz="1100" b="0" i="0" u="none" strike="noStrike" cap="none" normalizeH="0" baseline="0">
                        <a:ln>
                          <a:noFill/>
                        </a:ln>
                        <a:solidFill>
                          <a:schemeClr val="tx1"/>
                        </a:solidFill>
                        <a:effectLst/>
                        <a:latin typeface="Arial" charset="0"/>
                        <a:ea typeface="MS PGothic" pitchFamily="34" charset="-128"/>
                      </a:endParaRPr>
                    </a:p>
                  </a:txBody>
                  <a:tcPr marT="45723" marB="45723"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Open source and academic tool</a:t>
                      </a:r>
                      <a:endParaRPr kumimoji="0" lang="en-US" sz="1100" b="0" i="0" u="none" strike="noStrike" cap="none" normalizeH="0" baseline="0">
                        <a:ln>
                          <a:noFill/>
                        </a:ln>
                        <a:solidFill>
                          <a:schemeClr val="tx1"/>
                        </a:solidFill>
                        <a:effectLst/>
                        <a:latin typeface="Arial" charset="0"/>
                        <a:ea typeface="MS PGothic" pitchFamily="34" charset="-128"/>
                      </a:endParaRPr>
                    </a:p>
                  </a:txBody>
                  <a:tcPr marT="45723" marB="45723" horzOverflow="overflow"/>
                </a:tc>
                <a:extLst>
                  <a:ext uri="{0D108BD9-81ED-4DB2-BD59-A6C34878D82A}">
                    <a16:rowId xmlns:a16="http://schemas.microsoft.com/office/drawing/2014/main" val="10002"/>
                  </a:ext>
                </a:extLst>
              </a:tr>
              <a:tr h="126500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JUMBL</a:t>
                      </a:r>
                      <a:endParaRPr kumimoji="0" lang="en-US" sz="1100" b="1" i="0" u="none" strike="noStrike" cap="none" normalizeH="0" baseline="0">
                        <a:ln>
                          <a:noFill/>
                        </a:ln>
                        <a:solidFill>
                          <a:schemeClr val="tx1"/>
                        </a:solidFill>
                        <a:effectLst/>
                        <a:latin typeface="Arial" charset="0"/>
                        <a:ea typeface="MS PGothic" pitchFamily="34" charset="-128"/>
                      </a:endParaRPr>
                    </a:p>
                  </a:txBody>
                  <a:tcPr marT="45723" marB="45723"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effectLst/>
                        </a:rPr>
                        <a:t>Suitability: supports MBT</a:t>
                      </a:r>
                      <a:endParaRPr kumimoji="0" lang="en-IN" sz="110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effectLst/>
                        </a:rPr>
                        <a:t>Interoperability: models nor </a:t>
                      </a:r>
                      <a:r>
                        <a:rPr kumimoji="0" lang="en-US" sz="1100" u="none" strike="noStrike" cap="none" normalizeH="0" baseline="0" dirty="0" err="1">
                          <a:ln>
                            <a:noFill/>
                          </a:ln>
                          <a:effectLst/>
                        </a:rPr>
                        <a:t>testcases</a:t>
                      </a:r>
                      <a:r>
                        <a:rPr kumimoji="0" lang="en-US" sz="1100" u="none" strike="noStrike" cap="none" normalizeH="0" baseline="0" dirty="0">
                          <a:ln>
                            <a:noFill/>
                          </a:ln>
                          <a:effectLst/>
                        </a:rPr>
                        <a:t> cannot be interchanged between tools</a:t>
                      </a:r>
                      <a:endParaRPr kumimoji="0" lang="en-US" sz="1100" b="0" i="0" u="none" strike="noStrike" cap="none" normalizeH="0" baseline="0" dirty="0">
                        <a:ln>
                          <a:noFill/>
                        </a:ln>
                        <a:solidFill>
                          <a:schemeClr val="tx1"/>
                        </a:solidFill>
                        <a:effectLst/>
                        <a:latin typeface="Arial" charset="0"/>
                        <a:ea typeface="MS PGothic" pitchFamily="34" charset="-128"/>
                      </a:endParaRPr>
                    </a:p>
                  </a:txBody>
                  <a:tcPr marT="45723" marB="45723"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IN" sz="1100" b="0" i="0" u="none" strike="noStrike" cap="none" normalizeH="0" baseline="0" dirty="0">
                        <a:ln>
                          <a:noFill/>
                        </a:ln>
                        <a:solidFill>
                          <a:schemeClr val="tx1"/>
                        </a:solidFill>
                        <a:effectLst/>
                        <a:latin typeface="Arial" charset="0"/>
                        <a:ea typeface="MS PGothic" pitchFamily="34" charset="-128"/>
                      </a:endParaRPr>
                    </a:p>
                  </a:txBody>
                  <a:tcPr marT="45723" marB="45723"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No, a new language called TTL has to be mastered for modeling</a:t>
                      </a:r>
                      <a:endParaRPr kumimoji="0" lang="en-US" sz="1100" b="0" i="0" u="none" strike="noStrike" cap="none" normalizeH="0" baseline="0">
                        <a:ln>
                          <a:noFill/>
                        </a:ln>
                        <a:solidFill>
                          <a:schemeClr val="tx1"/>
                        </a:solidFill>
                        <a:effectLst/>
                        <a:latin typeface="Arial" charset="0"/>
                        <a:ea typeface="MS PGothic" pitchFamily="34" charset="-128"/>
                      </a:endParaRPr>
                    </a:p>
                  </a:txBody>
                  <a:tcPr marT="45723" marB="45723"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Time, effort and resource used : High</a:t>
                      </a:r>
                      <a:endParaRPr kumimoji="0" lang="en-US" sz="1100" b="0" i="0" u="none" strike="noStrike" cap="none" normalizeH="0" baseline="0">
                        <a:ln>
                          <a:noFill/>
                        </a:ln>
                        <a:solidFill>
                          <a:schemeClr val="tx1"/>
                        </a:solidFill>
                        <a:effectLst/>
                        <a:latin typeface="Arial" charset="0"/>
                        <a:ea typeface="MS PGothic" pitchFamily="34" charset="-128"/>
                      </a:endParaRPr>
                    </a:p>
                  </a:txBody>
                  <a:tcPr marT="45723" marB="45723"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Analyzability: No </a:t>
                      </a:r>
                      <a:endParaRPr kumimoji="0" lang="en-IN" sz="110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Changeability: Yes</a:t>
                      </a:r>
                      <a:endParaRPr kumimoji="0" lang="en-IN" sz="110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Testability: Yes</a:t>
                      </a:r>
                      <a:endParaRPr kumimoji="0" lang="en-US" sz="1100" b="0" i="0" u="none" strike="noStrike" cap="none" normalizeH="0" baseline="0">
                        <a:ln>
                          <a:noFill/>
                        </a:ln>
                        <a:solidFill>
                          <a:schemeClr val="tx1"/>
                        </a:solidFill>
                        <a:effectLst/>
                        <a:latin typeface="Arial" charset="0"/>
                        <a:ea typeface="MS PGothic" pitchFamily="34" charset="-128"/>
                      </a:endParaRPr>
                    </a:p>
                  </a:txBody>
                  <a:tcPr marT="45723" marB="45723"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Installability: time consuming</a:t>
                      </a:r>
                      <a:endParaRPr kumimoji="0" lang="en-US" sz="1100" b="0" i="0" u="none" strike="noStrike" cap="none" normalizeH="0" baseline="0">
                        <a:ln>
                          <a:noFill/>
                        </a:ln>
                        <a:solidFill>
                          <a:schemeClr val="tx1"/>
                        </a:solidFill>
                        <a:effectLst/>
                        <a:latin typeface="Arial" charset="0"/>
                        <a:ea typeface="MS PGothic" pitchFamily="34" charset="-128"/>
                      </a:endParaRPr>
                    </a:p>
                  </a:txBody>
                  <a:tcPr marT="45723" marB="45723"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effectLst/>
                        </a:rPr>
                        <a:t>Open source and academic tool</a:t>
                      </a:r>
                      <a:endParaRPr kumimoji="0" lang="en-IN" sz="1100" b="0" i="0" u="none" strike="noStrike" cap="none" normalizeH="0" baseline="0" dirty="0">
                        <a:ln>
                          <a:noFill/>
                        </a:ln>
                        <a:solidFill>
                          <a:schemeClr val="tx1"/>
                        </a:solidFill>
                        <a:effectLst/>
                        <a:latin typeface="Times New Roman" pitchFamily="18" charset="0"/>
                        <a:ea typeface="MS PGothic" pitchFamily="34" charset="-128"/>
                        <a:cs typeface="Times New Roman" pitchFamily="18" charset="0"/>
                      </a:endParaRPr>
                    </a:p>
                  </a:txBody>
                  <a:tcPr marT="45723" marB="45723"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10874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Which tool I use?</a:t>
            </a:r>
          </a:p>
        </p:txBody>
      </p:sp>
      <p:sp>
        <p:nvSpPr>
          <p:cNvPr id="6" name="Title 12"/>
          <p:cNvSpPr txBox="1">
            <a:spLocks/>
          </p:cNvSpPr>
          <p:nvPr/>
        </p:nvSpPr>
        <p:spPr>
          <a:xfrm>
            <a:off x="6526460" y="6597352"/>
            <a:ext cx="5760640" cy="346051"/>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José Esteves e Ricardo </a:t>
            </a:r>
            <a:r>
              <a:rPr lang="en-US" sz="2000" dirty="0" err="1"/>
              <a:t>Malafaya</a:t>
            </a:r>
            <a:r>
              <a:rPr lang="en-US" sz="2000" dirty="0"/>
              <a:t> – 02 December 2016</a:t>
            </a:r>
          </a:p>
        </p:txBody>
      </p:sp>
      <p:graphicFrame>
        <p:nvGraphicFramePr>
          <p:cNvPr id="7" name="Group 112"/>
          <p:cNvGraphicFramePr>
            <a:graphicFrameLocks noGrp="1"/>
          </p:cNvGraphicFramePr>
          <p:nvPr>
            <p:ph idx="1"/>
            <p:extLst>
              <p:ext uri="{D42A27DB-BD31-4B8C-83A1-F6EECF244321}">
                <p14:modId xmlns:p14="http://schemas.microsoft.com/office/powerpoint/2010/main" val="2021101916"/>
              </p:ext>
            </p:extLst>
          </p:nvPr>
        </p:nvGraphicFramePr>
        <p:xfrm>
          <a:off x="909836" y="1498600"/>
          <a:ext cx="11017223" cy="4995863"/>
        </p:xfrm>
        <a:graphic>
          <a:graphicData uri="http://schemas.openxmlformats.org/drawingml/2006/table">
            <a:tbl>
              <a:tblPr firstRow="1" firstCol="1">
                <a:tableStyleId>{5C22544A-7EE6-4342-B048-85BDC9FD1C3A}</a:tableStyleId>
              </a:tblPr>
              <a:tblGrid>
                <a:gridCol w="1072280">
                  <a:extLst>
                    <a:ext uri="{9D8B030D-6E8A-4147-A177-3AD203B41FA5}">
                      <a16:colId xmlns:a16="http://schemas.microsoft.com/office/drawing/2014/main" val="20000"/>
                    </a:ext>
                  </a:extLst>
                </a:gridCol>
                <a:gridCol w="1599466">
                  <a:extLst>
                    <a:ext uri="{9D8B030D-6E8A-4147-A177-3AD203B41FA5}">
                      <a16:colId xmlns:a16="http://schemas.microsoft.com/office/drawing/2014/main" val="20001"/>
                    </a:ext>
                  </a:extLst>
                </a:gridCol>
                <a:gridCol w="1414454">
                  <a:extLst>
                    <a:ext uri="{9D8B030D-6E8A-4147-A177-3AD203B41FA5}">
                      <a16:colId xmlns:a16="http://schemas.microsoft.com/office/drawing/2014/main" val="20002"/>
                    </a:ext>
                  </a:extLst>
                </a:gridCol>
                <a:gridCol w="1271219">
                  <a:extLst>
                    <a:ext uri="{9D8B030D-6E8A-4147-A177-3AD203B41FA5}">
                      <a16:colId xmlns:a16="http://schemas.microsoft.com/office/drawing/2014/main" val="20003"/>
                    </a:ext>
                  </a:extLst>
                </a:gridCol>
                <a:gridCol w="1145887">
                  <a:extLst>
                    <a:ext uri="{9D8B030D-6E8A-4147-A177-3AD203B41FA5}">
                      <a16:colId xmlns:a16="http://schemas.microsoft.com/office/drawing/2014/main" val="20004"/>
                    </a:ext>
                  </a:extLst>
                </a:gridCol>
                <a:gridCol w="1643233">
                  <a:extLst>
                    <a:ext uri="{9D8B030D-6E8A-4147-A177-3AD203B41FA5}">
                      <a16:colId xmlns:a16="http://schemas.microsoft.com/office/drawing/2014/main" val="20005"/>
                    </a:ext>
                  </a:extLst>
                </a:gridCol>
                <a:gridCol w="1503976">
                  <a:extLst>
                    <a:ext uri="{9D8B030D-6E8A-4147-A177-3AD203B41FA5}">
                      <a16:colId xmlns:a16="http://schemas.microsoft.com/office/drawing/2014/main" val="20006"/>
                    </a:ext>
                  </a:extLst>
                </a:gridCol>
                <a:gridCol w="1366708">
                  <a:extLst>
                    <a:ext uri="{9D8B030D-6E8A-4147-A177-3AD203B41FA5}">
                      <a16:colId xmlns:a16="http://schemas.microsoft.com/office/drawing/2014/main" val="20007"/>
                    </a:ext>
                  </a:extLst>
                </a:gridCol>
              </a:tblGrid>
              <a:tr h="5175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u="none" strike="noStrike" cap="none" normalizeH="0" baseline="0" dirty="0">
                          <a:ln>
                            <a:noFill/>
                          </a:ln>
                          <a:effectLst/>
                        </a:rPr>
                        <a:t>Tool Name</a:t>
                      </a:r>
                      <a:endParaRPr kumimoji="0" lang="en-US" sz="1800" b="0" i="0" u="none" strike="noStrike" cap="none" normalizeH="0" baseline="0" dirty="0">
                        <a:ln>
                          <a:noFill/>
                        </a:ln>
                        <a:solidFill>
                          <a:schemeClr val="tx1"/>
                        </a:solidFill>
                        <a:effectLst/>
                        <a:latin typeface="Arial" charset="0"/>
                        <a:ea typeface="MS PGothic" pitchFamily="34" charset="-128"/>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u="none" strike="noStrike" cap="none" normalizeH="0" baseline="0">
                          <a:ln>
                            <a:noFill/>
                          </a:ln>
                          <a:effectLst/>
                        </a:rPr>
                        <a:t>Functionality</a:t>
                      </a:r>
                      <a:endParaRPr kumimoji="0" lang="en-US" sz="1800" b="0" i="0" u="none" strike="noStrike" cap="none" normalizeH="0" baseline="0">
                        <a:ln>
                          <a:noFill/>
                        </a:ln>
                        <a:solidFill>
                          <a:schemeClr val="tx1"/>
                        </a:solidFill>
                        <a:effectLst/>
                        <a:latin typeface="Arial" charset="0"/>
                        <a:ea typeface="MS PGothic" pitchFamily="34" charset="-128"/>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u="none" strike="noStrike" cap="none" normalizeH="0" baseline="0">
                          <a:ln>
                            <a:noFill/>
                          </a:ln>
                          <a:effectLst/>
                        </a:rPr>
                        <a:t>Reliability</a:t>
                      </a:r>
                      <a:endParaRPr kumimoji="0" lang="en-US" sz="1800" b="0" i="0" u="none" strike="noStrike" cap="none" normalizeH="0" baseline="0">
                        <a:ln>
                          <a:noFill/>
                        </a:ln>
                        <a:solidFill>
                          <a:schemeClr val="tx1"/>
                        </a:solidFill>
                        <a:effectLst/>
                        <a:latin typeface="Arial" charset="0"/>
                        <a:ea typeface="MS PGothic" pitchFamily="34" charset="-128"/>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u="none" strike="noStrike" cap="none" normalizeH="0" baseline="0">
                          <a:ln>
                            <a:noFill/>
                          </a:ln>
                          <a:effectLst/>
                        </a:rPr>
                        <a:t>Usability</a:t>
                      </a:r>
                      <a:endParaRPr kumimoji="0" lang="en-US" sz="1800" b="0" i="0" u="none" strike="noStrike" cap="none" normalizeH="0" baseline="0">
                        <a:ln>
                          <a:noFill/>
                        </a:ln>
                        <a:solidFill>
                          <a:schemeClr val="tx1"/>
                        </a:solidFill>
                        <a:effectLst/>
                        <a:latin typeface="Arial" charset="0"/>
                        <a:ea typeface="MS PGothic" pitchFamily="34" charset="-128"/>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u="none" strike="noStrike" cap="none" normalizeH="0" baseline="0">
                          <a:ln>
                            <a:noFill/>
                          </a:ln>
                          <a:effectLst/>
                        </a:rPr>
                        <a:t>Efficiency</a:t>
                      </a:r>
                      <a:endParaRPr kumimoji="0" lang="en-US" sz="1800" b="0" i="0" u="none" strike="noStrike" cap="none" normalizeH="0" baseline="0">
                        <a:ln>
                          <a:noFill/>
                        </a:ln>
                        <a:solidFill>
                          <a:schemeClr val="tx1"/>
                        </a:solidFill>
                        <a:effectLst/>
                        <a:latin typeface="Arial" charset="0"/>
                        <a:ea typeface="MS PGothic" pitchFamily="34" charset="-128"/>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u="none" strike="noStrike" cap="none" normalizeH="0" baseline="0">
                          <a:ln>
                            <a:noFill/>
                          </a:ln>
                          <a:effectLst/>
                        </a:rPr>
                        <a:t>Maintainability</a:t>
                      </a:r>
                      <a:endParaRPr kumimoji="0" lang="en-US" sz="1800" b="0" i="0" u="none" strike="noStrike" cap="none" normalizeH="0" baseline="0">
                        <a:ln>
                          <a:noFill/>
                        </a:ln>
                        <a:solidFill>
                          <a:schemeClr val="tx1"/>
                        </a:solidFill>
                        <a:effectLst/>
                        <a:latin typeface="Arial" charset="0"/>
                        <a:ea typeface="MS PGothic" pitchFamily="34" charset="-128"/>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u="none" strike="noStrike" cap="none" normalizeH="0" baseline="0">
                          <a:ln>
                            <a:noFill/>
                          </a:ln>
                          <a:effectLst/>
                        </a:rPr>
                        <a:t>Portability</a:t>
                      </a:r>
                      <a:endParaRPr kumimoji="0" lang="en-US" sz="1800" b="0" i="0" u="none" strike="noStrike" cap="none" normalizeH="0" baseline="0">
                        <a:ln>
                          <a:noFill/>
                        </a:ln>
                        <a:solidFill>
                          <a:schemeClr val="tx1"/>
                        </a:solidFill>
                        <a:effectLst/>
                        <a:latin typeface="Arial" charset="0"/>
                        <a:ea typeface="MS PGothic" pitchFamily="34" charset="-128"/>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u="none" strike="noStrike" cap="none" normalizeH="0" baseline="0">
                          <a:ln>
                            <a:noFill/>
                          </a:ln>
                          <a:effectLst/>
                        </a:rPr>
                        <a:t>Licensing and pricing</a:t>
                      </a:r>
                      <a:endParaRPr kumimoji="0" lang="en-US" sz="1800" b="0" i="0" u="none" strike="noStrike" cap="none" normalizeH="0" baseline="0">
                        <a:ln>
                          <a:noFill/>
                        </a:ln>
                        <a:solidFill>
                          <a:schemeClr val="tx1"/>
                        </a:solidFill>
                        <a:effectLst/>
                        <a:latin typeface="Arial" charset="0"/>
                        <a:ea typeface="MS PGothic" pitchFamily="34" charset="-128"/>
                      </a:endParaRPr>
                    </a:p>
                  </a:txBody>
                  <a:tcPr horzOverflow="overflow"/>
                </a:tc>
                <a:extLst>
                  <a:ext uri="{0D108BD9-81ED-4DB2-BD59-A6C34878D82A}">
                    <a16:rowId xmlns:a16="http://schemas.microsoft.com/office/drawing/2014/main" val="10000"/>
                  </a:ext>
                </a:extLst>
              </a:tr>
              <a:tr h="10096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Enterprise Architect</a:t>
                      </a:r>
                      <a:endParaRPr kumimoji="0" lang="en-US" sz="1100" b="1" i="0" u="none" strike="noStrike" cap="none" normalizeH="0" baseline="0">
                        <a:ln>
                          <a:noFill/>
                        </a:ln>
                        <a:solidFill>
                          <a:schemeClr val="tx1"/>
                        </a:solidFill>
                        <a:effectLst/>
                        <a:latin typeface="Arial" charset="0"/>
                        <a:ea typeface="MS PGothic" pitchFamily="34" charset="-128"/>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effectLst/>
                        </a:rPr>
                        <a:t>Suitability: Supports only modeling and not MBT</a:t>
                      </a:r>
                      <a:endParaRPr kumimoji="0" lang="en-IN" sz="1100" b="0" i="0" u="none" strike="noStrike" cap="none" normalizeH="0" baseline="0" dirty="0">
                        <a:ln>
                          <a:noFill/>
                        </a:ln>
                        <a:solidFill>
                          <a:schemeClr val="tx1"/>
                        </a:solidFill>
                        <a:effectLst/>
                        <a:latin typeface="Times New Roman" pitchFamily="18" charset="0"/>
                        <a:ea typeface="MS PGothic" pitchFamily="34" charset="-128"/>
                        <a:cs typeface="Times New Roman" pitchFamily="18"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IN" sz="1100" b="0" i="0" u="none" strike="noStrike" cap="none" normalizeH="0" baseline="0">
                        <a:ln>
                          <a:noFill/>
                        </a:ln>
                        <a:solidFill>
                          <a:schemeClr val="tx1"/>
                        </a:solidFill>
                        <a:effectLst/>
                        <a:latin typeface="Arial" charset="0"/>
                        <a:ea typeface="MS PGothic" pitchFamily="34" charset="-128"/>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Yes, graphical user interface and drag and drop approach</a:t>
                      </a:r>
                      <a:endParaRPr kumimoji="0" lang="en-US" sz="1100" b="0" i="0" u="none" strike="noStrike" cap="none" normalizeH="0" baseline="0">
                        <a:ln>
                          <a:noFill/>
                        </a:ln>
                        <a:solidFill>
                          <a:schemeClr val="tx1"/>
                        </a:solidFill>
                        <a:effectLst/>
                        <a:latin typeface="Arial" charset="0"/>
                        <a:ea typeface="MS PGothic" pitchFamily="34" charset="-128"/>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Time, effort and resource used : less</a:t>
                      </a:r>
                      <a:endParaRPr kumimoji="0" lang="en-US" sz="1100" b="0" i="0" u="none" strike="noStrike" cap="none" normalizeH="0" baseline="0">
                        <a:ln>
                          <a:noFill/>
                        </a:ln>
                        <a:solidFill>
                          <a:schemeClr val="tx1"/>
                        </a:solidFill>
                        <a:effectLst/>
                        <a:latin typeface="Arial" charset="0"/>
                        <a:ea typeface="MS PGothic" pitchFamily="34" charset="-128"/>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Analyzability: Yes </a:t>
                      </a:r>
                      <a:endParaRPr kumimoji="0" lang="en-IN" sz="110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Changeability: Yes</a:t>
                      </a:r>
                      <a:endParaRPr kumimoji="0" lang="en-IN" sz="110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Testability: Yes</a:t>
                      </a:r>
                      <a:endParaRPr kumimoji="0" lang="en-US" sz="1100" b="0" i="0" u="none" strike="noStrike" cap="none" normalizeH="0" baseline="0">
                        <a:ln>
                          <a:noFill/>
                        </a:ln>
                        <a:solidFill>
                          <a:schemeClr val="tx1"/>
                        </a:solidFill>
                        <a:effectLst/>
                        <a:latin typeface="Arial" charset="0"/>
                        <a:ea typeface="MS PGothic" pitchFamily="34" charset="-128"/>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Installability: easy</a:t>
                      </a:r>
                      <a:endParaRPr kumimoji="0" lang="en-US" sz="1100" b="0" i="0" u="none" strike="noStrike" cap="none" normalizeH="0" baseline="0">
                        <a:ln>
                          <a:noFill/>
                        </a:ln>
                        <a:solidFill>
                          <a:schemeClr val="tx1"/>
                        </a:solidFill>
                        <a:effectLst/>
                        <a:latin typeface="Arial" charset="0"/>
                        <a:ea typeface="MS PGothic" pitchFamily="34" charset="-128"/>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Commercial tool</a:t>
                      </a:r>
                      <a:endParaRPr kumimoji="0" lang="en-IN" sz="11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endParaRPr>
                    </a:p>
                  </a:txBody>
                  <a:tcPr horzOverflow="overflow"/>
                </a:tc>
                <a:extLst>
                  <a:ext uri="{0D108BD9-81ED-4DB2-BD59-A6C34878D82A}">
                    <a16:rowId xmlns:a16="http://schemas.microsoft.com/office/drawing/2014/main" val="10001"/>
                  </a:ext>
                </a:extLst>
              </a:tr>
              <a:tr h="21224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effectLst/>
                        </a:rPr>
                        <a:t>Spec Explorer </a:t>
                      </a:r>
                      <a:endParaRPr kumimoji="0" lang="en-US" sz="1100" b="1" i="0" u="none" strike="noStrike" cap="none" normalizeH="0" baseline="0" dirty="0">
                        <a:ln>
                          <a:noFill/>
                        </a:ln>
                        <a:solidFill>
                          <a:schemeClr val="tx1"/>
                        </a:solidFill>
                        <a:effectLst/>
                        <a:latin typeface="Arial" charset="0"/>
                        <a:ea typeface="MS PGothic" pitchFamily="34" charset="-128"/>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effectLst/>
                        </a:rPr>
                        <a:t>Interoperability :</a:t>
                      </a:r>
                      <a:endParaRPr kumimoji="0" lang="en-IN" sz="110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effectLst/>
                        </a:rPr>
                        <a:t>Databases parts of states, transitions and test suites can be exported to an XML file but not the State machine diagram as whole. So interoperability is not achieved in this tool.  </a:t>
                      </a:r>
                      <a:endParaRPr kumimoji="0" lang="en-US" sz="1100" b="0" i="0" u="none" strike="noStrike" cap="none" normalizeH="0" baseline="0" dirty="0">
                        <a:ln>
                          <a:noFill/>
                        </a:ln>
                        <a:solidFill>
                          <a:schemeClr val="tx1"/>
                        </a:solidFill>
                        <a:effectLst/>
                        <a:latin typeface="Arial" charset="0"/>
                        <a:ea typeface="MS PGothic" pitchFamily="34" charset="-128"/>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Fault Tolerance: Tool does not support this.  </a:t>
                      </a:r>
                      <a:endParaRPr kumimoji="0" lang="en-IN" sz="110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Recoverability: If the application crashes it can be recovered as data is stored locally. </a:t>
                      </a:r>
                      <a:endParaRPr kumimoji="0" lang="en-IN" sz="11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Easy to operate with good GUI. But application does not support lower versions Microsoft word 2007.</a:t>
                      </a:r>
                      <a:endParaRPr kumimoji="0" lang="en-US" sz="1100" b="0" i="0" u="none" strike="noStrike" cap="none" normalizeH="0" baseline="0">
                        <a:ln>
                          <a:noFill/>
                        </a:ln>
                        <a:solidFill>
                          <a:schemeClr val="tx1"/>
                        </a:solidFill>
                        <a:effectLst/>
                        <a:latin typeface="Arial" charset="0"/>
                        <a:ea typeface="MS PGothic" pitchFamily="34" charset="-128"/>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An efficient MBT tool supporting all phases  of MBT – modeling to result comparison  </a:t>
                      </a:r>
                      <a:endParaRPr kumimoji="0" lang="en-US" sz="1100" b="0" i="0" u="none" strike="noStrike" cap="none" normalizeH="0" baseline="0">
                        <a:ln>
                          <a:noFill/>
                        </a:ln>
                        <a:solidFill>
                          <a:schemeClr val="tx1"/>
                        </a:solidFill>
                        <a:effectLst/>
                        <a:latin typeface="Arial" charset="0"/>
                        <a:ea typeface="MS PGothic" pitchFamily="34" charset="-128"/>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Easy to analyze the application behavior.  </a:t>
                      </a:r>
                      <a:endParaRPr kumimoji="0" lang="en-IN" sz="110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  </a:t>
                      </a:r>
                      <a:endParaRPr kumimoji="0" lang="en-US" sz="1100" b="0" i="0" u="none" strike="noStrike" cap="none" normalizeH="0" baseline="0">
                        <a:ln>
                          <a:noFill/>
                        </a:ln>
                        <a:solidFill>
                          <a:schemeClr val="tx1"/>
                        </a:solidFill>
                        <a:effectLst/>
                        <a:latin typeface="Arial" charset="0"/>
                        <a:ea typeface="MS PGothic" pitchFamily="34" charset="-128"/>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Installability: </a:t>
                      </a:r>
                      <a:endParaRPr kumimoji="0" lang="en-IN" sz="110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Simple and Easy to install instructions are provided. </a:t>
                      </a:r>
                      <a:endParaRPr kumimoji="0" lang="en-US" sz="1100" b="0" i="0" u="none" strike="noStrike" cap="none" normalizeH="0" baseline="0">
                        <a:ln>
                          <a:noFill/>
                        </a:ln>
                        <a:solidFill>
                          <a:schemeClr val="tx1"/>
                        </a:solidFill>
                        <a:effectLst/>
                        <a:latin typeface="Arial" charset="0"/>
                        <a:ea typeface="MS PGothic" pitchFamily="34" charset="-128"/>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Open Source </a:t>
                      </a:r>
                      <a:endParaRPr kumimoji="0" lang="en-US" sz="1100" b="0" i="0" u="none" strike="noStrike" cap="none" normalizeH="0" baseline="0">
                        <a:ln>
                          <a:noFill/>
                        </a:ln>
                        <a:solidFill>
                          <a:schemeClr val="tx1"/>
                        </a:solidFill>
                        <a:effectLst/>
                        <a:latin typeface="Arial" charset="0"/>
                        <a:ea typeface="MS PGothic" pitchFamily="34" charset="-128"/>
                      </a:endParaRPr>
                    </a:p>
                  </a:txBody>
                  <a:tcPr horzOverflow="overflow"/>
                </a:tc>
                <a:extLst>
                  <a:ext uri="{0D108BD9-81ED-4DB2-BD59-A6C34878D82A}">
                    <a16:rowId xmlns:a16="http://schemas.microsoft.com/office/drawing/2014/main" val="10002"/>
                  </a:ext>
                </a:extLst>
              </a:tr>
              <a:tr h="13462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Model J Unit </a:t>
                      </a:r>
                      <a:endParaRPr kumimoji="0" lang="en-US" sz="1100" b="1" i="0" u="none" strike="noStrike" cap="none" normalizeH="0" baseline="0">
                        <a:ln>
                          <a:noFill/>
                        </a:ln>
                        <a:solidFill>
                          <a:schemeClr val="tx1"/>
                        </a:solidFill>
                        <a:effectLst/>
                        <a:latin typeface="Arial" charset="0"/>
                        <a:ea typeface="MS PGothic" pitchFamily="34" charset="-128"/>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There is a provision for user to add his new test generation algorithms.   </a:t>
                      </a:r>
                      <a:endParaRPr kumimoji="0" lang="en-US" sz="1100" b="0" i="0" u="none" strike="noStrike" cap="none" normalizeH="0" baseline="0">
                        <a:ln>
                          <a:noFill/>
                        </a:ln>
                        <a:solidFill>
                          <a:schemeClr val="tx1"/>
                        </a:solidFill>
                        <a:effectLst/>
                        <a:latin typeface="Arial" charset="0"/>
                        <a:ea typeface="MS PGothic" pitchFamily="34" charset="-128"/>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Recoverability: If the application crashes it can be recovered as data is stored locally. </a:t>
                      </a:r>
                      <a:endParaRPr kumimoji="0" lang="en-IN" sz="11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GUI that is downloaded from internet is not working </a:t>
                      </a:r>
                      <a:endParaRPr kumimoji="0" lang="en-US" sz="1100" b="0" i="0" u="none" strike="noStrike" cap="none" normalizeH="0" baseline="0">
                        <a:ln>
                          <a:noFill/>
                        </a:ln>
                        <a:solidFill>
                          <a:schemeClr val="tx1"/>
                        </a:solidFill>
                        <a:effectLst/>
                        <a:latin typeface="Arial" charset="0"/>
                        <a:ea typeface="MS PGothic" pitchFamily="34" charset="-128"/>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Supports all phases of MBT </a:t>
                      </a:r>
                      <a:endParaRPr kumimoji="0" lang="en-US" sz="1100" b="0" i="0" u="none" strike="noStrike" cap="none" normalizeH="0" baseline="0">
                        <a:ln>
                          <a:noFill/>
                        </a:ln>
                        <a:solidFill>
                          <a:schemeClr val="tx1"/>
                        </a:solidFill>
                        <a:effectLst/>
                        <a:latin typeface="Arial" charset="0"/>
                        <a:ea typeface="MS PGothic" pitchFamily="34" charset="-128"/>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Since GUI is not working we could not analyze the entire application.</a:t>
                      </a:r>
                      <a:endParaRPr kumimoji="0" lang="en-US" sz="1100" b="0" i="0" u="none" strike="noStrike" cap="none" normalizeH="0" baseline="0">
                        <a:ln>
                          <a:noFill/>
                        </a:ln>
                        <a:solidFill>
                          <a:schemeClr val="tx1"/>
                        </a:solidFill>
                        <a:effectLst/>
                        <a:latin typeface="Arial" charset="0"/>
                        <a:ea typeface="MS PGothic" pitchFamily="34" charset="-128"/>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Installability: </a:t>
                      </a:r>
                      <a:endParaRPr kumimoji="0" lang="en-IN" sz="110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a:ln>
                            <a:noFill/>
                          </a:ln>
                          <a:effectLst/>
                        </a:rPr>
                        <a:t>Easy </a:t>
                      </a:r>
                      <a:endParaRPr kumimoji="0" lang="en-US" sz="1100" b="0" i="0" u="none" strike="noStrike" cap="none" normalizeH="0" baseline="0">
                        <a:ln>
                          <a:noFill/>
                        </a:ln>
                        <a:solidFill>
                          <a:schemeClr val="tx1"/>
                        </a:solidFill>
                        <a:effectLst/>
                        <a:latin typeface="Arial" charset="0"/>
                        <a:ea typeface="MS PGothic" pitchFamily="34" charset="-128"/>
                      </a:endParaRPr>
                    </a:p>
                  </a:txBody>
                  <a:tcPr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effectLst/>
                        </a:rPr>
                        <a:t>Open source</a:t>
                      </a:r>
                      <a:endParaRPr kumimoji="0" lang="en-US" sz="1100" b="0" i="0" u="none" strike="noStrike" cap="none" normalizeH="0" baseline="0" dirty="0">
                        <a:ln>
                          <a:noFill/>
                        </a:ln>
                        <a:solidFill>
                          <a:schemeClr val="tx1"/>
                        </a:solidFill>
                        <a:effectLst/>
                        <a:latin typeface="Arial" charset="0"/>
                        <a:ea typeface="MS PGothic" pitchFamily="34" charset="-128"/>
                      </a:endParaRPr>
                    </a:p>
                  </a:txBody>
                  <a:tcP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1164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Which tool I use?</a:t>
            </a:r>
            <a:endParaRPr lang="en-US" dirty="0"/>
          </a:p>
        </p:txBody>
      </p:sp>
      <p:sp>
        <p:nvSpPr>
          <p:cNvPr id="10" name="Text Placeholder 9"/>
          <p:cNvSpPr>
            <a:spLocks noGrp="1"/>
          </p:cNvSpPr>
          <p:nvPr>
            <p:ph type="body" idx="1"/>
          </p:nvPr>
        </p:nvSpPr>
        <p:spPr>
          <a:xfrm>
            <a:off x="2242153" y="1974835"/>
            <a:ext cx="2825197" cy="914400"/>
          </a:xfrm>
        </p:spPr>
        <p:txBody>
          <a:bodyPr/>
          <a:lstStyle/>
          <a:p>
            <a:r>
              <a:rPr lang="pt-PT" dirty="0" err="1"/>
              <a:t>GraphWalker</a:t>
            </a:r>
            <a:endParaRPr lang="pt-PT" dirty="0"/>
          </a:p>
        </p:txBody>
      </p:sp>
      <p:sp>
        <p:nvSpPr>
          <p:cNvPr id="6" name="Title 12"/>
          <p:cNvSpPr txBox="1">
            <a:spLocks/>
          </p:cNvSpPr>
          <p:nvPr/>
        </p:nvSpPr>
        <p:spPr>
          <a:xfrm>
            <a:off x="6526460" y="6597352"/>
            <a:ext cx="5760640" cy="346051"/>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José Esteves e Ricardo </a:t>
            </a:r>
            <a:r>
              <a:rPr lang="en-US" sz="2000" dirty="0" err="1"/>
              <a:t>Malafaya</a:t>
            </a:r>
            <a:r>
              <a:rPr lang="en-US" sz="2000" dirty="0"/>
              <a:t> – 03 December 2016</a:t>
            </a:r>
          </a:p>
        </p:txBody>
      </p:sp>
      <p:sp>
        <p:nvSpPr>
          <p:cNvPr id="17" name="Text Placeholder 9"/>
          <p:cNvSpPr>
            <a:spLocks noGrp="1"/>
          </p:cNvSpPr>
          <p:nvPr>
            <p:ph type="body" idx="1"/>
          </p:nvPr>
        </p:nvSpPr>
        <p:spPr>
          <a:xfrm>
            <a:off x="7623546" y="1830238"/>
            <a:ext cx="1296144" cy="914400"/>
          </a:xfrm>
        </p:spPr>
        <p:txBody>
          <a:bodyPr/>
          <a:lstStyle/>
          <a:p>
            <a:r>
              <a:rPr lang="pt-PT" dirty="0"/>
              <a:t>Mista</a:t>
            </a:r>
          </a:p>
        </p:txBody>
      </p:sp>
      <p:pic>
        <p:nvPicPr>
          <p:cNvPr id="2050" name="Picture 2" descr="http://graphwalker.com/images/logo.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845940" y="4221088"/>
            <a:ext cx="3617625" cy="68734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news.boisestate.edu/update/files/2013/03/boisestate-B-2col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6540" y="2986261"/>
            <a:ext cx="2469654" cy="2469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399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Which tool I use?</a:t>
            </a:r>
            <a:endParaRPr lang="en-US" dirty="0"/>
          </a:p>
        </p:txBody>
      </p:sp>
      <p:sp>
        <p:nvSpPr>
          <p:cNvPr id="10" name="Text Placeholder 9"/>
          <p:cNvSpPr>
            <a:spLocks noGrp="1"/>
          </p:cNvSpPr>
          <p:nvPr>
            <p:ph type="body" idx="1"/>
          </p:nvPr>
        </p:nvSpPr>
        <p:spPr>
          <a:xfrm>
            <a:off x="1218883" y="1701800"/>
            <a:ext cx="3363361" cy="914400"/>
          </a:xfrm>
        </p:spPr>
        <p:txBody>
          <a:bodyPr/>
          <a:lstStyle/>
          <a:p>
            <a:r>
              <a:rPr lang="pt-PT" dirty="0" err="1"/>
              <a:t>GraphWalker</a:t>
            </a:r>
            <a:endParaRPr lang="pt-PT" dirty="0"/>
          </a:p>
        </p:txBody>
      </p:sp>
      <p:sp>
        <p:nvSpPr>
          <p:cNvPr id="6" name="Title 12"/>
          <p:cNvSpPr txBox="1">
            <a:spLocks/>
          </p:cNvSpPr>
          <p:nvPr/>
        </p:nvSpPr>
        <p:spPr>
          <a:xfrm>
            <a:off x="6526460" y="6597352"/>
            <a:ext cx="5760640" cy="346051"/>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José Esteves e Ricardo </a:t>
            </a:r>
            <a:r>
              <a:rPr lang="en-US" sz="2000" dirty="0" err="1"/>
              <a:t>Malafaya</a:t>
            </a:r>
            <a:r>
              <a:rPr lang="en-US" sz="2000" dirty="0"/>
              <a:t> – 02 December 2016</a:t>
            </a:r>
          </a:p>
        </p:txBody>
      </p:sp>
      <p:pic>
        <p:nvPicPr>
          <p:cNvPr id="8" name="Picture 7"/>
          <p:cNvPicPr>
            <a:picLocks noChangeAspect="1"/>
          </p:cNvPicPr>
          <p:nvPr/>
        </p:nvPicPr>
        <p:blipFill>
          <a:blip r:embed="rId2"/>
          <a:stretch>
            <a:fillRect/>
          </a:stretch>
        </p:blipFill>
        <p:spPr>
          <a:xfrm>
            <a:off x="970529" y="2845078"/>
            <a:ext cx="5589476" cy="3336602"/>
          </a:xfrm>
          <a:prstGeom prst="rect">
            <a:avLst/>
          </a:prstGeom>
        </p:spPr>
      </p:pic>
      <p:pic>
        <p:nvPicPr>
          <p:cNvPr id="4098" name="Picture 2" descr="PetClin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8468" y="1866855"/>
            <a:ext cx="510540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509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Which tool I use?</a:t>
            </a:r>
            <a:endParaRPr lang="en-US" dirty="0"/>
          </a:p>
        </p:txBody>
      </p:sp>
      <p:sp>
        <p:nvSpPr>
          <p:cNvPr id="10" name="Text Placeholder 9"/>
          <p:cNvSpPr>
            <a:spLocks noGrp="1"/>
          </p:cNvSpPr>
          <p:nvPr>
            <p:ph type="body" idx="1"/>
          </p:nvPr>
        </p:nvSpPr>
        <p:spPr>
          <a:xfrm>
            <a:off x="1218883" y="1701800"/>
            <a:ext cx="3363361" cy="914400"/>
          </a:xfrm>
        </p:spPr>
        <p:txBody>
          <a:bodyPr/>
          <a:lstStyle/>
          <a:p>
            <a:r>
              <a:rPr lang="pt-PT" dirty="0"/>
              <a:t>MISTA</a:t>
            </a:r>
          </a:p>
        </p:txBody>
      </p:sp>
      <p:sp>
        <p:nvSpPr>
          <p:cNvPr id="6" name="Title 12"/>
          <p:cNvSpPr txBox="1">
            <a:spLocks/>
          </p:cNvSpPr>
          <p:nvPr/>
        </p:nvSpPr>
        <p:spPr>
          <a:xfrm>
            <a:off x="6526460" y="6597352"/>
            <a:ext cx="5760640" cy="346051"/>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José Esteves e Ricardo </a:t>
            </a:r>
            <a:r>
              <a:rPr lang="en-US" sz="2000" dirty="0" err="1"/>
              <a:t>Malafaya</a:t>
            </a:r>
            <a:r>
              <a:rPr lang="en-US" sz="2000" dirty="0"/>
              <a:t> – 02 December 2016</a:t>
            </a:r>
          </a:p>
        </p:txBody>
      </p:sp>
      <p:pic>
        <p:nvPicPr>
          <p:cNvPr id="3074" name="Picture 2" descr="Image result for MISTA model based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7551" y="1556793"/>
            <a:ext cx="8655454" cy="4868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493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Exercise demonstration</a:t>
            </a:r>
          </a:p>
        </p:txBody>
      </p:sp>
      <p:sp>
        <p:nvSpPr>
          <p:cNvPr id="6" name="Title 12"/>
          <p:cNvSpPr txBox="1">
            <a:spLocks/>
          </p:cNvSpPr>
          <p:nvPr/>
        </p:nvSpPr>
        <p:spPr>
          <a:xfrm>
            <a:off x="6526460" y="6597352"/>
            <a:ext cx="5760640" cy="346051"/>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José Esteves e Ricardo </a:t>
            </a:r>
            <a:r>
              <a:rPr lang="en-US" sz="2000" dirty="0" err="1"/>
              <a:t>Malafaya</a:t>
            </a:r>
            <a:r>
              <a:rPr lang="en-US" sz="2000" dirty="0"/>
              <a:t> – 02 December 2016</a:t>
            </a:r>
          </a:p>
        </p:txBody>
      </p:sp>
      <p:pic>
        <p:nvPicPr>
          <p:cNvPr id="3" name="Picture 2"/>
          <p:cNvPicPr>
            <a:picLocks noChangeAspect="1"/>
          </p:cNvPicPr>
          <p:nvPr/>
        </p:nvPicPr>
        <p:blipFill>
          <a:blip r:embed="rId2"/>
          <a:stretch>
            <a:fillRect/>
          </a:stretch>
        </p:blipFill>
        <p:spPr>
          <a:xfrm>
            <a:off x="693812" y="1628800"/>
            <a:ext cx="11106150" cy="4543425"/>
          </a:xfrm>
          <a:prstGeom prst="rect">
            <a:avLst/>
          </a:prstGeom>
        </p:spPr>
      </p:pic>
    </p:spTree>
    <p:extLst>
      <p:ext uri="{BB962C8B-B14F-4D97-AF65-F5344CB8AC3E}">
        <p14:creationId xmlns:p14="http://schemas.microsoft.com/office/powerpoint/2010/main" val="3674910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is your turn</a:t>
            </a:r>
            <a:r>
              <a:rPr lang="en-US" spc="-1" dirty="0">
                <a:solidFill>
                  <a:srgbClr val="FFFFFF"/>
                </a:solidFill>
                <a:uFill>
                  <a:solidFill>
                    <a:srgbClr val="FFFFFF"/>
                  </a:solidFill>
                </a:uFill>
              </a:rPr>
              <a:t> – Civil State | </a:t>
            </a:r>
            <a:r>
              <a:rPr lang="en-US" spc="-1" dirty="0" err="1">
                <a:solidFill>
                  <a:srgbClr val="FFFFFF"/>
                </a:solidFill>
                <a:uFill>
                  <a:solidFill>
                    <a:srgbClr val="FFFFFF"/>
                  </a:solidFill>
                </a:uFill>
              </a:rPr>
              <a:t>GraphWalker</a:t>
            </a:r>
            <a:endParaRPr lang="pt-PT" dirty="0"/>
          </a:p>
        </p:txBody>
      </p:sp>
      <p:sp>
        <p:nvSpPr>
          <p:cNvPr id="4" name="Content Placeholder 3"/>
          <p:cNvSpPr>
            <a:spLocks noGrp="1"/>
          </p:cNvSpPr>
          <p:nvPr>
            <p:ph sz="half" idx="2"/>
          </p:nvPr>
        </p:nvSpPr>
        <p:spPr/>
        <p:txBody>
          <a:bodyPr/>
          <a:lstStyle/>
          <a:p>
            <a:pPr marL="216000" indent="-216000">
              <a:buClr>
                <a:srgbClr val="FFFFFF"/>
              </a:buClr>
              <a:buFont typeface="StarSymbol"/>
              <a:buAutoNum type="arabicParenR"/>
            </a:pPr>
            <a:endParaRPr lang="en-US" spc="-1" dirty="0">
              <a:solidFill>
                <a:srgbClr val="FFFFFF"/>
              </a:solidFill>
              <a:uFill>
                <a:solidFill>
                  <a:srgbClr val="FFFFFF"/>
                </a:solidFill>
              </a:uFill>
              <a:latin typeface="Arial"/>
            </a:endParaRPr>
          </a:p>
          <a:p>
            <a:pPr marL="216000" indent="-216000">
              <a:buClr>
                <a:srgbClr val="FFFFFF"/>
              </a:buClr>
              <a:buFont typeface="StarSymbol"/>
              <a:buAutoNum type="arabicParenR"/>
            </a:pPr>
            <a:r>
              <a:rPr lang="en-US" spc="-1" dirty="0">
                <a:solidFill>
                  <a:srgbClr val="FFFFFF"/>
                </a:solidFill>
                <a:uFill>
                  <a:solidFill>
                    <a:srgbClr val="FFFFFF"/>
                  </a:solidFill>
                </a:uFill>
                <a:latin typeface="Arial"/>
              </a:rPr>
              <a:t> Using the file GraphWalkerTestIntro.java.</a:t>
            </a:r>
          </a:p>
          <a:p>
            <a:pPr marL="216000" indent="-216000">
              <a:buClr>
                <a:srgbClr val="FFFFFF"/>
              </a:buClr>
              <a:buFont typeface="StarSymbol"/>
              <a:buAutoNum type="arabicParenR"/>
            </a:pPr>
            <a:r>
              <a:rPr lang="en-US" spc="-1" dirty="0">
                <a:solidFill>
                  <a:srgbClr val="FFFFFF"/>
                </a:solidFill>
                <a:uFill>
                  <a:solidFill>
                    <a:srgbClr val="FFFFFF"/>
                  </a:solidFill>
                </a:uFill>
                <a:latin typeface="Arial"/>
              </a:rPr>
              <a:t> Create a State Diagram.</a:t>
            </a:r>
          </a:p>
          <a:p>
            <a:pPr marL="216000" indent="-216000">
              <a:buClr>
                <a:srgbClr val="FFFFFF"/>
              </a:buClr>
              <a:buFont typeface="StarSymbol"/>
              <a:buAutoNum type="arabicParenR"/>
            </a:pPr>
            <a:r>
              <a:rPr lang="en-US" spc="-1" dirty="0">
                <a:solidFill>
                  <a:srgbClr val="FFFFFF"/>
                </a:solidFill>
                <a:uFill>
                  <a:solidFill>
                    <a:srgbClr val="FFFFFF"/>
                  </a:solidFill>
                </a:uFill>
                <a:latin typeface="Arial"/>
              </a:rPr>
              <a:t> Run tests: Vertex Coverage.</a:t>
            </a:r>
          </a:p>
          <a:p>
            <a:pPr marL="216000" indent="-216000">
              <a:buClr>
                <a:srgbClr val="FFFFFF"/>
              </a:buClr>
              <a:buFont typeface="StarSymbol"/>
              <a:buAutoNum type="arabicParenR"/>
            </a:pPr>
            <a:r>
              <a:rPr lang="en-US" spc="-1" dirty="0">
                <a:solidFill>
                  <a:srgbClr val="FFFFFF"/>
                </a:solidFill>
                <a:uFill>
                  <a:solidFill>
                    <a:srgbClr val="FFFFFF"/>
                  </a:solidFill>
                </a:uFill>
                <a:latin typeface="Arial"/>
              </a:rPr>
              <a:t> Run tests: Edge Coverage.</a:t>
            </a:r>
          </a:p>
          <a:p>
            <a:endParaRPr lang="pt-PT" dirty="0"/>
          </a:p>
        </p:txBody>
      </p:sp>
      <p:pic>
        <p:nvPicPr>
          <p:cNvPr id="7" name="Content Placeholder 6"/>
          <p:cNvPicPr>
            <a:picLocks noGrp="1"/>
          </p:cNvPicPr>
          <p:nvPr>
            <p:ph sz="half" idx="1"/>
          </p:nvPr>
        </p:nvPicPr>
        <p:blipFill>
          <a:blip r:embed="rId2"/>
          <a:stretch/>
        </p:blipFill>
        <p:spPr>
          <a:xfrm>
            <a:off x="1219200" y="2599514"/>
            <a:ext cx="5078413" cy="2679735"/>
          </a:xfrm>
          <a:prstGeom prst="rect">
            <a:avLst/>
          </a:prstGeom>
          <a:ln>
            <a:noFill/>
          </a:ln>
        </p:spPr>
      </p:pic>
      <p:sp>
        <p:nvSpPr>
          <p:cNvPr id="8" name="Title 12"/>
          <p:cNvSpPr txBox="1">
            <a:spLocks/>
          </p:cNvSpPr>
          <p:nvPr/>
        </p:nvSpPr>
        <p:spPr>
          <a:xfrm>
            <a:off x="6526460" y="6597352"/>
            <a:ext cx="5760640" cy="346051"/>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José Esteves e Ricardo </a:t>
            </a:r>
            <a:r>
              <a:rPr lang="en-US" sz="2000" dirty="0" err="1"/>
              <a:t>Malafaya</a:t>
            </a:r>
            <a:r>
              <a:rPr lang="en-US" sz="2000" dirty="0"/>
              <a:t> – 02 December 2016</a:t>
            </a:r>
          </a:p>
        </p:txBody>
      </p:sp>
    </p:spTree>
    <p:extLst>
      <p:ext uri="{BB962C8B-B14F-4D97-AF65-F5344CB8AC3E}">
        <p14:creationId xmlns:p14="http://schemas.microsoft.com/office/powerpoint/2010/main" val="3526076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is your turn</a:t>
            </a:r>
            <a:r>
              <a:rPr lang="en-US" spc="-1" dirty="0">
                <a:solidFill>
                  <a:srgbClr val="FFFFFF"/>
                </a:solidFill>
                <a:uFill>
                  <a:solidFill>
                    <a:srgbClr val="FFFFFF"/>
                  </a:solidFill>
                </a:uFill>
              </a:rPr>
              <a:t> – Civil State | MISTA</a:t>
            </a:r>
            <a:endParaRPr lang="pt-PT" dirty="0"/>
          </a:p>
        </p:txBody>
      </p:sp>
      <p:sp>
        <p:nvSpPr>
          <p:cNvPr id="4" name="Content Placeholder 3"/>
          <p:cNvSpPr>
            <a:spLocks noGrp="1"/>
          </p:cNvSpPr>
          <p:nvPr>
            <p:ph sz="half" idx="2"/>
          </p:nvPr>
        </p:nvSpPr>
        <p:spPr/>
        <p:txBody>
          <a:bodyPr/>
          <a:lstStyle/>
          <a:p>
            <a:pPr marL="216000" indent="-216000">
              <a:buClr>
                <a:srgbClr val="FFFFFF"/>
              </a:buClr>
              <a:buFont typeface="StarSymbol"/>
              <a:buAutoNum type="arabicParenR"/>
            </a:pPr>
            <a:endParaRPr lang="en-US" spc="-1" dirty="0">
              <a:solidFill>
                <a:srgbClr val="FFFFFF"/>
              </a:solidFill>
              <a:uFill>
                <a:solidFill>
                  <a:srgbClr val="FFFFFF"/>
                </a:solidFill>
              </a:uFill>
              <a:latin typeface="Arial"/>
            </a:endParaRPr>
          </a:p>
          <a:p>
            <a:pPr marL="216000" indent="-216000">
              <a:buClr>
                <a:srgbClr val="FFFFFF"/>
              </a:buClr>
              <a:buFont typeface="StarSymbol"/>
              <a:buAutoNum type="arabicParenR"/>
            </a:pPr>
            <a:r>
              <a:rPr lang="en-US" spc="-1" dirty="0">
                <a:solidFill>
                  <a:srgbClr val="FFFFFF"/>
                </a:solidFill>
                <a:uFill>
                  <a:solidFill>
                    <a:srgbClr val="FFFFFF"/>
                  </a:solidFill>
                </a:uFill>
                <a:latin typeface="Arial"/>
              </a:rPr>
              <a:t> Create a New State Machine.</a:t>
            </a:r>
          </a:p>
          <a:p>
            <a:pPr marL="216000" indent="-216000">
              <a:buClr>
                <a:srgbClr val="FFFFFF"/>
              </a:buClr>
              <a:buFont typeface="StarSymbol"/>
              <a:buAutoNum type="arabicParenR"/>
            </a:pPr>
            <a:r>
              <a:rPr lang="en-US" spc="-1" dirty="0">
                <a:solidFill>
                  <a:srgbClr val="FFFFFF"/>
                </a:solidFill>
                <a:uFill>
                  <a:solidFill>
                    <a:srgbClr val="FFFFFF"/>
                  </a:solidFill>
                </a:uFill>
                <a:latin typeface="Arial"/>
              </a:rPr>
              <a:t> Define a State Diagram.</a:t>
            </a:r>
          </a:p>
          <a:p>
            <a:pPr marL="216000" indent="-216000">
              <a:buClr>
                <a:srgbClr val="FFFFFF"/>
              </a:buClr>
              <a:buFont typeface="StarSymbol"/>
              <a:buAutoNum type="arabicParenR"/>
            </a:pPr>
            <a:r>
              <a:rPr lang="en-US" spc="-1" dirty="0">
                <a:solidFill>
                  <a:srgbClr val="FFFFFF"/>
                </a:solidFill>
                <a:uFill>
                  <a:solidFill>
                    <a:srgbClr val="FFFFFF"/>
                  </a:solidFill>
                </a:uFill>
                <a:latin typeface="Arial"/>
              </a:rPr>
              <a:t> Run tests: Reachability Tree.</a:t>
            </a:r>
          </a:p>
          <a:p>
            <a:pPr marL="216000" indent="-216000">
              <a:buClr>
                <a:srgbClr val="FFFFFF"/>
              </a:buClr>
              <a:buFont typeface="StarSymbol"/>
              <a:buAutoNum type="arabicParenR"/>
            </a:pPr>
            <a:r>
              <a:rPr lang="en-US" spc="-1" dirty="0">
                <a:solidFill>
                  <a:srgbClr val="FFFFFF"/>
                </a:solidFill>
                <a:uFill>
                  <a:solidFill>
                    <a:srgbClr val="FFFFFF"/>
                  </a:solidFill>
                </a:uFill>
                <a:latin typeface="Arial"/>
              </a:rPr>
              <a:t> Run tests: Reachability Tree + Invalid Paths</a:t>
            </a:r>
            <a:endParaRPr lang="pt-PT" dirty="0"/>
          </a:p>
        </p:txBody>
      </p:sp>
      <p:pic>
        <p:nvPicPr>
          <p:cNvPr id="7" name="Content Placeholder 6"/>
          <p:cNvPicPr>
            <a:picLocks noGrp="1"/>
          </p:cNvPicPr>
          <p:nvPr>
            <p:ph sz="half" idx="1"/>
          </p:nvPr>
        </p:nvPicPr>
        <p:blipFill>
          <a:blip r:embed="rId2"/>
          <a:stretch/>
        </p:blipFill>
        <p:spPr>
          <a:xfrm>
            <a:off x="1219200" y="2599514"/>
            <a:ext cx="5078413" cy="2679735"/>
          </a:xfrm>
          <a:prstGeom prst="rect">
            <a:avLst/>
          </a:prstGeom>
          <a:ln>
            <a:noFill/>
          </a:ln>
        </p:spPr>
      </p:pic>
      <p:sp>
        <p:nvSpPr>
          <p:cNvPr id="8" name="Title 12"/>
          <p:cNvSpPr txBox="1">
            <a:spLocks/>
          </p:cNvSpPr>
          <p:nvPr/>
        </p:nvSpPr>
        <p:spPr>
          <a:xfrm>
            <a:off x="6526460" y="6597352"/>
            <a:ext cx="5760640" cy="346051"/>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José Esteves e Ricardo </a:t>
            </a:r>
            <a:r>
              <a:rPr lang="en-US" sz="2000" dirty="0" err="1"/>
              <a:t>Malafaya</a:t>
            </a:r>
            <a:r>
              <a:rPr lang="en-US" sz="2000" dirty="0"/>
              <a:t> – 02 December 2016</a:t>
            </a:r>
          </a:p>
        </p:txBody>
      </p:sp>
    </p:spTree>
    <p:extLst>
      <p:ext uri="{BB962C8B-B14F-4D97-AF65-F5344CB8AC3E}">
        <p14:creationId xmlns:p14="http://schemas.microsoft.com/office/powerpoint/2010/main" val="1437476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2284" y="2996952"/>
            <a:ext cx="2808311" cy="1223963"/>
          </a:xfrm>
        </p:spPr>
        <p:txBody>
          <a:bodyPr/>
          <a:lstStyle/>
          <a:p>
            <a:r>
              <a:rPr lang="en-US" dirty="0"/>
              <a:t>Thank You</a:t>
            </a:r>
            <a:endParaRPr lang="pt-PT" dirty="0"/>
          </a:p>
        </p:txBody>
      </p:sp>
      <p:sp>
        <p:nvSpPr>
          <p:cNvPr id="8" name="Title 12"/>
          <p:cNvSpPr txBox="1">
            <a:spLocks/>
          </p:cNvSpPr>
          <p:nvPr/>
        </p:nvSpPr>
        <p:spPr>
          <a:xfrm>
            <a:off x="6526460" y="6597352"/>
            <a:ext cx="5760640" cy="346051"/>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José Esteves e Ricardo </a:t>
            </a:r>
            <a:r>
              <a:rPr lang="en-US" sz="2000" dirty="0" err="1"/>
              <a:t>Malafaya</a:t>
            </a:r>
            <a:r>
              <a:rPr lang="en-US" sz="2000" dirty="0"/>
              <a:t> – 02 December 2016</a:t>
            </a:r>
          </a:p>
        </p:txBody>
      </p:sp>
    </p:spTree>
    <p:extLst>
      <p:ext uri="{BB962C8B-B14F-4D97-AF65-F5344CB8AC3E}">
        <p14:creationId xmlns:p14="http://schemas.microsoft.com/office/powerpoint/2010/main" val="131666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Model-based testing</a:t>
            </a:r>
          </a:p>
        </p:txBody>
      </p:sp>
      <p:sp>
        <p:nvSpPr>
          <p:cNvPr id="14" name="Content Placeholder 13"/>
          <p:cNvSpPr>
            <a:spLocks noGrp="1"/>
          </p:cNvSpPr>
          <p:nvPr>
            <p:ph idx="1"/>
          </p:nvPr>
        </p:nvSpPr>
        <p:spPr/>
        <p:txBody>
          <a:bodyPr/>
          <a:lstStyle/>
          <a:p>
            <a:r>
              <a:rPr lang="en-US" dirty="0"/>
              <a:t>What is model-based testing?</a:t>
            </a:r>
          </a:p>
          <a:p>
            <a:r>
              <a:rPr lang="en-US" dirty="0"/>
              <a:t>Why is this used?</a:t>
            </a:r>
          </a:p>
          <a:p>
            <a:r>
              <a:rPr lang="en-US" dirty="0"/>
              <a:t>What is the model?</a:t>
            </a:r>
          </a:p>
          <a:p>
            <a:r>
              <a:rPr lang="en-US" dirty="0"/>
              <a:t>Which tool I use?</a:t>
            </a:r>
          </a:p>
          <a:p>
            <a:r>
              <a:rPr lang="en-US" dirty="0"/>
              <a:t>Exercise demonstration</a:t>
            </a:r>
          </a:p>
          <a:p>
            <a:r>
              <a:rPr lang="en-US" dirty="0"/>
              <a:t>Now is your turn</a:t>
            </a:r>
          </a:p>
        </p:txBody>
      </p:sp>
      <p:sp>
        <p:nvSpPr>
          <p:cNvPr id="6" name="Title 12"/>
          <p:cNvSpPr txBox="1">
            <a:spLocks/>
          </p:cNvSpPr>
          <p:nvPr/>
        </p:nvSpPr>
        <p:spPr>
          <a:xfrm>
            <a:off x="6526460" y="6597352"/>
            <a:ext cx="5760640" cy="346051"/>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José Esteves e Ricardo </a:t>
            </a:r>
            <a:r>
              <a:rPr lang="en-US" sz="2000" dirty="0" err="1"/>
              <a:t>Malafaya</a:t>
            </a:r>
            <a:r>
              <a:rPr lang="en-US" sz="2000" dirty="0"/>
              <a:t> – 02 December 2016</a:t>
            </a:r>
          </a:p>
        </p:txBody>
      </p:sp>
    </p:spTree>
    <p:extLst>
      <p:ext uri="{BB962C8B-B14F-4D97-AF65-F5344CB8AC3E}">
        <p14:creationId xmlns:p14="http://schemas.microsoft.com/office/powerpoint/2010/main" val="180196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model-based testing?</a:t>
            </a:r>
          </a:p>
        </p:txBody>
      </p:sp>
      <p:sp>
        <p:nvSpPr>
          <p:cNvPr id="14" name="Content Placeholder 13"/>
          <p:cNvSpPr>
            <a:spLocks noGrp="1"/>
          </p:cNvSpPr>
          <p:nvPr>
            <p:ph idx="1"/>
          </p:nvPr>
        </p:nvSpPr>
        <p:spPr/>
        <p:txBody>
          <a:bodyPr>
            <a:normAutofit/>
          </a:bodyPr>
          <a:lstStyle/>
          <a:p>
            <a:r>
              <a:rPr lang="en-US" sz="2000" dirty="0"/>
              <a:t>Model-based testing (MBT) is the automatic generation of software test procedures, using models of system requirements and behavior.</a:t>
            </a:r>
          </a:p>
          <a:p>
            <a:r>
              <a:rPr lang="en-US" sz="2000" dirty="0"/>
              <a:t>Almost synonyms</a:t>
            </a:r>
          </a:p>
          <a:p>
            <a:pPr lvl="1"/>
            <a:r>
              <a:rPr lang="en-US" sz="1800" dirty="0"/>
              <a:t>Model-driven testing</a:t>
            </a:r>
          </a:p>
          <a:p>
            <a:pPr lvl="1"/>
            <a:r>
              <a:rPr lang="en-US" sz="1800" dirty="0"/>
              <a:t>Test generation</a:t>
            </a:r>
          </a:p>
          <a:p>
            <a:pPr lvl="1"/>
            <a:r>
              <a:rPr lang="en-US" sz="1800" dirty="0"/>
              <a:t>Hardware in the loop</a:t>
            </a:r>
          </a:p>
          <a:p>
            <a:r>
              <a:rPr lang="en-US" sz="2000" dirty="0"/>
              <a:t>Approaches</a:t>
            </a:r>
          </a:p>
          <a:p>
            <a:pPr lvl="1"/>
            <a:r>
              <a:rPr lang="en-US" sz="1800" dirty="0"/>
              <a:t>Online MBT</a:t>
            </a:r>
          </a:p>
          <a:p>
            <a:pPr lvl="1"/>
            <a:r>
              <a:rPr lang="pt-PT" sz="1800" dirty="0"/>
              <a:t>Offline MBT</a:t>
            </a:r>
          </a:p>
        </p:txBody>
      </p:sp>
      <p:sp>
        <p:nvSpPr>
          <p:cNvPr id="6" name="Title 12"/>
          <p:cNvSpPr txBox="1">
            <a:spLocks/>
          </p:cNvSpPr>
          <p:nvPr/>
        </p:nvSpPr>
        <p:spPr>
          <a:xfrm>
            <a:off x="6526460" y="6597352"/>
            <a:ext cx="5760640" cy="346051"/>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José Esteves e Ricardo </a:t>
            </a:r>
            <a:r>
              <a:rPr lang="en-US" sz="2000" dirty="0" err="1"/>
              <a:t>Malafaya</a:t>
            </a:r>
            <a:r>
              <a:rPr lang="en-US" sz="2000" dirty="0"/>
              <a:t> – 02 December 2016</a:t>
            </a:r>
          </a:p>
        </p:txBody>
      </p:sp>
      <p:pic>
        <p:nvPicPr>
          <p:cNvPr id="2" name="Picture 1"/>
          <p:cNvPicPr>
            <a:picLocks noChangeAspect="1"/>
          </p:cNvPicPr>
          <p:nvPr/>
        </p:nvPicPr>
        <p:blipFill>
          <a:blip r:embed="rId3"/>
          <a:stretch>
            <a:fillRect/>
          </a:stretch>
        </p:blipFill>
        <p:spPr>
          <a:xfrm>
            <a:off x="7490131" y="2217636"/>
            <a:ext cx="4082231" cy="1267484"/>
          </a:xfrm>
          <a:prstGeom prst="rect">
            <a:avLst/>
          </a:prstGeom>
        </p:spPr>
      </p:pic>
      <p:pic>
        <p:nvPicPr>
          <p:cNvPr id="3" name="Picture 2"/>
          <p:cNvPicPr>
            <a:picLocks noChangeAspect="1"/>
          </p:cNvPicPr>
          <p:nvPr/>
        </p:nvPicPr>
        <p:blipFill>
          <a:blip r:embed="rId4"/>
          <a:stretch>
            <a:fillRect/>
          </a:stretch>
        </p:blipFill>
        <p:spPr>
          <a:xfrm>
            <a:off x="7592093" y="3583498"/>
            <a:ext cx="3878306" cy="2462981"/>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model-based testing?</a:t>
            </a:r>
          </a:p>
        </p:txBody>
      </p:sp>
      <p:sp>
        <p:nvSpPr>
          <p:cNvPr id="14" name="Content Placeholder 13"/>
          <p:cNvSpPr>
            <a:spLocks noGrp="1"/>
          </p:cNvSpPr>
          <p:nvPr>
            <p:ph idx="1"/>
          </p:nvPr>
        </p:nvSpPr>
        <p:spPr/>
        <p:txBody>
          <a:bodyPr>
            <a:normAutofit/>
          </a:bodyPr>
          <a:lstStyle/>
          <a:p>
            <a:r>
              <a:rPr lang="en-US" altLang="pt-PT" sz="2000" dirty="0">
                <a:latin typeface="Times New Roman" panose="02020603050405020304" pitchFamily="18" charset="0"/>
                <a:cs typeface="Times New Roman" panose="02020603050405020304" pitchFamily="18" charset="0"/>
              </a:rPr>
              <a:t>“</a:t>
            </a:r>
            <a:r>
              <a:rPr lang="en-IN" altLang="pt-PT" sz="2000" b="1" i="1" dirty="0">
                <a:latin typeface="Times New Roman" panose="02020603050405020304" pitchFamily="18" charset="0"/>
                <a:cs typeface="Times New Roman" panose="02020603050405020304" pitchFamily="18" charset="0"/>
              </a:rPr>
              <a:t>Model-based testing</a:t>
            </a:r>
            <a:r>
              <a:rPr lang="en-IN" altLang="pt-PT" sz="2000" dirty="0">
                <a:latin typeface="Times New Roman" panose="02020603050405020304" pitchFamily="18" charset="0"/>
                <a:cs typeface="Times New Roman" panose="02020603050405020304" pitchFamily="18" charset="0"/>
              </a:rPr>
              <a:t> is black box testing process </a:t>
            </a:r>
            <a:br>
              <a:rPr lang="en-IN" altLang="pt-PT" sz="2000" dirty="0">
                <a:latin typeface="Times New Roman" panose="02020603050405020304" pitchFamily="18" charset="0"/>
                <a:cs typeface="Times New Roman" panose="02020603050405020304" pitchFamily="18" charset="0"/>
              </a:rPr>
            </a:br>
            <a:r>
              <a:rPr lang="en-IN" altLang="pt-PT" sz="2000" dirty="0">
                <a:latin typeface="Times New Roman" panose="02020603050405020304" pitchFamily="18" charset="0"/>
                <a:cs typeface="Times New Roman" panose="02020603050405020304" pitchFamily="18" charset="0"/>
              </a:rPr>
              <a:t>for  </a:t>
            </a:r>
            <a:r>
              <a:rPr lang="en-IN" altLang="pt-PT" sz="2000" b="1" i="1" dirty="0">
                <a:latin typeface="Times New Roman" panose="02020603050405020304" pitchFamily="18" charset="0"/>
                <a:cs typeface="Times New Roman" panose="02020603050405020304" pitchFamily="18" charset="0"/>
              </a:rPr>
              <a:t>derivation</a:t>
            </a:r>
            <a:r>
              <a:rPr lang="en-IN" altLang="pt-PT" sz="2000" dirty="0">
                <a:latin typeface="Times New Roman" panose="02020603050405020304" pitchFamily="18" charset="0"/>
                <a:cs typeface="Times New Roman" panose="02020603050405020304" pitchFamily="18" charset="0"/>
              </a:rPr>
              <a:t> of  test cases from a </a:t>
            </a:r>
            <a:r>
              <a:rPr lang="en-IN" altLang="pt-PT" sz="2000" b="1" i="1" dirty="0">
                <a:latin typeface="Times New Roman" panose="02020603050405020304" pitchFamily="18" charset="0"/>
                <a:cs typeface="Times New Roman" panose="02020603050405020304" pitchFamily="18" charset="0"/>
              </a:rPr>
              <a:t>model</a:t>
            </a:r>
            <a:r>
              <a:rPr lang="en-IN" altLang="pt-PT" sz="2000" dirty="0">
                <a:latin typeface="Times New Roman" panose="02020603050405020304" pitchFamily="18" charset="0"/>
                <a:cs typeface="Times New Roman" panose="02020603050405020304" pitchFamily="18" charset="0"/>
              </a:rPr>
              <a:t> that </a:t>
            </a:r>
            <a:br>
              <a:rPr lang="en-IN" altLang="pt-PT" sz="2000" dirty="0">
                <a:latin typeface="Times New Roman" panose="02020603050405020304" pitchFamily="18" charset="0"/>
                <a:cs typeface="Times New Roman" panose="02020603050405020304" pitchFamily="18" charset="0"/>
              </a:rPr>
            </a:br>
            <a:r>
              <a:rPr lang="en-IN" altLang="pt-PT" sz="2000" dirty="0">
                <a:latin typeface="Times New Roman" panose="02020603050405020304" pitchFamily="18" charset="0"/>
                <a:cs typeface="Times New Roman" panose="02020603050405020304" pitchFamily="18" charset="0"/>
              </a:rPr>
              <a:t>describe </a:t>
            </a:r>
            <a:r>
              <a:rPr lang="en-IN" altLang="pt-PT" sz="2000" b="1" i="1" dirty="0">
                <a:latin typeface="Times New Roman" panose="02020603050405020304" pitchFamily="18" charset="0"/>
                <a:cs typeface="Times New Roman" panose="02020603050405020304" pitchFamily="18" charset="0"/>
              </a:rPr>
              <a:t>functional</a:t>
            </a:r>
            <a:r>
              <a:rPr lang="en-IN" altLang="pt-PT" sz="2000" dirty="0">
                <a:latin typeface="Times New Roman" panose="02020603050405020304" pitchFamily="18" charset="0"/>
                <a:cs typeface="Times New Roman" panose="02020603050405020304" pitchFamily="18" charset="0"/>
              </a:rPr>
              <a:t> aspects of the system under test </a:t>
            </a:r>
            <a:br>
              <a:rPr lang="en-IN" altLang="pt-PT" sz="2000" dirty="0">
                <a:latin typeface="Times New Roman" panose="02020603050405020304" pitchFamily="18" charset="0"/>
                <a:cs typeface="Times New Roman" panose="02020603050405020304" pitchFamily="18" charset="0"/>
              </a:rPr>
            </a:br>
            <a:r>
              <a:rPr lang="en-IN" altLang="pt-PT" sz="2000" dirty="0">
                <a:latin typeface="Times New Roman" panose="02020603050405020304" pitchFamily="18" charset="0"/>
                <a:cs typeface="Times New Roman" panose="02020603050405020304" pitchFamily="18" charset="0"/>
              </a:rPr>
              <a:t>and </a:t>
            </a:r>
            <a:r>
              <a:rPr lang="en-IN" altLang="pt-PT" sz="2000" b="1" i="1" dirty="0">
                <a:latin typeface="Times New Roman" panose="02020603050405020304" pitchFamily="18" charset="0"/>
                <a:cs typeface="Times New Roman" panose="02020603050405020304" pitchFamily="18" charset="0"/>
              </a:rPr>
              <a:t>executing</a:t>
            </a:r>
            <a:r>
              <a:rPr lang="en-IN" altLang="pt-PT" sz="2000" dirty="0">
                <a:latin typeface="Times New Roman" panose="02020603050405020304" pitchFamily="18" charset="0"/>
                <a:cs typeface="Times New Roman" panose="02020603050405020304" pitchFamily="18" charset="0"/>
              </a:rPr>
              <a:t> those test cases.</a:t>
            </a:r>
            <a:r>
              <a:rPr lang="en-US" altLang="pt-PT" sz="2000" dirty="0">
                <a:latin typeface="Times New Roman" panose="02020603050405020304" pitchFamily="18" charset="0"/>
                <a:cs typeface="Times New Roman" panose="02020603050405020304" pitchFamily="18" charset="0"/>
              </a:rPr>
              <a:t>”</a:t>
            </a:r>
            <a:endParaRPr lang="en-US" altLang="pt-PT" sz="2000" dirty="0"/>
          </a:p>
        </p:txBody>
      </p:sp>
      <p:sp>
        <p:nvSpPr>
          <p:cNvPr id="6" name="Title 12"/>
          <p:cNvSpPr txBox="1">
            <a:spLocks/>
          </p:cNvSpPr>
          <p:nvPr/>
        </p:nvSpPr>
        <p:spPr>
          <a:xfrm>
            <a:off x="6526460" y="6597352"/>
            <a:ext cx="5760640" cy="346051"/>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José Esteves e Ricardo </a:t>
            </a:r>
            <a:r>
              <a:rPr lang="en-US" sz="2000" dirty="0" err="1"/>
              <a:t>Malafaya</a:t>
            </a:r>
            <a:r>
              <a:rPr lang="en-US" sz="2000" dirty="0"/>
              <a:t> – 02 December 2016</a:t>
            </a:r>
          </a:p>
        </p:txBody>
      </p:sp>
      <p:pic>
        <p:nvPicPr>
          <p:cNvPr id="4" name="Picture 3"/>
          <p:cNvPicPr>
            <a:picLocks noChangeAspect="1"/>
          </p:cNvPicPr>
          <p:nvPr/>
        </p:nvPicPr>
        <p:blipFill>
          <a:blip r:embed="rId3"/>
          <a:stretch>
            <a:fillRect/>
          </a:stretch>
        </p:blipFill>
        <p:spPr>
          <a:xfrm>
            <a:off x="5950396" y="2852936"/>
            <a:ext cx="4772270" cy="3212976"/>
          </a:xfrm>
          <a:prstGeom prst="rect">
            <a:avLst/>
          </a:prstGeom>
        </p:spPr>
      </p:pic>
    </p:spTree>
    <p:extLst>
      <p:ext uri="{BB962C8B-B14F-4D97-AF65-F5344CB8AC3E}">
        <p14:creationId xmlns:p14="http://schemas.microsoft.com/office/powerpoint/2010/main" val="374991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model-based testing?</a:t>
            </a:r>
          </a:p>
        </p:txBody>
      </p:sp>
      <p:sp>
        <p:nvSpPr>
          <p:cNvPr id="14" name="Content Placeholder 13"/>
          <p:cNvSpPr>
            <a:spLocks noGrp="1"/>
          </p:cNvSpPr>
          <p:nvPr>
            <p:ph idx="1"/>
          </p:nvPr>
        </p:nvSpPr>
        <p:spPr/>
        <p:txBody>
          <a:bodyPr>
            <a:normAutofit/>
          </a:bodyPr>
          <a:lstStyle/>
          <a:p>
            <a:pPr>
              <a:buFontTx/>
              <a:buAutoNum type="arabicParenR"/>
            </a:pPr>
            <a:r>
              <a:rPr lang="en-US" altLang="pt-PT" sz="2000" dirty="0">
                <a:latin typeface="Times New Roman" panose="02020603050405020304" pitchFamily="18" charset="0"/>
                <a:cs typeface="Times New Roman" panose="02020603050405020304" pitchFamily="18" charset="0"/>
              </a:rPr>
              <a:t>Model the SUT</a:t>
            </a:r>
          </a:p>
          <a:p>
            <a:pPr>
              <a:buFontTx/>
              <a:buAutoNum type="arabicParenR"/>
            </a:pPr>
            <a:r>
              <a:rPr lang="en-US" altLang="pt-PT" sz="2000" dirty="0">
                <a:latin typeface="Times New Roman" panose="02020603050405020304" pitchFamily="18" charset="0"/>
                <a:cs typeface="Times New Roman" panose="02020603050405020304" pitchFamily="18" charset="0"/>
              </a:rPr>
              <a:t>Generate abstract tests from the model.</a:t>
            </a:r>
          </a:p>
          <a:p>
            <a:pPr>
              <a:buFontTx/>
              <a:buAutoNum type="arabicParenR"/>
            </a:pPr>
            <a:r>
              <a:rPr lang="en-US" altLang="pt-PT" sz="2000" dirty="0">
                <a:latin typeface="Times New Roman" panose="02020603050405020304" pitchFamily="18" charset="0"/>
                <a:cs typeface="Times New Roman" panose="02020603050405020304" pitchFamily="18" charset="0"/>
              </a:rPr>
              <a:t>Concretize the abstract </a:t>
            </a:r>
            <a:br>
              <a:rPr lang="en-US" altLang="pt-PT" sz="2000" dirty="0">
                <a:latin typeface="Times New Roman" panose="02020603050405020304" pitchFamily="18" charset="0"/>
                <a:cs typeface="Times New Roman" panose="02020603050405020304" pitchFamily="18" charset="0"/>
              </a:rPr>
            </a:br>
            <a:r>
              <a:rPr lang="en-US" altLang="pt-PT" sz="2000" dirty="0">
                <a:latin typeface="Times New Roman" panose="02020603050405020304" pitchFamily="18" charset="0"/>
                <a:cs typeface="Times New Roman" panose="02020603050405020304" pitchFamily="18" charset="0"/>
              </a:rPr>
              <a:t>tests to make them </a:t>
            </a:r>
            <a:br>
              <a:rPr lang="en-US" altLang="pt-PT" sz="2000" dirty="0">
                <a:latin typeface="Times New Roman" panose="02020603050405020304" pitchFamily="18" charset="0"/>
                <a:cs typeface="Times New Roman" panose="02020603050405020304" pitchFamily="18" charset="0"/>
              </a:rPr>
            </a:br>
            <a:r>
              <a:rPr lang="en-US" altLang="pt-PT" sz="2000" dirty="0">
                <a:latin typeface="Times New Roman" panose="02020603050405020304" pitchFamily="18" charset="0"/>
                <a:cs typeface="Times New Roman" panose="02020603050405020304" pitchFamily="18" charset="0"/>
              </a:rPr>
              <a:t>executable</a:t>
            </a:r>
          </a:p>
          <a:p>
            <a:pPr>
              <a:buFontTx/>
              <a:buAutoNum type="arabicParenR"/>
            </a:pPr>
            <a:r>
              <a:rPr lang="en-US" altLang="pt-PT" sz="2000" dirty="0">
                <a:latin typeface="Times New Roman" panose="02020603050405020304" pitchFamily="18" charset="0"/>
                <a:cs typeface="Times New Roman" panose="02020603050405020304" pitchFamily="18" charset="0"/>
              </a:rPr>
              <a:t>Execute the tests on </a:t>
            </a:r>
            <a:br>
              <a:rPr lang="en-US" altLang="pt-PT" sz="2000" dirty="0">
                <a:latin typeface="Times New Roman" panose="02020603050405020304" pitchFamily="18" charset="0"/>
                <a:cs typeface="Times New Roman" panose="02020603050405020304" pitchFamily="18" charset="0"/>
              </a:rPr>
            </a:br>
            <a:r>
              <a:rPr lang="en-US" altLang="pt-PT" sz="2000" dirty="0">
                <a:latin typeface="Times New Roman" panose="02020603050405020304" pitchFamily="18" charset="0"/>
                <a:cs typeface="Times New Roman" panose="02020603050405020304" pitchFamily="18" charset="0"/>
              </a:rPr>
              <a:t>the SUT and assign </a:t>
            </a:r>
            <a:br>
              <a:rPr lang="en-US" altLang="pt-PT" sz="2000" dirty="0">
                <a:latin typeface="Times New Roman" panose="02020603050405020304" pitchFamily="18" charset="0"/>
                <a:cs typeface="Times New Roman" panose="02020603050405020304" pitchFamily="18" charset="0"/>
              </a:rPr>
            </a:br>
            <a:r>
              <a:rPr lang="en-US" altLang="pt-PT" sz="2000" dirty="0">
                <a:latin typeface="Times New Roman" panose="02020603050405020304" pitchFamily="18" charset="0"/>
                <a:cs typeface="Times New Roman" panose="02020603050405020304" pitchFamily="18" charset="0"/>
              </a:rPr>
              <a:t>verdicts.</a:t>
            </a:r>
          </a:p>
          <a:p>
            <a:pPr>
              <a:buFontTx/>
              <a:buAutoNum type="arabicParenR"/>
            </a:pPr>
            <a:r>
              <a:rPr lang="en-US" altLang="pt-PT" sz="2000" dirty="0">
                <a:latin typeface="Times New Roman" panose="02020603050405020304" pitchFamily="18" charset="0"/>
                <a:cs typeface="Times New Roman" panose="02020603050405020304" pitchFamily="18" charset="0"/>
              </a:rPr>
              <a:t>Analyze the test results.</a:t>
            </a:r>
            <a:endParaRPr lang="en-US" altLang="pt-PT" sz="2000" i="1" dirty="0"/>
          </a:p>
        </p:txBody>
      </p:sp>
      <p:sp>
        <p:nvSpPr>
          <p:cNvPr id="6" name="Title 12"/>
          <p:cNvSpPr txBox="1">
            <a:spLocks/>
          </p:cNvSpPr>
          <p:nvPr/>
        </p:nvSpPr>
        <p:spPr>
          <a:xfrm>
            <a:off x="6526460" y="6597352"/>
            <a:ext cx="5760640" cy="346051"/>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José Esteves e Ricardo </a:t>
            </a:r>
            <a:r>
              <a:rPr lang="en-US" sz="2000" dirty="0" err="1"/>
              <a:t>Malafaya</a:t>
            </a:r>
            <a:r>
              <a:rPr lang="en-US" sz="2000" dirty="0"/>
              <a:t> – 02 December 2016</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8429" y="1124744"/>
            <a:ext cx="4594225" cy="512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084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model-based testing?</a:t>
            </a:r>
            <a:endParaRPr lang="pt-PT" dirty="0"/>
          </a:p>
        </p:txBody>
      </p:sp>
      <p:sp>
        <p:nvSpPr>
          <p:cNvPr id="3" name="Text Placeholder 2"/>
          <p:cNvSpPr>
            <a:spLocks noGrp="1"/>
          </p:cNvSpPr>
          <p:nvPr>
            <p:ph type="body" idx="1"/>
          </p:nvPr>
        </p:nvSpPr>
        <p:spPr/>
        <p:txBody>
          <a:bodyPr/>
          <a:lstStyle/>
          <a:p>
            <a:r>
              <a:rPr lang="pt-PT" dirty="0"/>
              <a:t>Offline MBT</a:t>
            </a:r>
          </a:p>
        </p:txBody>
      </p:sp>
      <p:sp>
        <p:nvSpPr>
          <p:cNvPr id="4" name="Content Placeholder 3"/>
          <p:cNvSpPr>
            <a:spLocks noGrp="1"/>
          </p:cNvSpPr>
          <p:nvPr>
            <p:ph sz="half" idx="2"/>
          </p:nvPr>
        </p:nvSpPr>
        <p:spPr/>
        <p:txBody>
          <a:bodyPr/>
          <a:lstStyle/>
          <a:p>
            <a:r>
              <a:rPr lang="en-GB" sz="2000" dirty="0"/>
              <a:t>Automate test case generation </a:t>
            </a:r>
          </a:p>
          <a:p>
            <a:r>
              <a:rPr lang="en-GB" sz="2000" dirty="0"/>
              <a:t>Offline MBT means generating a finite set of tests and execute those later </a:t>
            </a:r>
          </a:p>
          <a:p>
            <a:r>
              <a:rPr lang="en-GB" sz="2000" dirty="0"/>
              <a:t>This allows automatic test execution in third party test execution platform </a:t>
            </a:r>
          </a:p>
          <a:p>
            <a:r>
              <a:rPr lang="en-GB" sz="2000" dirty="0"/>
              <a:t>Makes possible to create a tool chain:</a:t>
            </a:r>
            <a:endParaRPr lang="pt-PT" sz="2000" dirty="0"/>
          </a:p>
        </p:txBody>
      </p:sp>
      <p:sp>
        <p:nvSpPr>
          <p:cNvPr id="5" name="Text Placeholder 4"/>
          <p:cNvSpPr>
            <a:spLocks noGrp="1"/>
          </p:cNvSpPr>
          <p:nvPr>
            <p:ph type="body" sz="quarter" idx="3"/>
          </p:nvPr>
        </p:nvSpPr>
        <p:spPr/>
        <p:txBody>
          <a:bodyPr/>
          <a:lstStyle/>
          <a:p>
            <a:r>
              <a:rPr lang="pt-PT" dirty="0"/>
              <a:t>Online MBT</a:t>
            </a:r>
          </a:p>
        </p:txBody>
      </p:sp>
      <p:sp>
        <p:nvSpPr>
          <p:cNvPr id="6" name="Content Placeholder 5"/>
          <p:cNvSpPr>
            <a:spLocks noGrp="1"/>
          </p:cNvSpPr>
          <p:nvPr>
            <p:ph sz="quarter" idx="4"/>
          </p:nvPr>
        </p:nvSpPr>
        <p:spPr/>
        <p:txBody>
          <a:bodyPr/>
          <a:lstStyle/>
          <a:p>
            <a:r>
              <a:rPr lang="en-GB" dirty="0"/>
              <a:t>Test case generation and execution in motion </a:t>
            </a:r>
          </a:p>
          <a:p>
            <a:r>
              <a:rPr lang="en-GB" dirty="0"/>
              <a:t>Next step is design after the output receiving </a:t>
            </a:r>
          </a:p>
          <a:p>
            <a:r>
              <a:rPr lang="en-GB" dirty="0"/>
              <a:t>Testing nondeterministic systems</a:t>
            </a:r>
          </a:p>
          <a:p>
            <a:r>
              <a:rPr lang="en-GB" dirty="0"/>
              <a:t>Infinite test suite running</a:t>
            </a:r>
            <a:endParaRPr lang="pt-PT" dirty="0"/>
          </a:p>
        </p:txBody>
      </p:sp>
      <p:pic>
        <p:nvPicPr>
          <p:cNvPr id="7" name="Picture 6"/>
          <p:cNvPicPr>
            <a:picLocks noChangeAspect="1"/>
          </p:cNvPicPr>
          <p:nvPr/>
        </p:nvPicPr>
        <p:blipFill>
          <a:blip r:embed="rId2"/>
          <a:stretch>
            <a:fillRect/>
          </a:stretch>
        </p:blipFill>
        <p:spPr>
          <a:xfrm>
            <a:off x="1485900" y="5229200"/>
            <a:ext cx="4333875" cy="752475"/>
          </a:xfrm>
          <a:prstGeom prst="rect">
            <a:avLst/>
          </a:prstGeom>
        </p:spPr>
      </p:pic>
      <p:sp>
        <p:nvSpPr>
          <p:cNvPr id="8" name="Title 12"/>
          <p:cNvSpPr txBox="1">
            <a:spLocks/>
          </p:cNvSpPr>
          <p:nvPr/>
        </p:nvSpPr>
        <p:spPr>
          <a:xfrm>
            <a:off x="6526460" y="6597352"/>
            <a:ext cx="5760640" cy="346051"/>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José Esteves e Ricardo </a:t>
            </a:r>
            <a:r>
              <a:rPr lang="en-US" sz="2000" dirty="0" err="1"/>
              <a:t>Malafaya</a:t>
            </a:r>
            <a:r>
              <a:rPr lang="en-US" sz="2000" dirty="0"/>
              <a:t> – 02 December 2016</a:t>
            </a:r>
          </a:p>
        </p:txBody>
      </p:sp>
    </p:spTree>
    <p:extLst>
      <p:ext uri="{BB962C8B-B14F-4D97-AF65-F5344CB8AC3E}">
        <p14:creationId xmlns:p14="http://schemas.microsoft.com/office/powerpoint/2010/main" val="64645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Why is this used?</a:t>
            </a:r>
          </a:p>
        </p:txBody>
      </p:sp>
      <p:sp>
        <p:nvSpPr>
          <p:cNvPr id="14" name="Content Placeholder 13"/>
          <p:cNvSpPr>
            <a:spLocks noGrp="1"/>
          </p:cNvSpPr>
          <p:nvPr>
            <p:ph idx="1"/>
          </p:nvPr>
        </p:nvSpPr>
        <p:spPr/>
        <p:txBody>
          <a:bodyPr>
            <a:normAutofit/>
          </a:bodyPr>
          <a:lstStyle/>
          <a:p>
            <a:r>
              <a:rPr lang="en-GB" dirty="0"/>
              <a:t>Rules are specified once.</a:t>
            </a:r>
          </a:p>
          <a:p>
            <a:r>
              <a:rPr lang="en-GB" dirty="0"/>
              <a:t>Project maintenance is lower</a:t>
            </a:r>
          </a:p>
          <a:p>
            <a:r>
              <a:rPr lang="en-GB" dirty="0"/>
              <a:t>Design is fluid</a:t>
            </a:r>
          </a:p>
          <a:p>
            <a:r>
              <a:rPr lang="en-GB" dirty="0"/>
              <a:t>Design more and code less</a:t>
            </a:r>
          </a:p>
          <a:p>
            <a:r>
              <a:rPr lang="en-GB" dirty="0"/>
              <a:t>High coverage</a:t>
            </a:r>
          </a:p>
          <a:p>
            <a:r>
              <a:rPr lang="en-GB" dirty="0"/>
              <a:t>Model authoring is independent of implementation and actual testing</a:t>
            </a:r>
          </a:p>
        </p:txBody>
      </p:sp>
      <p:sp>
        <p:nvSpPr>
          <p:cNvPr id="6" name="Title 12"/>
          <p:cNvSpPr txBox="1">
            <a:spLocks/>
          </p:cNvSpPr>
          <p:nvPr/>
        </p:nvSpPr>
        <p:spPr>
          <a:xfrm>
            <a:off x="6526460" y="6597352"/>
            <a:ext cx="5760640" cy="346051"/>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José Esteves e Ricardo </a:t>
            </a:r>
            <a:r>
              <a:rPr lang="en-US" sz="2000" dirty="0" err="1"/>
              <a:t>Malafaya</a:t>
            </a:r>
            <a:r>
              <a:rPr lang="en-US" sz="2000" dirty="0"/>
              <a:t> – 02 December 2016</a:t>
            </a:r>
          </a:p>
        </p:txBody>
      </p:sp>
    </p:spTree>
    <p:extLst>
      <p:ext uri="{BB962C8B-B14F-4D97-AF65-F5344CB8AC3E}">
        <p14:creationId xmlns:p14="http://schemas.microsoft.com/office/powerpoint/2010/main" val="338123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the model?</a:t>
            </a:r>
          </a:p>
        </p:txBody>
      </p:sp>
      <p:sp>
        <p:nvSpPr>
          <p:cNvPr id="14" name="Content Placeholder 13"/>
          <p:cNvSpPr>
            <a:spLocks noGrp="1"/>
          </p:cNvSpPr>
          <p:nvPr>
            <p:ph idx="1"/>
          </p:nvPr>
        </p:nvSpPr>
        <p:spPr/>
        <p:txBody>
          <a:bodyPr/>
          <a:lstStyle/>
          <a:p>
            <a:r>
              <a:rPr lang="en-GB" dirty="0"/>
              <a:t>Data Flow</a:t>
            </a:r>
          </a:p>
          <a:p>
            <a:r>
              <a:rPr lang="en-GB" dirty="0"/>
              <a:t>Control Flow</a:t>
            </a:r>
          </a:p>
          <a:p>
            <a:r>
              <a:rPr lang="en-GB" dirty="0"/>
              <a:t>Dependency Graphs</a:t>
            </a:r>
          </a:p>
          <a:p>
            <a:r>
              <a:rPr lang="en-GB" dirty="0"/>
              <a:t>Decision Tables</a:t>
            </a:r>
          </a:p>
          <a:p>
            <a:r>
              <a:rPr lang="en-GB" dirty="0"/>
              <a:t>State transition machines</a:t>
            </a:r>
          </a:p>
        </p:txBody>
      </p:sp>
      <p:sp>
        <p:nvSpPr>
          <p:cNvPr id="6" name="Title 12"/>
          <p:cNvSpPr txBox="1">
            <a:spLocks/>
          </p:cNvSpPr>
          <p:nvPr/>
        </p:nvSpPr>
        <p:spPr>
          <a:xfrm>
            <a:off x="6526460" y="6597352"/>
            <a:ext cx="5760640" cy="346051"/>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José Esteves e Ricardo </a:t>
            </a:r>
            <a:r>
              <a:rPr lang="en-US" sz="2000" dirty="0" err="1"/>
              <a:t>Malafaya</a:t>
            </a:r>
            <a:r>
              <a:rPr lang="en-US" sz="2000" dirty="0"/>
              <a:t> – 02 December 2016</a:t>
            </a:r>
          </a:p>
        </p:txBody>
      </p:sp>
    </p:spTree>
    <p:extLst>
      <p:ext uri="{BB962C8B-B14F-4D97-AF65-F5344CB8AC3E}">
        <p14:creationId xmlns:p14="http://schemas.microsoft.com/office/powerpoint/2010/main" val="226607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the model?</a:t>
            </a:r>
          </a:p>
        </p:txBody>
      </p:sp>
      <p:sp>
        <p:nvSpPr>
          <p:cNvPr id="6" name="Title 12"/>
          <p:cNvSpPr txBox="1">
            <a:spLocks/>
          </p:cNvSpPr>
          <p:nvPr/>
        </p:nvSpPr>
        <p:spPr>
          <a:xfrm>
            <a:off x="6526460" y="6597352"/>
            <a:ext cx="5760640" cy="346051"/>
          </a:xfrm>
          <a:prstGeom prst="rect">
            <a:avLst/>
          </a:prstGeom>
        </p:spPr>
        <p:txBody>
          <a:bodyPr vert="horz" lIns="121899" tIns="60949" rIns="121899" bIns="60949" rtlCol="0" anchor="b">
            <a:noAutofit/>
          </a:bodyPr>
          <a:lstStyle>
            <a:lvl1pPr algn="l" defTabSz="1218987"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sz="2000" dirty="0"/>
              <a:t>José Esteves e Ricardo </a:t>
            </a:r>
            <a:r>
              <a:rPr lang="en-US" sz="2000" dirty="0" err="1"/>
              <a:t>Malafaya</a:t>
            </a:r>
            <a:r>
              <a:rPr lang="en-US" sz="2000" dirty="0"/>
              <a:t> – 02 December 2016</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7948" y="1687736"/>
            <a:ext cx="2021410" cy="19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2666" y="1681510"/>
            <a:ext cx="2361958" cy="19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4925" y="1700808"/>
            <a:ext cx="2557847" cy="1911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9358" y="3785121"/>
            <a:ext cx="3016250"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8896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http://purl.org/dc/terms/"/>
    <ds:schemaRef ds:uri="4873beb7-5857-4685-be1f-d57550cc96cc"/>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903</TotalTime>
  <Words>1364</Words>
  <Application>Microsoft Office PowerPoint</Application>
  <PresentationFormat>Custom</PresentationFormat>
  <Paragraphs>299</Paragraphs>
  <Slides>19</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MS PGothic</vt:lpstr>
      <vt:lpstr>Arial</vt:lpstr>
      <vt:lpstr>Calibri</vt:lpstr>
      <vt:lpstr>StarSymbol</vt:lpstr>
      <vt:lpstr>Times New Roman</vt:lpstr>
      <vt:lpstr>Tech 16x9</vt:lpstr>
      <vt:lpstr>Model-base testing</vt:lpstr>
      <vt:lpstr>Model-based testing</vt:lpstr>
      <vt:lpstr>What is model-based testing?</vt:lpstr>
      <vt:lpstr>What is model-based testing?</vt:lpstr>
      <vt:lpstr>What is model-based testing?</vt:lpstr>
      <vt:lpstr>What is model-based testing?</vt:lpstr>
      <vt:lpstr>Why is this used?</vt:lpstr>
      <vt:lpstr>What is the model?</vt:lpstr>
      <vt:lpstr>What is the model?</vt:lpstr>
      <vt:lpstr>Which tool I use?</vt:lpstr>
      <vt:lpstr>Which tool I use?</vt:lpstr>
      <vt:lpstr>Which tool I use?</vt:lpstr>
      <vt:lpstr>Which tool I use?</vt:lpstr>
      <vt:lpstr>Which tool I use?</vt:lpstr>
      <vt:lpstr>Which tool I use?</vt:lpstr>
      <vt:lpstr>Exercise demonstration</vt:lpstr>
      <vt:lpstr>Now is your turn – Civil State | GraphWalker</vt:lpstr>
      <vt:lpstr>Now is your turn – Civil State | MISTA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Model-base testing</dc:title>
  <dc:creator>José Esteves</dc:creator>
  <cp:lastModifiedBy>José Esteves</cp:lastModifiedBy>
  <cp:revision>26</cp:revision>
  <dcterms:created xsi:type="dcterms:W3CDTF">2016-10-29T16:25:20Z</dcterms:created>
  <dcterms:modified xsi:type="dcterms:W3CDTF">2016-12-02T10:19:33Z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