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2" r:id="rId6"/>
    <p:sldId id="268" r:id="rId7"/>
    <p:sldId id="286" r:id="rId8"/>
    <p:sldId id="287" r:id="rId9"/>
    <p:sldId id="274" r:id="rId10"/>
    <p:sldId id="273" r:id="rId11"/>
    <p:sldId id="275" r:id="rId12"/>
    <p:sldId id="285" r:id="rId13"/>
    <p:sldId id="278" r:id="rId14"/>
    <p:sldId id="279" r:id="rId15"/>
    <p:sldId id="281" r:id="rId16"/>
    <p:sldId id="28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BAA1F0-46C7-47D0-B293-A05B0DD4516A}">
          <p14:sldIdLst>
            <p14:sldId id="257"/>
            <p14:sldId id="272"/>
            <p14:sldId id="268"/>
            <p14:sldId id="286"/>
            <p14:sldId id="287"/>
            <p14:sldId id="274"/>
            <p14:sldId id="273"/>
            <p14:sldId id="275"/>
            <p14:sldId id="285"/>
            <p14:sldId id="278"/>
          </p14:sldIdLst>
        </p14:section>
        <p14:section name="Untitled Section" id="{DFCAEDE0-7835-484C-BFDA-B048600CD1C6}">
          <p14:sldIdLst>
            <p14:sldId id="279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2157" autoAdjust="0"/>
  </p:normalViewPr>
  <p:slideViewPr>
    <p:cSldViewPr>
      <p:cViewPr varScale="1">
        <p:scale>
          <a:sx n="80" d="100"/>
          <a:sy n="80" d="100"/>
        </p:scale>
        <p:origin x="504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morning, My</a:t>
            </a:r>
            <a:r>
              <a:rPr lang="en-US" baseline="0" dirty="0"/>
              <a:t> name is Jose and this is Ricardo. We are here to present model based testing.</a:t>
            </a:r>
          </a:p>
          <a:p>
            <a:r>
              <a:rPr lang="en-US" baseline="0" dirty="0"/>
              <a:t>As many of you were here in the last lesson. Professor </a:t>
            </a:r>
            <a:r>
              <a:rPr lang="en-US" baseline="0" dirty="0" err="1"/>
              <a:t>Faria</a:t>
            </a:r>
            <a:r>
              <a:rPr lang="en-US" baseline="0" dirty="0"/>
              <a:t> explains us model based testing and how it works. As a result we are going to try pass the theory very quickly so we can procced to demonstrations and finally exercises.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54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are the question we are going to address this questions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261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trend in software industry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Handle system complexity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Deviation from traditional development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Support requirements change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Support for highly distributed systems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Improve consistency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 quality solutions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Improve the productivity </a:t>
            </a:r>
            <a:endParaRPr lang="en-IN" alt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304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Emerging trend in software industry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Handle system complexity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Deviation from traditional development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Support requirements change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Support for highly distributed systems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Improve consistency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Provide quality solutions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Improve the productivity </a:t>
            </a:r>
            <a:endParaRPr lang="en-IN" altLang="pt-PT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29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64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Rules are specified once.</a:t>
            </a:r>
          </a:p>
          <a:p>
            <a:r>
              <a:rPr lang="en-GB" dirty="0"/>
              <a:t>Project maintenance is lower. You do not need to write new tests for each new feature. Once you have a model it is easier to generate and re-generate test cases than it is with hand-coded test cases.</a:t>
            </a:r>
          </a:p>
          <a:p>
            <a:r>
              <a:rPr lang="en-GB" dirty="0"/>
              <a:t>Design is fluid. When a new feature is added, a new action is added to the state machine to run in combination with existing actions. A simple change can automatically ripple through the entire suite of test cases.</a:t>
            </a:r>
          </a:p>
          <a:p>
            <a:r>
              <a:rPr lang="en-GB" dirty="0"/>
              <a:t>Design more and code less.</a:t>
            </a:r>
          </a:p>
          <a:p>
            <a:r>
              <a:rPr lang="en-GB" dirty="0"/>
              <a:t>High coverage. Tests continue to find bugs, not just regressions due to changes in the code path or dependencies.</a:t>
            </a:r>
          </a:p>
          <a:p>
            <a:r>
              <a:rPr lang="en-GB" dirty="0"/>
              <a:t>Model authoring is independent of implementation and actual testing so that these activities can be carried out by different members of a team concurrently.</a:t>
            </a:r>
          </a:p>
          <a:p>
            <a:endParaRPr lang="en-GB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268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is an abstract representation of the system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823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is an abstract representation of the system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405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372592"/>
            <a:ext cx="8735325" cy="2000251"/>
          </a:xfrm>
        </p:spPr>
        <p:txBody>
          <a:bodyPr>
            <a:normAutofit/>
          </a:bodyPr>
          <a:lstStyle/>
          <a:p>
            <a:r>
              <a:rPr lang="en-US" sz="6600" dirty="0"/>
              <a:t>Model-base testing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404592"/>
            <a:ext cx="8735325" cy="1752600"/>
          </a:xfrm>
        </p:spPr>
        <p:txBody>
          <a:bodyPr/>
          <a:lstStyle/>
          <a:p>
            <a:r>
              <a:rPr lang="en-US" dirty="0" err="1"/>
              <a:t>Mesw</a:t>
            </a:r>
            <a:r>
              <a:rPr lang="en-US" dirty="0"/>
              <a:t> – </a:t>
            </a:r>
            <a:r>
              <a:rPr lang="en-US" dirty="0" err="1"/>
              <a:t>tvvs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tool I use?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28574"/>
              </p:ext>
            </p:extLst>
          </p:nvPr>
        </p:nvGraphicFramePr>
        <p:xfrm>
          <a:off x="1053852" y="1498600"/>
          <a:ext cx="10873207" cy="50049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01827">
                  <a:extLst>
                    <a:ext uri="{9D8B030D-6E8A-4147-A177-3AD203B41FA5}">
                      <a16:colId xmlns:a16="http://schemas.microsoft.com/office/drawing/2014/main" val="3839411820"/>
                    </a:ext>
                  </a:extLst>
                </a:gridCol>
                <a:gridCol w="1449761">
                  <a:extLst>
                    <a:ext uri="{9D8B030D-6E8A-4147-A177-3AD203B41FA5}">
                      <a16:colId xmlns:a16="http://schemas.microsoft.com/office/drawing/2014/main" val="3100957654"/>
                    </a:ext>
                  </a:extLst>
                </a:gridCol>
                <a:gridCol w="4107656">
                  <a:extLst>
                    <a:ext uri="{9D8B030D-6E8A-4147-A177-3AD203B41FA5}">
                      <a16:colId xmlns:a16="http://schemas.microsoft.com/office/drawing/2014/main" val="3043289213"/>
                    </a:ext>
                  </a:extLst>
                </a:gridCol>
                <a:gridCol w="2613963">
                  <a:extLst>
                    <a:ext uri="{9D8B030D-6E8A-4147-A177-3AD203B41FA5}">
                      <a16:colId xmlns:a16="http://schemas.microsoft.com/office/drawing/2014/main" val="279168438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Tool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Modified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Input format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Type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278667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Spec Explorer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model programs in C#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577941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MaTeLo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Markov chains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6639308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GraphWalker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FSM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Open source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5007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Uppaal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Not specified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439345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Conformiq Creator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2016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Activity Diagrams, DSL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22964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Conformiq Designer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UML State Machines, QML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93319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TopCased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Apache 2.0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2791424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MISTA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PrT net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Academic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6009039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NModel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57407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fMBT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Custom (AAL)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Open source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6462176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T-VEC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Simulink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8820004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MoMuT::UML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UML state machines, OOAS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Academic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6750507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Tcases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2015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Custom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Open source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3567885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TestCast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UML State Machines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670226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JUMBL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Univ of Tennesse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5210048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4Test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2016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Custom (Gherkin based)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414491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BPM-Xchange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BPMN, UML...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069688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DTM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custom activity model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900797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JSXM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EFSM (Stream X-machines)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 dirty="0" err="1">
                          <a:effectLst/>
                        </a:rPr>
                        <a:t>Academic</a:t>
                      </a:r>
                      <a:endParaRPr lang="pt-P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2914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0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tool I use?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42153" y="1974835"/>
            <a:ext cx="2825197" cy="914400"/>
          </a:xfrm>
        </p:spPr>
        <p:txBody>
          <a:bodyPr/>
          <a:lstStyle/>
          <a:p>
            <a:r>
              <a:rPr lang="pt-PT" dirty="0" err="1"/>
              <a:t>GraphWalker</a:t>
            </a:r>
            <a:endParaRPr lang="pt-PT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idx="1"/>
          </p:nvPr>
        </p:nvSpPr>
        <p:spPr>
          <a:xfrm>
            <a:off x="7623546" y="1830238"/>
            <a:ext cx="1296144" cy="914400"/>
          </a:xfrm>
        </p:spPr>
        <p:txBody>
          <a:bodyPr/>
          <a:lstStyle/>
          <a:p>
            <a:r>
              <a:rPr lang="pt-PT" dirty="0"/>
              <a:t>Mista</a:t>
            </a:r>
          </a:p>
        </p:txBody>
      </p:sp>
      <p:pic>
        <p:nvPicPr>
          <p:cNvPr id="2050" name="Picture 2" descr="http://graphwalker.com/images/logo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4221088"/>
            <a:ext cx="3617625" cy="68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news.boisestate.edu/update/files/2013/03/boisestate-B-2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2986261"/>
            <a:ext cx="2469654" cy="24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9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tool I use?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3363361" cy="914400"/>
          </a:xfrm>
        </p:spPr>
        <p:txBody>
          <a:bodyPr/>
          <a:lstStyle/>
          <a:p>
            <a:r>
              <a:rPr lang="pt-PT" dirty="0" err="1"/>
              <a:t>GraphWalker</a:t>
            </a:r>
            <a:endParaRPr lang="pt-PT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29" y="2845078"/>
            <a:ext cx="5589476" cy="3336602"/>
          </a:xfrm>
          <a:prstGeom prst="rect">
            <a:avLst/>
          </a:prstGeom>
        </p:spPr>
      </p:pic>
      <p:pic>
        <p:nvPicPr>
          <p:cNvPr id="4098" name="Picture 2" descr="PetCli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1866855"/>
            <a:ext cx="51054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tool I use?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3363361" cy="914400"/>
          </a:xfrm>
        </p:spPr>
        <p:txBody>
          <a:bodyPr/>
          <a:lstStyle/>
          <a:p>
            <a:r>
              <a:rPr lang="pt-PT" dirty="0"/>
              <a:t>MISTA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3074" name="Picture 2" descr="Image result for MISTA model based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551" y="1556793"/>
            <a:ext cx="8655454" cy="486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4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</a:p>
          <a:p>
            <a:r>
              <a:rPr lang="en-US" dirty="0"/>
              <a:t>Why is this used?</a:t>
            </a:r>
          </a:p>
          <a:p>
            <a:r>
              <a:rPr lang="en-US" dirty="0"/>
              <a:t>What is the model?</a:t>
            </a:r>
          </a:p>
          <a:p>
            <a:r>
              <a:rPr lang="en-US" dirty="0"/>
              <a:t>Which tool I use?</a:t>
            </a:r>
          </a:p>
          <a:p>
            <a:r>
              <a:rPr lang="en-US" dirty="0"/>
              <a:t>Exercise demonstration</a:t>
            </a:r>
          </a:p>
          <a:p>
            <a:r>
              <a:rPr lang="en-US" dirty="0"/>
              <a:t>Now is your turn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</p:spTree>
    <p:extLst>
      <p:ext uri="{BB962C8B-B14F-4D97-AF65-F5344CB8AC3E}">
        <p14:creationId xmlns:p14="http://schemas.microsoft.com/office/powerpoint/2010/main" val="18019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Model-based testing (MBT) is the automatic generation of software test procedures, using models of system requirements and behavior.</a:t>
            </a:r>
          </a:p>
          <a:p>
            <a:r>
              <a:rPr lang="en-US" sz="2000" dirty="0"/>
              <a:t>Almost synonyms</a:t>
            </a:r>
          </a:p>
          <a:p>
            <a:pPr lvl="1"/>
            <a:r>
              <a:rPr lang="en-US" sz="1800" dirty="0"/>
              <a:t>Model-driven testing</a:t>
            </a:r>
          </a:p>
          <a:p>
            <a:pPr lvl="1"/>
            <a:r>
              <a:rPr lang="en-US" sz="1800" dirty="0"/>
              <a:t>Test generation</a:t>
            </a:r>
          </a:p>
          <a:p>
            <a:pPr lvl="1"/>
            <a:r>
              <a:rPr lang="en-US" sz="1800" dirty="0"/>
              <a:t>Hardware in the loop</a:t>
            </a:r>
          </a:p>
          <a:p>
            <a:r>
              <a:rPr lang="en-US" sz="2000" dirty="0"/>
              <a:t>Approaches</a:t>
            </a:r>
          </a:p>
          <a:p>
            <a:pPr lvl="1"/>
            <a:r>
              <a:rPr lang="en-US" sz="1800" dirty="0"/>
              <a:t>Online MBT</a:t>
            </a:r>
          </a:p>
          <a:p>
            <a:pPr lvl="1"/>
            <a:r>
              <a:rPr lang="pt-PT" sz="1800" dirty="0"/>
              <a:t>Offline MBT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131" y="2217636"/>
            <a:ext cx="4082231" cy="12674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093" y="3583498"/>
            <a:ext cx="3878306" cy="24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altLang="pt-P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testing</a:t>
            </a: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 black box testing process </a:t>
            </a:r>
            <a:b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lang="en-IN" altLang="pt-P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 test cases from a </a:t>
            </a:r>
            <a:r>
              <a:rPr lang="en-IN" altLang="pt-P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</a:t>
            </a:r>
            <a:b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IN" altLang="pt-P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aspects of the system under test </a:t>
            </a:r>
            <a:b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altLang="pt-P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test cases.</a:t>
            </a: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pt-PT" sz="2000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2852936"/>
            <a:ext cx="4772270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1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AutoNum type="arabicParenR"/>
            </a:pP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SUT</a:t>
            </a:r>
          </a:p>
          <a:p>
            <a:pPr>
              <a:buFontTx/>
              <a:buAutoNum type="arabicParenR"/>
            </a:pP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abstract tests from the model.</a:t>
            </a:r>
          </a:p>
          <a:p>
            <a:pPr>
              <a:buFontTx/>
              <a:buAutoNum type="arabicParenR"/>
            </a:pP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Concretize the abstract </a:t>
            </a:r>
            <a:b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to make them </a:t>
            </a:r>
            <a:b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</a:p>
          <a:p>
            <a:pPr>
              <a:buFontTx/>
              <a:buAutoNum type="arabicParenR"/>
            </a:pP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tests on </a:t>
            </a:r>
            <a:b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SUT and assign </a:t>
            </a:r>
            <a:b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verdicts.</a:t>
            </a:r>
          </a:p>
          <a:p>
            <a:pPr>
              <a:buFontTx/>
              <a:buAutoNum type="arabicParenR"/>
            </a:pP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test results.</a:t>
            </a:r>
            <a:endParaRPr lang="en-US" altLang="pt-PT" sz="2000" i="1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29" y="1124744"/>
            <a:ext cx="4594225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84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Offline MBT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000" dirty="0"/>
              <a:t>Automate test case generation </a:t>
            </a:r>
          </a:p>
          <a:p>
            <a:r>
              <a:rPr lang="en-GB" sz="2000" dirty="0"/>
              <a:t>Offline MBT means generating a finite set of tests and execute those later </a:t>
            </a:r>
          </a:p>
          <a:p>
            <a:r>
              <a:rPr lang="en-GB" sz="2000" dirty="0"/>
              <a:t>This allows automatic test execution in third party test execution platform </a:t>
            </a:r>
          </a:p>
          <a:p>
            <a:r>
              <a:rPr lang="en-GB" sz="2000" dirty="0"/>
              <a:t>Makes possible to create a tool chain:</a:t>
            </a:r>
            <a:endParaRPr lang="pt-PT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Online MBT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Test case generation and execution in motion </a:t>
            </a:r>
          </a:p>
          <a:p>
            <a:r>
              <a:rPr lang="en-GB" dirty="0"/>
              <a:t>•Next step is design after the output receiving </a:t>
            </a:r>
          </a:p>
          <a:p>
            <a:r>
              <a:rPr lang="en-GB" dirty="0"/>
              <a:t>Testing nondeterministic systems</a:t>
            </a:r>
          </a:p>
          <a:p>
            <a:r>
              <a:rPr lang="en-GB" dirty="0"/>
              <a:t>Infinite test suite running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5229200"/>
            <a:ext cx="43338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used?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Rules are specified once.</a:t>
            </a:r>
          </a:p>
          <a:p>
            <a:r>
              <a:rPr lang="en-GB" dirty="0"/>
              <a:t>Project maintenance is lower</a:t>
            </a:r>
          </a:p>
          <a:p>
            <a:r>
              <a:rPr lang="en-GB" dirty="0"/>
              <a:t>Design is fluid</a:t>
            </a:r>
          </a:p>
          <a:p>
            <a:r>
              <a:rPr lang="en-GB" dirty="0"/>
              <a:t>Design more and code less</a:t>
            </a:r>
          </a:p>
          <a:p>
            <a:r>
              <a:rPr lang="en-GB" dirty="0"/>
              <a:t>High coverage</a:t>
            </a:r>
          </a:p>
          <a:p>
            <a:r>
              <a:rPr lang="en-GB" dirty="0"/>
              <a:t>Model authoring is independent of implementation and actual testing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</p:spTree>
    <p:extLst>
      <p:ext uri="{BB962C8B-B14F-4D97-AF65-F5344CB8AC3E}">
        <p14:creationId xmlns:p14="http://schemas.microsoft.com/office/powerpoint/2010/main" val="33812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model?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  <a:p>
            <a:r>
              <a:rPr lang="en-GB" dirty="0"/>
              <a:t>Control Flow</a:t>
            </a:r>
          </a:p>
          <a:p>
            <a:r>
              <a:rPr lang="en-GB" dirty="0"/>
              <a:t>Dependency Graphs</a:t>
            </a:r>
          </a:p>
          <a:p>
            <a:r>
              <a:rPr lang="en-GB" dirty="0"/>
              <a:t>Decision Tables</a:t>
            </a:r>
          </a:p>
          <a:p>
            <a:r>
              <a:rPr lang="en-GB" dirty="0"/>
              <a:t>State transition machines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</p:spTree>
    <p:extLst>
      <p:ext uri="{BB962C8B-B14F-4D97-AF65-F5344CB8AC3E}">
        <p14:creationId xmlns:p14="http://schemas.microsoft.com/office/powerpoint/2010/main" val="22660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model?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1687736"/>
            <a:ext cx="2021410" cy="19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666" y="1681510"/>
            <a:ext cx="2361958" cy="19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925" y="1700808"/>
            <a:ext cx="2557847" cy="191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358" y="3785121"/>
            <a:ext cx="301625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8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4873beb7-5857-4685-be1f-d57550cc96cc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865</TotalTime>
  <Words>781</Words>
  <Application>Microsoft Office PowerPoint</Application>
  <PresentationFormat>Custom</PresentationFormat>
  <Paragraphs>185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Tech 16x9</vt:lpstr>
      <vt:lpstr>Model-base testing</vt:lpstr>
      <vt:lpstr>Model-based testing</vt:lpstr>
      <vt:lpstr>What is model-based testing?</vt:lpstr>
      <vt:lpstr>What is model-based testing?</vt:lpstr>
      <vt:lpstr>What is model-based testing?</vt:lpstr>
      <vt:lpstr>What is model-based testing?</vt:lpstr>
      <vt:lpstr>Why is this used?</vt:lpstr>
      <vt:lpstr>What is the model?</vt:lpstr>
      <vt:lpstr>What is the model?</vt:lpstr>
      <vt:lpstr>Which tool I use?</vt:lpstr>
      <vt:lpstr>Which tool I use?</vt:lpstr>
      <vt:lpstr>Which tool I use?</vt:lpstr>
      <vt:lpstr>Which tool I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 testing</dc:title>
  <dc:creator>José Esteves</dc:creator>
  <cp:lastModifiedBy>José Esteves</cp:lastModifiedBy>
  <cp:revision>22</cp:revision>
  <dcterms:created xsi:type="dcterms:W3CDTF">2016-10-29T16:25:20Z</dcterms:created>
  <dcterms:modified xsi:type="dcterms:W3CDTF">2016-12-02T08:01:34Z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