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2" r:id="rId6"/>
    <p:sldId id="268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3" r:id="rId16"/>
    <p:sldId id="284" r:id="rId17"/>
    <p:sldId id="267" r:id="rId18"/>
    <p:sldId id="28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AA1F0-46C7-47D0-B293-A05B0DD4516A}">
          <p14:sldIdLst>
            <p14:sldId id="257"/>
            <p14:sldId id="272"/>
            <p14:sldId id="268"/>
            <p14:sldId id="274"/>
            <p14:sldId id="273"/>
            <p14:sldId id="275"/>
            <p14:sldId id="276"/>
            <p14:sldId id="277"/>
            <p14:sldId id="278"/>
          </p14:sldIdLst>
        </p14:section>
        <p14:section name="Untitled Section" id="{DFCAEDE0-7835-484C-BFDA-B048600CD1C6}">
          <p14:sldIdLst>
            <p14:sldId id="279"/>
            <p14:sldId id="281"/>
            <p14:sldId id="283"/>
            <p14:sldId id="284"/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4" autoAdjust="0"/>
  </p:normalViewPr>
  <p:slideViewPr>
    <p:cSldViewPr>
      <p:cViewPr varScale="1">
        <p:scale>
          <a:sx n="154" d="100"/>
          <a:sy n="154" d="100"/>
        </p:scale>
        <p:origin x="500" y="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lower. You do not need to write new tests for each new feature. Once you have a model it is easier to generate and re-generate test cases than it is with hand-coded test cases.</a:t>
            </a:r>
          </a:p>
          <a:p>
            <a:r>
              <a:rPr lang="en-GB" dirty="0"/>
              <a:t>Design is fluid. When a new feature is added, a new action is added to the state machine to run in combination with existing actions. A simple change can automatically ripple through the entire suite of test cases.</a:t>
            </a:r>
          </a:p>
          <a:p>
            <a:r>
              <a:rPr lang="en-GB" dirty="0"/>
              <a:t>Design more and code less.</a:t>
            </a:r>
          </a:p>
          <a:p>
            <a:r>
              <a:rPr lang="en-GB" dirty="0"/>
              <a:t>High coverage. Tests continue to find bugs, not just regressions due to changes in the code path or dependencies.</a:t>
            </a:r>
          </a:p>
          <a:p>
            <a:r>
              <a:rPr lang="en-GB" dirty="0"/>
              <a:t>Model authoring is independent of implementation and actual testing so that these activities can be carried out by different members of a team concurrently.</a:t>
            </a:r>
          </a:p>
          <a:p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6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72592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/>
              <a:t>Model-base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04592"/>
            <a:ext cx="8735325" cy="1752600"/>
          </a:xfrm>
        </p:spPr>
        <p:txBody>
          <a:bodyPr/>
          <a:lstStyle/>
          <a:p>
            <a:r>
              <a:rPr lang="en-US" dirty="0" err="1"/>
              <a:t>Mesw</a:t>
            </a:r>
            <a:r>
              <a:rPr lang="en-US" dirty="0"/>
              <a:t> – </a:t>
            </a:r>
            <a:r>
              <a:rPr lang="en-US" dirty="0" err="1"/>
              <a:t>tvvs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idx="1"/>
          </p:nvPr>
        </p:nvSpPr>
        <p:spPr>
          <a:xfrm>
            <a:off x="4808775" y="1701800"/>
            <a:ext cx="3363361" cy="914400"/>
          </a:xfrm>
        </p:spPr>
        <p:txBody>
          <a:bodyPr/>
          <a:lstStyle/>
          <a:p>
            <a:r>
              <a:rPr lang="pt-PT" dirty="0" err="1"/>
              <a:t>Spec</a:t>
            </a:r>
            <a:r>
              <a:rPr lang="pt-PT" dirty="0"/>
              <a:t> Explorer</a:t>
            </a:r>
            <a:endParaRPr lang="pt-PT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idx="1"/>
          </p:nvPr>
        </p:nvSpPr>
        <p:spPr>
          <a:xfrm>
            <a:off x="8398668" y="1701800"/>
            <a:ext cx="3363361" cy="914400"/>
          </a:xfrm>
        </p:spPr>
        <p:txBody>
          <a:bodyPr/>
          <a:lstStyle/>
          <a:p>
            <a:r>
              <a:rPr lang="pt-PT" dirty="0" err="1"/>
              <a:t>Topcased</a:t>
            </a:r>
            <a:endParaRPr lang="pt-PT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72136" y="3076445"/>
            <a:ext cx="2715289" cy="2688603"/>
          </a:xfrm>
          <a:prstGeom prst="rect">
            <a:avLst/>
          </a:prstGeom>
        </p:spPr>
      </p:pic>
      <p:pic>
        <p:nvPicPr>
          <p:cNvPr id="2050" name="Picture 2" descr="http://graphwalker.com/images/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00" y="4077073"/>
            <a:ext cx="3617625" cy="6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ideo.ch9.ms/ecn/ch9/6/2/8/3/3/5/SpecExplorerBasics2_320_ch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327774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9" y="2845078"/>
            <a:ext cx="5589476" cy="3336602"/>
          </a:xfrm>
          <a:prstGeom prst="rect">
            <a:avLst/>
          </a:prstGeom>
        </p:spPr>
      </p:pic>
      <p:pic>
        <p:nvPicPr>
          <p:cNvPr id="4098" name="Picture 2" descr="Pet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866855"/>
            <a:ext cx="5105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Spec</a:t>
            </a:r>
            <a:r>
              <a:rPr lang="pt-PT" dirty="0"/>
              <a:t> Explorer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694003"/>
            <a:ext cx="8165884" cy="48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Topcased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5122" name="Picture 2" descr="http://wiki.edna-site.org/images/3/3a/TopCasedKernelDat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736407"/>
            <a:ext cx="6908497" cy="48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is your turn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6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  <a:p>
            <a:r>
              <a:rPr lang="en-US" dirty="0"/>
              <a:t>Why is this used?</a:t>
            </a:r>
          </a:p>
          <a:p>
            <a:r>
              <a:rPr lang="en-US" dirty="0"/>
              <a:t>What is the model?</a:t>
            </a:r>
          </a:p>
          <a:p>
            <a:r>
              <a:rPr lang="en-US" dirty="0"/>
              <a:t>Which tool I use?</a:t>
            </a:r>
          </a:p>
          <a:p>
            <a:r>
              <a:rPr lang="en-US" dirty="0"/>
              <a:t>Exercise demonstration</a:t>
            </a:r>
          </a:p>
          <a:p>
            <a:r>
              <a:rPr lang="en-US" dirty="0"/>
              <a:t>Now is your turn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801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Model-based testing (MBT) is the automatic generation of software test procedures, using models of system requirements and behaviour.</a:t>
            </a:r>
          </a:p>
          <a:p>
            <a:r>
              <a:rPr lang="pt-PT" sz="2000" dirty="0" err="1"/>
              <a:t>Almost</a:t>
            </a:r>
            <a:r>
              <a:rPr lang="pt-PT" sz="2000" dirty="0"/>
              <a:t> </a:t>
            </a:r>
            <a:r>
              <a:rPr lang="pt-PT" sz="2000" dirty="0" err="1"/>
              <a:t>synonyms</a:t>
            </a:r>
            <a:endParaRPr lang="pt-PT" sz="2000" dirty="0"/>
          </a:p>
          <a:p>
            <a:pPr lvl="1"/>
            <a:r>
              <a:rPr lang="pt-PT" sz="1800" dirty="0" err="1"/>
              <a:t>Model-driven</a:t>
            </a:r>
            <a:r>
              <a:rPr lang="pt-PT" sz="1800" dirty="0"/>
              <a:t> </a:t>
            </a:r>
            <a:r>
              <a:rPr lang="pt-PT" sz="1800" dirty="0" err="1"/>
              <a:t>testing</a:t>
            </a:r>
            <a:endParaRPr lang="pt-PT" sz="1800" dirty="0"/>
          </a:p>
          <a:p>
            <a:pPr lvl="1"/>
            <a:r>
              <a:rPr lang="pt-PT" sz="1800" dirty="0" err="1"/>
              <a:t>Test</a:t>
            </a:r>
            <a:r>
              <a:rPr lang="pt-PT" sz="1800" dirty="0"/>
              <a:t> </a:t>
            </a:r>
            <a:r>
              <a:rPr lang="pt-PT" sz="1800" dirty="0" err="1"/>
              <a:t>generation</a:t>
            </a:r>
            <a:endParaRPr lang="pt-PT" sz="1800" dirty="0"/>
          </a:p>
          <a:p>
            <a:pPr lvl="1"/>
            <a:r>
              <a:rPr lang="pt-PT" sz="1800" dirty="0"/>
              <a:t>Hardware in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loop</a:t>
            </a:r>
            <a:endParaRPr lang="pt-PT" sz="1800" dirty="0"/>
          </a:p>
          <a:p>
            <a:r>
              <a:rPr lang="pt-PT" sz="2000" dirty="0" err="1"/>
              <a:t>Approachs</a:t>
            </a:r>
            <a:endParaRPr lang="pt-PT" sz="2000" dirty="0"/>
          </a:p>
          <a:p>
            <a:pPr lvl="1"/>
            <a:r>
              <a:rPr lang="pt-PT" sz="1800" dirty="0"/>
              <a:t>Online MBT</a:t>
            </a:r>
          </a:p>
          <a:p>
            <a:pPr lvl="1"/>
            <a:r>
              <a:rPr lang="pt-PT" sz="1800" dirty="0"/>
              <a:t>Offline MBT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31" y="2217636"/>
            <a:ext cx="4082231" cy="1267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78" y="3586718"/>
            <a:ext cx="3878306" cy="24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Offline MBT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Automate test case generation </a:t>
            </a:r>
          </a:p>
          <a:p>
            <a:r>
              <a:rPr lang="en-GB" sz="2000" dirty="0"/>
              <a:t>Offline MBT means generating a finite set of tests and execute those later </a:t>
            </a:r>
          </a:p>
          <a:p>
            <a:r>
              <a:rPr lang="en-GB" sz="2000" dirty="0"/>
              <a:t>This allows automatic test execution in third party test execution platform </a:t>
            </a:r>
          </a:p>
          <a:p>
            <a:r>
              <a:rPr lang="en-GB" sz="2000" dirty="0"/>
              <a:t>Makes possible to create a tool chain:</a:t>
            </a:r>
            <a:endParaRPr lang="pt-PT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Online MBT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Test case generation and execution in motion •Next step is design after the output receiving </a:t>
            </a:r>
          </a:p>
          <a:p>
            <a:r>
              <a:rPr lang="en-GB" dirty="0"/>
              <a:t>Testing nondeterministic systems</a:t>
            </a:r>
          </a:p>
          <a:p>
            <a:r>
              <a:rPr lang="en-GB" dirty="0"/>
              <a:t>Infinite test suite running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229200"/>
            <a:ext cx="4333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</a:t>
            </a:r>
          </a:p>
          <a:p>
            <a:r>
              <a:rPr lang="en-GB" dirty="0"/>
              <a:t>Design is fluid</a:t>
            </a:r>
          </a:p>
          <a:p>
            <a:r>
              <a:rPr lang="en-GB" dirty="0"/>
              <a:t>Design more and code less</a:t>
            </a:r>
          </a:p>
          <a:p>
            <a:r>
              <a:rPr lang="en-GB" dirty="0"/>
              <a:t>High coverage</a:t>
            </a:r>
          </a:p>
          <a:p>
            <a:r>
              <a:rPr lang="en-GB" dirty="0"/>
              <a:t>Model authoring is independent of implementation and actual testing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7101408"/>
            <a:ext cx="979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  <a:p>
            <a:r>
              <a:rPr lang="en-GB" dirty="0"/>
              <a:t>Control Flow</a:t>
            </a:r>
          </a:p>
          <a:p>
            <a:r>
              <a:rPr lang="en-GB" dirty="0"/>
              <a:t>Dependency Graphs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State transition machines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2660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6958" y="2717800"/>
            <a:ext cx="4624508" cy="3454400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580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6" y="1830875"/>
            <a:ext cx="6912768" cy="4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tool I use?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48859"/>
              </p:ext>
            </p:extLst>
          </p:nvPr>
        </p:nvGraphicFramePr>
        <p:xfrm>
          <a:off x="1218884" y="1701802"/>
          <a:ext cx="10348136" cy="446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391">
                  <a:extLst>
                    <a:ext uri="{9D8B030D-6E8A-4147-A177-3AD203B41FA5}">
                      <a16:colId xmlns:a16="http://schemas.microsoft.com/office/drawing/2014/main" val="1843856318"/>
                    </a:ext>
                  </a:extLst>
                </a:gridCol>
                <a:gridCol w="1354357">
                  <a:extLst>
                    <a:ext uri="{9D8B030D-6E8A-4147-A177-3AD203B41FA5}">
                      <a16:colId xmlns:a16="http://schemas.microsoft.com/office/drawing/2014/main" val="54884749"/>
                    </a:ext>
                  </a:extLst>
                </a:gridCol>
                <a:gridCol w="4592118">
                  <a:extLst>
                    <a:ext uri="{9D8B030D-6E8A-4147-A177-3AD203B41FA5}">
                      <a16:colId xmlns:a16="http://schemas.microsoft.com/office/drawing/2014/main" val="3130447722"/>
                    </a:ext>
                  </a:extLst>
                </a:gridCol>
                <a:gridCol w="1735270">
                  <a:extLst>
                    <a:ext uri="{9D8B030D-6E8A-4147-A177-3AD203B41FA5}">
                      <a16:colId xmlns:a16="http://schemas.microsoft.com/office/drawing/2014/main" val="2098148624"/>
                    </a:ext>
                  </a:extLst>
                </a:gridCol>
              </a:tblGrid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Tool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Modified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Input format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Type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579644838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4Test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Custom (Gherkin based)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47979423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BPM-Xchange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BPMN, UML...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381696840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Conformiq Creator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Activity Diagrams, DSL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134681496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Conformiq Designer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 State Machines, QML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4129290035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DTM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custom activity model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968882100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fMBT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Custom (AAL)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393117909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GraphWalker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FSM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27246434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JSXM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EFSM (Stream X-machines)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Academic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824950484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JTorX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LTS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888983731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MaTeLo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Markov chains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167551706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MBTsuite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 or BPMN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329736443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MISTA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PrT net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Academic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622108904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Modbat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EFSM (Scala-based DSL)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839462823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ModelJUnit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EFSM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243910207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 dirty="0" err="1">
                          <a:effectLst/>
                        </a:rPr>
                        <a:t>MoMuT</a:t>
                      </a:r>
                      <a:r>
                        <a:rPr lang="pt-PT" sz="600" u="none" strike="noStrike" dirty="0">
                          <a:effectLst/>
                        </a:rPr>
                        <a:t>::UML</a:t>
                      </a:r>
                      <a:endParaRPr lang="pt-PT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 state machines, OOAS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Academic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917396733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OSMO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model program in Java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023216741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PyModel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Python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83266497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RT-Tester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UML/SysML, Matlab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016369379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Smartesting CertifyIt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 + OCL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5957980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Spec Explorer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model programs in C#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78439074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Tcases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Custom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Open source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793735137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TEMPPO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Task flow model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935042577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TestCast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UML State Machines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3313738471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TestOptimal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(E)FSM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Commercial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1344501314"/>
                  </a:ext>
                </a:extLst>
              </a:tr>
              <a:tr h="1716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u="none" strike="noStrike">
                          <a:effectLst/>
                        </a:rPr>
                        <a:t>T-VEC</a:t>
                      </a:r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2013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>
                          <a:effectLst/>
                        </a:rPr>
                        <a:t>Simulink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u="none" strike="noStrike" dirty="0" err="1">
                          <a:effectLst/>
                        </a:rPr>
                        <a:t>Commercial</a:t>
                      </a:r>
                      <a:endParaRPr lang="pt-PT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03" marR="3503" marT="5254" marB="5254" anchor="ctr"/>
                </a:tc>
                <a:extLst>
                  <a:ext uri="{0D108BD9-81ED-4DB2-BD59-A6C34878D82A}">
                    <a16:rowId xmlns:a16="http://schemas.microsoft.com/office/drawing/2014/main" val="291416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190</TotalTime>
  <Words>657</Words>
  <Application>Microsoft Office PowerPoint</Application>
  <PresentationFormat>Custom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Tech 16x9</vt:lpstr>
      <vt:lpstr>Model-base testing</vt:lpstr>
      <vt:lpstr>What is model-based testing?</vt:lpstr>
      <vt:lpstr>What is model-based testing?</vt:lpstr>
      <vt:lpstr>What is model-based testing?</vt:lpstr>
      <vt:lpstr>Why is this used?</vt:lpstr>
      <vt:lpstr>What is the model?</vt:lpstr>
      <vt:lpstr>What is the model?</vt:lpstr>
      <vt:lpstr>What is the model?</vt:lpstr>
      <vt:lpstr>Which tool I use?</vt:lpstr>
      <vt:lpstr>Which tool I use?</vt:lpstr>
      <vt:lpstr>Which tool I use?</vt:lpstr>
      <vt:lpstr>Which tool I use?</vt:lpstr>
      <vt:lpstr>Which tool I use?</vt:lpstr>
      <vt:lpstr>Exercise demonstration</vt:lpstr>
      <vt:lpstr>Now is 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 testing</dc:title>
  <dc:creator>José Esteves</dc:creator>
  <cp:lastModifiedBy>José Esteves</cp:lastModifiedBy>
  <cp:revision>10</cp:revision>
  <dcterms:created xsi:type="dcterms:W3CDTF">2016-10-29T16:25:20Z</dcterms:created>
  <dcterms:modified xsi:type="dcterms:W3CDTF">2016-10-29T19:35:30Z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