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8"/>
  </p:notesMasterIdLst>
  <p:handoutMasterIdLst>
    <p:handoutMasterId r:id="rId19"/>
  </p:handoutMasterIdLst>
  <p:sldIdLst>
    <p:sldId id="257" r:id="rId5"/>
    <p:sldId id="272" r:id="rId6"/>
    <p:sldId id="268" r:id="rId7"/>
    <p:sldId id="274" r:id="rId8"/>
    <p:sldId id="273" r:id="rId9"/>
    <p:sldId id="275" r:id="rId10"/>
    <p:sldId id="278" r:id="rId11"/>
    <p:sldId id="279" r:id="rId12"/>
    <p:sldId id="283" r:id="rId13"/>
    <p:sldId id="284" r:id="rId14"/>
    <p:sldId id="281" r:id="rId15"/>
    <p:sldId id="267" r:id="rId16"/>
    <p:sldId id="280" r:id="rId17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DBAA1F0-46C7-47D0-B293-A05B0DD4516A}">
          <p14:sldIdLst>
            <p14:sldId id="257"/>
            <p14:sldId id="272"/>
            <p14:sldId id="268"/>
            <p14:sldId id="274"/>
            <p14:sldId id="273"/>
            <p14:sldId id="275"/>
            <p14:sldId id="278"/>
          </p14:sldIdLst>
        </p14:section>
        <p14:section name="Untitled Section" id="{DFCAEDE0-7835-484C-BFDA-B048600CD1C6}">
          <p14:sldIdLst>
            <p14:sldId id="279"/>
            <p14:sldId id="283"/>
            <p14:sldId id="284"/>
            <p14:sldId id="281"/>
            <p14:sldId id="267"/>
            <p14:sldId id="28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9" autoAdjust="0"/>
    <p:restoredTop sz="94664" autoAdjust="0"/>
  </p:normalViewPr>
  <p:slideViewPr>
    <p:cSldViewPr>
      <p:cViewPr varScale="1">
        <p:scale>
          <a:sx n="91" d="100"/>
          <a:sy n="91" d="100"/>
        </p:scale>
        <p:origin x="60" y="44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11/26/2016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11/26/2016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Rules are specified once.</a:t>
            </a:r>
          </a:p>
          <a:p>
            <a:r>
              <a:rPr lang="en-GB" dirty="0"/>
              <a:t>Project maintenance is lower. You do not need to write new tests for each new feature. Once you have a model it is easier to generate and re-generate test cases than it is with hand-coded test cases.</a:t>
            </a:r>
          </a:p>
          <a:p>
            <a:r>
              <a:rPr lang="en-GB" dirty="0"/>
              <a:t>Design is fluid. When a new feature is added, a new action is added to the state machine to run in combination with existing actions. A simple change can automatically ripple through the entire suite of test cases.</a:t>
            </a:r>
          </a:p>
          <a:p>
            <a:r>
              <a:rPr lang="en-GB" dirty="0"/>
              <a:t>Design more and code less.</a:t>
            </a:r>
          </a:p>
          <a:p>
            <a:r>
              <a:rPr lang="en-GB" dirty="0"/>
              <a:t>High coverage. Tests continue to find bugs, not just regressions due to changes in the code path or dependencies.</a:t>
            </a:r>
          </a:p>
          <a:p>
            <a:r>
              <a:rPr lang="en-GB" dirty="0"/>
              <a:t>Model authoring is independent of implementation and actual testing so that these activities can be carried out by different members of a team concurrently.</a:t>
            </a:r>
          </a:p>
          <a:p>
            <a:endParaRPr lang="en-GB" dirty="0"/>
          </a:p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pt-PT" smtClean="0"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826828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11/26/2016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11/26/2016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11/26/2016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11/26/2016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11/26/2016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11/26/2016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11/26/2016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11/26/2016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11/26/2016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11/26/2016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11/26/2016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11/26/2016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1372592"/>
            <a:ext cx="8735325" cy="2000251"/>
          </a:xfrm>
        </p:spPr>
        <p:txBody>
          <a:bodyPr>
            <a:normAutofit/>
          </a:bodyPr>
          <a:lstStyle/>
          <a:p>
            <a:r>
              <a:rPr lang="en-US" sz="6600" dirty="0"/>
              <a:t>Model-base testing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625176" y="3404592"/>
            <a:ext cx="8735325" cy="1752600"/>
          </a:xfrm>
        </p:spPr>
        <p:txBody>
          <a:bodyPr/>
          <a:lstStyle/>
          <a:p>
            <a:r>
              <a:rPr lang="en-US" dirty="0" err="1"/>
              <a:t>Mesw</a:t>
            </a:r>
            <a:r>
              <a:rPr lang="en-US" dirty="0"/>
              <a:t> – </a:t>
            </a:r>
            <a:r>
              <a:rPr lang="en-US" dirty="0" err="1"/>
              <a:t>tvvs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Which tool I use?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3363361" cy="914400"/>
          </a:xfrm>
        </p:spPr>
        <p:txBody>
          <a:bodyPr/>
          <a:lstStyle/>
          <a:p>
            <a:r>
              <a:rPr lang="pt-PT" dirty="0"/>
              <a:t>MATELO</a:t>
            </a:r>
          </a:p>
        </p:txBody>
      </p:sp>
      <p:sp>
        <p:nvSpPr>
          <p:cNvPr id="6" name="Title 12"/>
          <p:cNvSpPr txBox="1">
            <a:spLocks/>
          </p:cNvSpPr>
          <p:nvPr/>
        </p:nvSpPr>
        <p:spPr>
          <a:xfrm>
            <a:off x="6526460" y="6597352"/>
            <a:ext cx="5760640" cy="346051"/>
          </a:xfrm>
          <a:prstGeom prst="rect">
            <a:avLst/>
          </a:prstGeom>
        </p:spPr>
        <p:txBody>
          <a:bodyPr vert="horz" lIns="121899" tIns="60949" rIns="121899" bIns="60949" rtlCol="0" anchor="b">
            <a:no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/>
              <a:t>José Esteves e Ricardo </a:t>
            </a:r>
            <a:r>
              <a:rPr lang="en-US" sz="2000" dirty="0" err="1"/>
              <a:t>Malafaya</a:t>
            </a:r>
            <a:r>
              <a:rPr lang="en-US" sz="2000" dirty="0"/>
              <a:t> – 03 December 2016</a:t>
            </a:r>
          </a:p>
        </p:txBody>
      </p:sp>
      <p:pic>
        <p:nvPicPr>
          <p:cNvPr id="4098" name="Picture 2" descr="Image result for MATELO model based test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4052" y="1572014"/>
            <a:ext cx="8516783" cy="4521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1320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Which tool I use?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3363361" cy="914400"/>
          </a:xfrm>
        </p:spPr>
        <p:txBody>
          <a:bodyPr/>
          <a:lstStyle/>
          <a:p>
            <a:r>
              <a:rPr lang="pt-PT" dirty="0" err="1"/>
              <a:t>GraphWalker</a:t>
            </a:r>
            <a:endParaRPr lang="pt-PT" dirty="0"/>
          </a:p>
        </p:txBody>
      </p:sp>
      <p:sp>
        <p:nvSpPr>
          <p:cNvPr id="6" name="Title 12"/>
          <p:cNvSpPr txBox="1">
            <a:spLocks/>
          </p:cNvSpPr>
          <p:nvPr/>
        </p:nvSpPr>
        <p:spPr>
          <a:xfrm>
            <a:off x="6526460" y="6597352"/>
            <a:ext cx="5760640" cy="346051"/>
          </a:xfrm>
          <a:prstGeom prst="rect">
            <a:avLst/>
          </a:prstGeom>
        </p:spPr>
        <p:txBody>
          <a:bodyPr vert="horz" lIns="121899" tIns="60949" rIns="121899" bIns="60949" rtlCol="0" anchor="b">
            <a:no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/>
              <a:t>José Esteves e Ricardo </a:t>
            </a:r>
            <a:r>
              <a:rPr lang="en-US" sz="2000" dirty="0" err="1"/>
              <a:t>Malafaya</a:t>
            </a:r>
            <a:r>
              <a:rPr lang="en-US" sz="2000" dirty="0"/>
              <a:t> – 03 December 2016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529" y="2845078"/>
            <a:ext cx="5589476" cy="3336602"/>
          </a:xfrm>
          <a:prstGeom prst="rect">
            <a:avLst/>
          </a:prstGeom>
        </p:spPr>
      </p:pic>
      <p:pic>
        <p:nvPicPr>
          <p:cNvPr id="4098" name="Picture 2" descr="PetClini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8468" y="1866855"/>
            <a:ext cx="5105400" cy="431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2509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demonstration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6140" y="1628800"/>
            <a:ext cx="5112568" cy="486698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484811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 is your turn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6140" y="1628800"/>
            <a:ext cx="5112568" cy="486698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636648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model-based testing?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model-based testing?</a:t>
            </a:r>
          </a:p>
          <a:p>
            <a:r>
              <a:rPr lang="en-US" dirty="0"/>
              <a:t>Why is this used?</a:t>
            </a:r>
          </a:p>
          <a:p>
            <a:r>
              <a:rPr lang="en-US" dirty="0"/>
              <a:t>What is the model?</a:t>
            </a:r>
          </a:p>
          <a:p>
            <a:r>
              <a:rPr lang="en-US" dirty="0"/>
              <a:t>Which tool I use?</a:t>
            </a:r>
          </a:p>
          <a:p>
            <a:r>
              <a:rPr lang="en-US" dirty="0"/>
              <a:t>Exercise demonstration</a:t>
            </a:r>
          </a:p>
          <a:p>
            <a:r>
              <a:rPr lang="en-US" dirty="0"/>
              <a:t>Now is your turn</a:t>
            </a:r>
          </a:p>
        </p:txBody>
      </p:sp>
      <p:sp>
        <p:nvSpPr>
          <p:cNvPr id="6" name="Title 12"/>
          <p:cNvSpPr txBox="1">
            <a:spLocks/>
          </p:cNvSpPr>
          <p:nvPr/>
        </p:nvSpPr>
        <p:spPr>
          <a:xfrm>
            <a:off x="6526460" y="6597352"/>
            <a:ext cx="5760640" cy="346051"/>
          </a:xfrm>
          <a:prstGeom prst="rect">
            <a:avLst/>
          </a:prstGeom>
        </p:spPr>
        <p:txBody>
          <a:bodyPr vert="horz" lIns="121899" tIns="60949" rIns="121899" bIns="60949" rtlCol="0" anchor="b">
            <a:no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/>
              <a:t>José Esteves e Ricardo </a:t>
            </a:r>
            <a:r>
              <a:rPr lang="en-US" sz="2000" dirty="0" err="1"/>
              <a:t>Malafaya</a:t>
            </a:r>
            <a:r>
              <a:rPr lang="en-US" sz="2000" dirty="0"/>
              <a:t> – 03 December 2016</a:t>
            </a:r>
          </a:p>
        </p:txBody>
      </p:sp>
    </p:spTree>
    <p:extLst>
      <p:ext uri="{BB962C8B-B14F-4D97-AF65-F5344CB8AC3E}">
        <p14:creationId xmlns:p14="http://schemas.microsoft.com/office/powerpoint/2010/main" val="1801968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model-based testing?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Model-based testing (MBT) is the automatic generation of software test procedures, using models of system requirements and behavior.</a:t>
            </a:r>
          </a:p>
          <a:p>
            <a:r>
              <a:rPr lang="en-US" sz="2000" dirty="0"/>
              <a:t>Almost synonyms</a:t>
            </a:r>
          </a:p>
          <a:p>
            <a:pPr lvl="1"/>
            <a:r>
              <a:rPr lang="en-US" sz="1800" dirty="0"/>
              <a:t>Model-driven testing</a:t>
            </a:r>
          </a:p>
          <a:p>
            <a:pPr lvl="1"/>
            <a:r>
              <a:rPr lang="en-US" sz="1800" dirty="0"/>
              <a:t>Test generation</a:t>
            </a:r>
          </a:p>
          <a:p>
            <a:pPr lvl="1"/>
            <a:r>
              <a:rPr lang="en-US" sz="1800" dirty="0"/>
              <a:t>Hardware in the loop</a:t>
            </a:r>
          </a:p>
          <a:p>
            <a:r>
              <a:rPr lang="en-US" sz="2000" dirty="0"/>
              <a:t>Approaches</a:t>
            </a:r>
          </a:p>
          <a:p>
            <a:pPr lvl="1"/>
            <a:r>
              <a:rPr lang="en-US" sz="1800" dirty="0"/>
              <a:t>Online MBT</a:t>
            </a:r>
          </a:p>
          <a:p>
            <a:pPr lvl="1"/>
            <a:r>
              <a:rPr lang="pt-PT" sz="1800" dirty="0"/>
              <a:t>Offline MBT</a:t>
            </a:r>
          </a:p>
        </p:txBody>
      </p:sp>
      <p:sp>
        <p:nvSpPr>
          <p:cNvPr id="6" name="Title 12"/>
          <p:cNvSpPr txBox="1">
            <a:spLocks/>
          </p:cNvSpPr>
          <p:nvPr/>
        </p:nvSpPr>
        <p:spPr>
          <a:xfrm>
            <a:off x="6526460" y="6597352"/>
            <a:ext cx="5760640" cy="346051"/>
          </a:xfrm>
          <a:prstGeom prst="rect">
            <a:avLst/>
          </a:prstGeom>
        </p:spPr>
        <p:txBody>
          <a:bodyPr vert="horz" lIns="121899" tIns="60949" rIns="121899" bIns="60949" rtlCol="0" anchor="b">
            <a:no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/>
              <a:t>José Esteves e Ricardo </a:t>
            </a:r>
            <a:r>
              <a:rPr lang="en-US" sz="2000" dirty="0" err="1"/>
              <a:t>Malafaya</a:t>
            </a:r>
            <a:r>
              <a:rPr lang="en-US" sz="2000" dirty="0"/>
              <a:t> – 03 December 2016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0131" y="2217636"/>
            <a:ext cx="4082231" cy="126748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2093" y="3583498"/>
            <a:ext cx="3878306" cy="2462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model-based testing?</a:t>
            </a:r>
            <a:endParaRPr lang="pt-PT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Offline MBT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sz="2000" dirty="0"/>
              <a:t>Automate test case generation </a:t>
            </a:r>
          </a:p>
          <a:p>
            <a:r>
              <a:rPr lang="en-GB" sz="2000" dirty="0"/>
              <a:t>Offline MBT means generating a finite set of tests and execute those later </a:t>
            </a:r>
          </a:p>
          <a:p>
            <a:r>
              <a:rPr lang="en-GB" sz="2000" dirty="0"/>
              <a:t>This allows automatic test execution in third party test execution platform </a:t>
            </a:r>
          </a:p>
          <a:p>
            <a:r>
              <a:rPr lang="en-GB" sz="2000" dirty="0"/>
              <a:t>Makes possible to create a tool chain:</a:t>
            </a:r>
            <a:endParaRPr lang="pt-PT" sz="20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pt-PT" dirty="0"/>
              <a:t>Online MBT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GB" dirty="0"/>
              <a:t>Test case generation and execution in motion </a:t>
            </a:r>
          </a:p>
          <a:p>
            <a:r>
              <a:rPr lang="en-GB" dirty="0"/>
              <a:t>•Next step is design after the output receiving </a:t>
            </a:r>
          </a:p>
          <a:p>
            <a:r>
              <a:rPr lang="en-GB" dirty="0"/>
              <a:t>Testing nondeterministic systems</a:t>
            </a:r>
          </a:p>
          <a:p>
            <a:r>
              <a:rPr lang="en-GB" dirty="0"/>
              <a:t>Infinite test suite running</a:t>
            </a:r>
            <a:endParaRPr lang="pt-PT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900" y="5229200"/>
            <a:ext cx="4333875" cy="75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453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this used?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Rules are specified once.</a:t>
            </a:r>
          </a:p>
          <a:p>
            <a:r>
              <a:rPr lang="en-GB" dirty="0"/>
              <a:t>Project maintenance is lower</a:t>
            </a:r>
          </a:p>
          <a:p>
            <a:r>
              <a:rPr lang="en-GB" dirty="0"/>
              <a:t>Design is fluid</a:t>
            </a:r>
          </a:p>
          <a:p>
            <a:r>
              <a:rPr lang="en-GB" dirty="0"/>
              <a:t>Design more and code less</a:t>
            </a:r>
          </a:p>
          <a:p>
            <a:r>
              <a:rPr lang="en-GB" dirty="0"/>
              <a:t>High coverage</a:t>
            </a:r>
          </a:p>
          <a:p>
            <a:r>
              <a:rPr lang="en-GB" dirty="0"/>
              <a:t>Model authoring is independent of implementation and actual testing</a:t>
            </a:r>
          </a:p>
        </p:txBody>
      </p:sp>
      <p:sp>
        <p:nvSpPr>
          <p:cNvPr id="6" name="Title 12"/>
          <p:cNvSpPr txBox="1">
            <a:spLocks/>
          </p:cNvSpPr>
          <p:nvPr/>
        </p:nvSpPr>
        <p:spPr>
          <a:xfrm>
            <a:off x="6526460" y="6597352"/>
            <a:ext cx="5760640" cy="346051"/>
          </a:xfrm>
          <a:prstGeom prst="rect">
            <a:avLst/>
          </a:prstGeom>
        </p:spPr>
        <p:txBody>
          <a:bodyPr vert="horz" lIns="121899" tIns="60949" rIns="121899" bIns="60949" rtlCol="0" anchor="b">
            <a:no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/>
              <a:t>José Esteves e Ricardo </a:t>
            </a:r>
            <a:r>
              <a:rPr lang="en-US" sz="2000" dirty="0" err="1"/>
              <a:t>Malafaya</a:t>
            </a:r>
            <a:r>
              <a:rPr lang="en-US" sz="2000" dirty="0"/>
              <a:t> – 03 December 2016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844" y="7101408"/>
            <a:ext cx="979333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232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model?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Data Flow</a:t>
            </a:r>
          </a:p>
          <a:p>
            <a:r>
              <a:rPr lang="en-GB" dirty="0"/>
              <a:t>Control Flow</a:t>
            </a:r>
          </a:p>
          <a:p>
            <a:r>
              <a:rPr lang="en-GB" dirty="0"/>
              <a:t>Dependency Graphs</a:t>
            </a:r>
          </a:p>
          <a:p>
            <a:r>
              <a:rPr lang="en-GB" dirty="0"/>
              <a:t>Decision Tables</a:t>
            </a:r>
          </a:p>
          <a:p>
            <a:r>
              <a:rPr lang="en-GB" dirty="0"/>
              <a:t>State transition machines</a:t>
            </a:r>
          </a:p>
        </p:txBody>
      </p:sp>
      <p:sp>
        <p:nvSpPr>
          <p:cNvPr id="6" name="Title 12"/>
          <p:cNvSpPr txBox="1">
            <a:spLocks/>
          </p:cNvSpPr>
          <p:nvPr/>
        </p:nvSpPr>
        <p:spPr>
          <a:xfrm>
            <a:off x="6526460" y="6597352"/>
            <a:ext cx="5760640" cy="346051"/>
          </a:xfrm>
          <a:prstGeom prst="rect">
            <a:avLst/>
          </a:prstGeom>
        </p:spPr>
        <p:txBody>
          <a:bodyPr vert="horz" lIns="121899" tIns="60949" rIns="121899" bIns="60949" rtlCol="0" anchor="b">
            <a:no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/>
              <a:t>José Esteves e Ricardo </a:t>
            </a:r>
            <a:r>
              <a:rPr lang="en-US" sz="2000" dirty="0" err="1"/>
              <a:t>Malafaya</a:t>
            </a:r>
            <a:r>
              <a:rPr lang="en-US" sz="2000" dirty="0"/>
              <a:t> – 03 December 2016</a:t>
            </a:r>
          </a:p>
        </p:txBody>
      </p:sp>
    </p:spTree>
    <p:extLst>
      <p:ext uri="{BB962C8B-B14F-4D97-AF65-F5344CB8AC3E}">
        <p14:creationId xmlns:p14="http://schemas.microsoft.com/office/powerpoint/2010/main" val="2266073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tool I use?</a:t>
            </a:r>
          </a:p>
        </p:txBody>
      </p:sp>
      <p:sp>
        <p:nvSpPr>
          <p:cNvPr id="6" name="Title 12"/>
          <p:cNvSpPr txBox="1">
            <a:spLocks/>
          </p:cNvSpPr>
          <p:nvPr/>
        </p:nvSpPr>
        <p:spPr>
          <a:xfrm>
            <a:off x="6526460" y="6597352"/>
            <a:ext cx="5760640" cy="346051"/>
          </a:xfrm>
          <a:prstGeom prst="rect">
            <a:avLst/>
          </a:prstGeom>
        </p:spPr>
        <p:txBody>
          <a:bodyPr vert="horz" lIns="121899" tIns="60949" rIns="121899" bIns="60949" rtlCol="0" anchor="b">
            <a:no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/>
              <a:t>José Esteves e Ricardo </a:t>
            </a:r>
            <a:r>
              <a:rPr lang="en-US" sz="2000" dirty="0" err="1"/>
              <a:t>Malafaya</a:t>
            </a:r>
            <a:r>
              <a:rPr lang="en-US" sz="2000" dirty="0"/>
              <a:t> – 03 December 2016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6128574"/>
              </p:ext>
            </p:extLst>
          </p:nvPr>
        </p:nvGraphicFramePr>
        <p:xfrm>
          <a:off x="1053852" y="1498600"/>
          <a:ext cx="10873207" cy="5004983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2701827">
                  <a:extLst>
                    <a:ext uri="{9D8B030D-6E8A-4147-A177-3AD203B41FA5}">
                      <a16:colId xmlns:a16="http://schemas.microsoft.com/office/drawing/2014/main" val="3839411820"/>
                    </a:ext>
                  </a:extLst>
                </a:gridCol>
                <a:gridCol w="1449761">
                  <a:extLst>
                    <a:ext uri="{9D8B030D-6E8A-4147-A177-3AD203B41FA5}">
                      <a16:colId xmlns:a16="http://schemas.microsoft.com/office/drawing/2014/main" val="3100957654"/>
                    </a:ext>
                  </a:extLst>
                </a:gridCol>
                <a:gridCol w="4107656">
                  <a:extLst>
                    <a:ext uri="{9D8B030D-6E8A-4147-A177-3AD203B41FA5}">
                      <a16:colId xmlns:a16="http://schemas.microsoft.com/office/drawing/2014/main" val="3043289213"/>
                    </a:ext>
                  </a:extLst>
                </a:gridCol>
                <a:gridCol w="2613963">
                  <a:extLst>
                    <a:ext uri="{9D8B030D-6E8A-4147-A177-3AD203B41FA5}">
                      <a16:colId xmlns:a16="http://schemas.microsoft.com/office/drawing/2014/main" val="2791684382"/>
                    </a:ext>
                  </a:extLst>
                </a:gridCol>
              </a:tblGrid>
              <a:tr h="250190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PT" sz="1600" u="none" strike="noStrike">
                          <a:effectLst/>
                        </a:rPr>
                        <a:t>Tool</a:t>
                      </a:r>
                      <a:endParaRPr lang="pt-PT" sz="16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PT" sz="1600" u="none" strike="noStrike">
                          <a:effectLst/>
                        </a:rPr>
                        <a:t>Modified</a:t>
                      </a:r>
                      <a:endParaRPr lang="pt-PT" sz="16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PT" sz="1600" u="none" strike="noStrike">
                          <a:effectLst/>
                        </a:rPr>
                        <a:t>Input format</a:t>
                      </a:r>
                      <a:endParaRPr lang="pt-PT" sz="16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PT" sz="1600" u="none" strike="noStrike">
                          <a:effectLst/>
                        </a:rPr>
                        <a:t>Type</a:t>
                      </a:r>
                      <a:endParaRPr lang="pt-PT" sz="16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202786671"/>
                  </a:ext>
                </a:extLst>
              </a:tr>
              <a:tr h="250190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PT" sz="1600" u="none" strike="noStrike">
                          <a:effectLst/>
                        </a:rPr>
                        <a:t>Spec Explorer</a:t>
                      </a:r>
                      <a:endParaRPr lang="pt-PT" sz="16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PT" sz="1600" u="none" strike="noStrike">
                          <a:effectLst/>
                        </a:rPr>
                        <a:t>2013</a:t>
                      </a:r>
                      <a:endParaRPr lang="pt-P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PT" sz="1600" u="none" strike="noStrike">
                          <a:effectLst/>
                        </a:rPr>
                        <a:t>model programs in C#</a:t>
                      </a:r>
                      <a:endParaRPr lang="pt-P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PT" sz="1600" u="none" strike="noStrike">
                          <a:effectLst/>
                        </a:rPr>
                        <a:t>Commercial</a:t>
                      </a:r>
                      <a:endParaRPr lang="pt-P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95779410"/>
                  </a:ext>
                </a:extLst>
              </a:tr>
              <a:tr h="250190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PT" sz="1600" u="none" strike="noStrike">
                          <a:effectLst/>
                        </a:rPr>
                        <a:t>MaTeLo</a:t>
                      </a:r>
                      <a:endParaRPr lang="pt-PT" sz="16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PT" sz="1600" u="none" strike="noStrike">
                          <a:effectLst/>
                        </a:rPr>
                        <a:t>2013</a:t>
                      </a:r>
                      <a:endParaRPr lang="pt-P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PT" sz="1600" u="none" strike="noStrike">
                          <a:effectLst/>
                        </a:rPr>
                        <a:t>Markov chains</a:t>
                      </a:r>
                      <a:endParaRPr lang="pt-P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PT" sz="1600" u="none" strike="noStrike">
                          <a:effectLst/>
                        </a:rPr>
                        <a:t>Commercial</a:t>
                      </a:r>
                      <a:endParaRPr lang="pt-P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876639308"/>
                  </a:ext>
                </a:extLst>
              </a:tr>
              <a:tr h="251373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PT" sz="1600" u="none" strike="noStrike">
                          <a:effectLst/>
                        </a:rPr>
                        <a:t>GraphWalker</a:t>
                      </a:r>
                      <a:endParaRPr lang="pt-PT" sz="16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PT" sz="1600" u="none" strike="noStrike">
                          <a:effectLst/>
                        </a:rPr>
                        <a:t>2014</a:t>
                      </a:r>
                      <a:endParaRPr lang="pt-P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PT" sz="1600" u="none" strike="noStrike">
                          <a:effectLst/>
                        </a:rPr>
                        <a:t>FSM</a:t>
                      </a:r>
                      <a:endParaRPr lang="pt-P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PT" sz="1600" u="none" strike="noStrike">
                          <a:effectLst/>
                        </a:rPr>
                        <a:t>Open source</a:t>
                      </a:r>
                      <a:endParaRPr lang="pt-P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18450071"/>
                  </a:ext>
                </a:extLst>
              </a:tr>
              <a:tr h="250190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PT" sz="1600" u="none" strike="noStrike">
                          <a:effectLst/>
                        </a:rPr>
                        <a:t>Uppaal</a:t>
                      </a:r>
                      <a:endParaRPr lang="pt-PT" sz="16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PT" sz="1600" u="none" strike="noStrike">
                          <a:effectLst/>
                        </a:rPr>
                        <a:t> </a:t>
                      </a:r>
                      <a:endParaRPr lang="pt-P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PT" sz="1600" u="none" strike="noStrike">
                          <a:effectLst/>
                        </a:rPr>
                        <a:t> </a:t>
                      </a:r>
                      <a:endParaRPr lang="pt-P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PT" sz="1600" u="none" strike="noStrike">
                          <a:effectLst/>
                        </a:rPr>
                        <a:t>Not specified</a:t>
                      </a:r>
                      <a:endParaRPr lang="pt-P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7439345"/>
                  </a:ext>
                </a:extLst>
              </a:tr>
              <a:tr h="250190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PT" sz="1600" u="none" strike="noStrike">
                          <a:effectLst/>
                        </a:rPr>
                        <a:t>Conformiq Creator</a:t>
                      </a:r>
                      <a:endParaRPr lang="pt-PT" sz="16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PT" sz="1600" u="none" strike="noStrike">
                          <a:effectLst/>
                        </a:rPr>
                        <a:t>2016</a:t>
                      </a:r>
                      <a:endParaRPr lang="pt-P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PT" sz="1600" u="none" strike="noStrike">
                          <a:effectLst/>
                        </a:rPr>
                        <a:t>Activity Diagrams, DSL</a:t>
                      </a:r>
                      <a:endParaRPr lang="pt-P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PT" sz="1600" u="none" strike="noStrike">
                          <a:effectLst/>
                        </a:rPr>
                        <a:t>Commercial</a:t>
                      </a:r>
                      <a:endParaRPr lang="pt-P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92296402"/>
                  </a:ext>
                </a:extLst>
              </a:tr>
              <a:tr h="250190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PT" sz="1600" u="none" strike="noStrike">
                          <a:effectLst/>
                        </a:rPr>
                        <a:t>Conformiq Designer</a:t>
                      </a:r>
                      <a:endParaRPr lang="pt-PT" sz="16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PT" sz="1600" u="none" strike="noStrike">
                          <a:effectLst/>
                        </a:rPr>
                        <a:t>2014</a:t>
                      </a:r>
                      <a:endParaRPr lang="pt-P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PT" sz="1600" u="none" strike="noStrike">
                          <a:effectLst/>
                        </a:rPr>
                        <a:t>UML State Machines, QML</a:t>
                      </a:r>
                      <a:endParaRPr lang="pt-P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PT" sz="1600" u="none" strike="noStrike">
                          <a:effectLst/>
                        </a:rPr>
                        <a:t>Commercial</a:t>
                      </a:r>
                      <a:endParaRPr lang="pt-P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97933192"/>
                  </a:ext>
                </a:extLst>
              </a:tr>
              <a:tr h="250190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PT" sz="1600" u="none" strike="noStrike">
                          <a:effectLst/>
                        </a:rPr>
                        <a:t>TopCased</a:t>
                      </a:r>
                      <a:endParaRPr lang="pt-PT" sz="16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PT" sz="1600" u="none" strike="noStrike">
                          <a:effectLst/>
                        </a:rPr>
                        <a:t> </a:t>
                      </a:r>
                      <a:endParaRPr lang="pt-P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PT" sz="1600" u="none" strike="noStrike">
                          <a:effectLst/>
                        </a:rPr>
                        <a:t> </a:t>
                      </a:r>
                      <a:endParaRPr lang="pt-P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PT" sz="1600" u="none" strike="noStrike">
                          <a:effectLst/>
                        </a:rPr>
                        <a:t>Apache 2.0</a:t>
                      </a:r>
                      <a:endParaRPr lang="pt-P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642791424"/>
                  </a:ext>
                </a:extLst>
              </a:tr>
              <a:tr h="250190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PT" sz="1600" u="none" strike="noStrike">
                          <a:effectLst/>
                        </a:rPr>
                        <a:t>MISTA</a:t>
                      </a:r>
                      <a:endParaRPr lang="pt-PT" sz="16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PT" sz="1600" u="none" strike="noStrike">
                          <a:effectLst/>
                        </a:rPr>
                        <a:t>2013</a:t>
                      </a:r>
                      <a:endParaRPr lang="pt-P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PT" sz="1600" u="none" strike="noStrike">
                          <a:effectLst/>
                        </a:rPr>
                        <a:t>PrT net</a:t>
                      </a:r>
                      <a:endParaRPr lang="pt-P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PT" sz="1600" u="none" strike="noStrike">
                          <a:effectLst/>
                        </a:rPr>
                        <a:t>Academic</a:t>
                      </a:r>
                      <a:endParaRPr lang="pt-P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836009039"/>
                  </a:ext>
                </a:extLst>
              </a:tr>
              <a:tr h="250190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PT" sz="1600" u="none" strike="noStrike">
                          <a:effectLst/>
                        </a:rPr>
                        <a:t>NModel</a:t>
                      </a:r>
                      <a:endParaRPr lang="pt-PT" sz="16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PT" sz="1600" u="none" strike="noStrike">
                          <a:effectLst/>
                        </a:rPr>
                        <a:t> </a:t>
                      </a:r>
                      <a:endParaRPr lang="pt-P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PT" sz="1600" u="none" strike="noStrike">
                          <a:effectLst/>
                        </a:rPr>
                        <a:t> </a:t>
                      </a:r>
                      <a:endParaRPr lang="pt-P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PT" sz="1600" u="none" strike="noStrike">
                          <a:effectLst/>
                        </a:rPr>
                        <a:t> </a:t>
                      </a:r>
                      <a:endParaRPr lang="pt-P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854574071"/>
                  </a:ext>
                </a:extLst>
              </a:tr>
              <a:tr h="250190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PT" sz="1600" u="none" strike="noStrike">
                          <a:effectLst/>
                        </a:rPr>
                        <a:t>fMBT</a:t>
                      </a:r>
                      <a:endParaRPr lang="pt-PT" sz="16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PT" sz="1600" u="none" strike="noStrike">
                          <a:effectLst/>
                        </a:rPr>
                        <a:t>2014</a:t>
                      </a:r>
                      <a:endParaRPr lang="pt-P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PT" sz="1600" u="none" strike="noStrike">
                          <a:effectLst/>
                        </a:rPr>
                        <a:t>Custom (AAL)</a:t>
                      </a:r>
                      <a:endParaRPr lang="pt-P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PT" sz="1600" u="none" strike="noStrike">
                          <a:effectLst/>
                        </a:rPr>
                        <a:t>Open source</a:t>
                      </a:r>
                      <a:endParaRPr lang="pt-P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864621761"/>
                  </a:ext>
                </a:extLst>
              </a:tr>
              <a:tr h="250190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PT" sz="1600" u="none" strike="noStrike">
                          <a:effectLst/>
                        </a:rPr>
                        <a:t>T-VEC</a:t>
                      </a:r>
                      <a:endParaRPr lang="pt-PT" sz="16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PT" sz="1600" u="none" strike="noStrike">
                          <a:effectLst/>
                        </a:rPr>
                        <a:t>2013</a:t>
                      </a:r>
                      <a:endParaRPr lang="pt-P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PT" sz="1600" u="none" strike="noStrike">
                          <a:effectLst/>
                        </a:rPr>
                        <a:t>Simulink</a:t>
                      </a:r>
                      <a:endParaRPr lang="pt-P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PT" sz="1600" u="none" strike="noStrike">
                          <a:effectLst/>
                        </a:rPr>
                        <a:t>Commercial</a:t>
                      </a:r>
                      <a:endParaRPr lang="pt-P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978820004"/>
                  </a:ext>
                </a:extLst>
              </a:tr>
              <a:tr h="250190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PT" sz="1600" u="none" strike="noStrike">
                          <a:effectLst/>
                        </a:rPr>
                        <a:t>MoMuT::UML</a:t>
                      </a:r>
                      <a:endParaRPr lang="pt-PT" sz="16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PT" sz="1600" u="none" strike="noStrike">
                          <a:effectLst/>
                        </a:rPr>
                        <a:t>2014</a:t>
                      </a:r>
                      <a:endParaRPr lang="pt-P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PT" sz="1600" u="none" strike="noStrike">
                          <a:effectLst/>
                        </a:rPr>
                        <a:t>UML state machines, OOAS</a:t>
                      </a:r>
                      <a:endParaRPr lang="pt-P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PT" sz="1600" u="none" strike="noStrike">
                          <a:effectLst/>
                        </a:rPr>
                        <a:t>Academic</a:t>
                      </a:r>
                      <a:endParaRPr lang="pt-P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446750507"/>
                  </a:ext>
                </a:extLst>
              </a:tr>
              <a:tr h="250190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PT" sz="1600" u="none" strike="noStrike">
                          <a:effectLst/>
                        </a:rPr>
                        <a:t>Tcases</a:t>
                      </a:r>
                      <a:endParaRPr lang="pt-PT" sz="16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PT" sz="1600" u="none" strike="noStrike">
                          <a:effectLst/>
                        </a:rPr>
                        <a:t>2015</a:t>
                      </a:r>
                      <a:endParaRPr lang="pt-P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PT" sz="1600" u="none" strike="noStrike">
                          <a:effectLst/>
                        </a:rPr>
                        <a:t>Custom</a:t>
                      </a:r>
                      <a:endParaRPr lang="pt-P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PT" sz="1600" u="none" strike="noStrike">
                          <a:effectLst/>
                        </a:rPr>
                        <a:t>Open source</a:t>
                      </a:r>
                      <a:endParaRPr lang="pt-P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593567885"/>
                  </a:ext>
                </a:extLst>
              </a:tr>
              <a:tr h="250190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PT" sz="1600" u="none" strike="noStrike">
                          <a:effectLst/>
                        </a:rPr>
                        <a:t>TestCast</a:t>
                      </a:r>
                      <a:endParaRPr lang="pt-PT" sz="16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PT" sz="1600" u="none" strike="noStrike">
                          <a:effectLst/>
                        </a:rPr>
                        <a:t>2014</a:t>
                      </a:r>
                      <a:endParaRPr lang="pt-P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PT" sz="1600" u="none" strike="noStrike">
                          <a:effectLst/>
                        </a:rPr>
                        <a:t>UML State Machines</a:t>
                      </a:r>
                      <a:endParaRPr lang="pt-P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PT" sz="1600" u="none" strike="noStrike">
                          <a:effectLst/>
                        </a:rPr>
                        <a:t>Commercial</a:t>
                      </a:r>
                      <a:endParaRPr lang="pt-P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066702260"/>
                  </a:ext>
                </a:extLst>
              </a:tr>
              <a:tr h="250190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PT" sz="1600" u="none" strike="noStrike">
                          <a:effectLst/>
                        </a:rPr>
                        <a:t>JUMBL</a:t>
                      </a:r>
                      <a:endParaRPr lang="pt-PT" sz="16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PT" sz="1600" u="none" strike="noStrike">
                          <a:effectLst/>
                        </a:rPr>
                        <a:t> </a:t>
                      </a:r>
                      <a:endParaRPr lang="pt-P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PT" sz="1600" u="none" strike="noStrike">
                          <a:effectLst/>
                        </a:rPr>
                        <a:t> </a:t>
                      </a:r>
                      <a:endParaRPr lang="pt-P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PT" sz="1600" u="none" strike="noStrike">
                          <a:effectLst/>
                        </a:rPr>
                        <a:t>Univ of Tennesse</a:t>
                      </a:r>
                      <a:endParaRPr lang="pt-P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305210048"/>
                  </a:ext>
                </a:extLst>
              </a:tr>
              <a:tr h="250190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PT" sz="1600" u="none" strike="noStrike">
                          <a:effectLst/>
                        </a:rPr>
                        <a:t>4Test</a:t>
                      </a:r>
                      <a:endParaRPr lang="pt-PT" sz="16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PT" sz="1600" u="none" strike="noStrike">
                          <a:effectLst/>
                        </a:rPr>
                        <a:t>2016</a:t>
                      </a:r>
                      <a:endParaRPr lang="pt-P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PT" sz="1600" u="none" strike="noStrike">
                          <a:effectLst/>
                        </a:rPr>
                        <a:t>Custom (Gherkin based)</a:t>
                      </a:r>
                      <a:endParaRPr lang="pt-P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PT" sz="1600" u="none" strike="noStrike">
                          <a:effectLst/>
                        </a:rPr>
                        <a:t>Commercial</a:t>
                      </a:r>
                      <a:endParaRPr lang="pt-P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154144911"/>
                  </a:ext>
                </a:extLst>
              </a:tr>
              <a:tr h="250190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PT" sz="1600" u="none" strike="noStrike">
                          <a:effectLst/>
                        </a:rPr>
                        <a:t>BPM-Xchange</a:t>
                      </a:r>
                      <a:endParaRPr lang="pt-PT" sz="16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PT" sz="1600" u="none" strike="noStrike">
                          <a:effectLst/>
                        </a:rPr>
                        <a:t>2014</a:t>
                      </a:r>
                      <a:endParaRPr lang="pt-P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PT" sz="1600" u="none" strike="noStrike">
                          <a:effectLst/>
                        </a:rPr>
                        <a:t>BPMN, UML...</a:t>
                      </a:r>
                      <a:endParaRPr lang="pt-P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PT" sz="1600" u="none" strike="noStrike">
                          <a:effectLst/>
                        </a:rPr>
                        <a:t>Commercial</a:t>
                      </a:r>
                      <a:endParaRPr lang="pt-P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350069688"/>
                  </a:ext>
                </a:extLst>
              </a:tr>
              <a:tr h="250190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PT" sz="1600" u="none" strike="noStrike">
                          <a:effectLst/>
                        </a:rPr>
                        <a:t>DTM</a:t>
                      </a:r>
                      <a:endParaRPr lang="pt-PT" sz="16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PT" sz="1600" u="none" strike="noStrike">
                          <a:effectLst/>
                        </a:rPr>
                        <a:t>2013</a:t>
                      </a:r>
                      <a:endParaRPr lang="pt-P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PT" sz="1600" u="none" strike="noStrike">
                          <a:effectLst/>
                        </a:rPr>
                        <a:t>custom activity model</a:t>
                      </a:r>
                      <a:endParaRPr lang="pt-P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PT" sz="1600" u="none" strike="noStrike">
                          <a:effectLst/>
                        </a:rPr>
                        <a:t>Commercial</a:t>
                      </a:r>
                      <a:endParaRPr lang="pt-P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329007971"/>
                  </a:ext>
                </a:extLst>
              </a:tr>
              <a:tr h="250190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PT" sz="1600" u="none" strike="noStrike">
                          <a:effectLst/>
                        </a:rPr>
                        <a:t>JSXM</a:t>
                      </a:r>
                      <a:endParaRPr lang="pt-PT" sz="16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PT" sz="1600" u="none" strike="noStrike">
                          <a:effectLst/>
                        </a:rPr>
                        <a:t>2014</a:t>
                      </a:r>
                      <a:endParaRPr lang="pt-P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PT" sz="1600" u="none" strike="noStrike">
                          <a:effectLst/>
                        </a:rPr>
                        <a:t>EFSM (Stream X-machines)</a:t>
                      </a:r>
                      <a:endParaRPr lang="pt-P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PT" sz="1600" u="none" strike="noStrike" dirty="0" err="1">
                          <a:effectLst/>
                        </a:rPr>
                        <a:t>Academic</a:t>
                      </a:r>
                      <a:endParaRPr lang="pt-PT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7291479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8408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Which tool I use?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7642753" y="1710510"/>
            <a:ext cx="2825197" cy="914400"/>
          </a:xfrm>
        </p:spPr>
        <p:txBody>
          <a:bodyPr/>
          <a:lstStyle/>
          <a:p>
            <a:r>
              <a:rPr lang="pt-PT" dirty="0" err="1"/>
              <a:t>GraphWalker</a:t>
            </a:r>
            <a:endParaRPr lang="pt-PT" dirty="0"/>
          </a:p>
        </p:txBody>
      </p:sp>
      <p:sp>
        <p:nvSpPr>
          <p:cNvPr id="6" name="Title 12"/>
          <p:cNvSpPr txBox="1">
            <a:spLocks/>
          </p:cNvSpPr>
          <p:nvPr/>
        </p:nvSpPr>
        <p:spPr>
          <a:xfrm>
            <a:off x="6526460" y="6597352"/>
            <a:ext cx="5760640" cy="346051"/>
          </a:xfrm>
          <a:prstGeom prst="rect">
            <a:avLst/>
          </a:prstGeom>
        </p:spPr>
        <p:txBody>
          <a:bodyPr vert="horz" lIns="121899" tIns="60949" rIns="121899" bIns="60949" rtlCol="0" anchor="b">
            <a:no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/>
              <a:t>José Esteves e Ricardo </a:t>
            </a:r>
            <a:r>
              <a:rPr lang="en-US" sz="2000" dirty="0" err="1"/>
              <a:t>Malafaya</a:t>
            </a:r>
            <a:r>
              <a:rPr lang="en-US" sz="2000" dirty="0"/>
              <a:t> – 03 December 2016</a:t>
            </a:r>
          </a:p>
        </p:txBody>
      </p:sp>
      <p:sp>
        <p:nvSpPr>
          <p:cNvPr id="15" name="Text Placeholder 9"/>
          <p:cNvSpPr>
            <a:spLocks noGrp="1"/>
          </p:cNvSpPr>
          <p:nvPr>
            <p:ph type="body" idx="1"/>
          </p:nvPr>
        </p:nvSpPr>
        <p:spPr>
          <a:xfrm>
            <a:off x="4922224" y="1710510"/>
            <a:ext cx="1645677" cy="914400"/>
          </a:xfrm>
        </p:spPr>
        <p:txBody>
          <a:bodyPr/>
          <a:lstStyle/>
          <a:p>
            <a:r>
              <a:rPr lang="pt-PT" dirty="0"/>
              <a:t>MATELO</a:t>
            </a:r>
          </a:p>
        </p:txBody>
      </p:sp>
      <p:sp>
        <p:nvSpPr>
          <p:cNvPr id="17" name="Text Placeholder 9"/>
          <p:cNvSpPr>
            <a:spLocks noGrp="1"/>
          </p:cNvSpPr>
          <p:nvPr>
            <p:ph type="body" idx="1"/>
          </p:nvPr>
        </p:nvSpPr>
        <p:spPr>
          <a:xfrm>
            <a:off x="1862906" y="1840929"/>
            <a:ext cx="1296144" cy="914400"/>
          </a:xfrm>
        </p:spPr>
        <p:txBody>
          <a:bodyPr/>
          <a:lstStyle/>
          <a:p>
            <a:r>
              <a:rPr lang="pt-PT" dirty="0"/>
              <a:t>Mista</a:t>
            </a:r>
          </a:p>
        </p:txBody>
      </p:sp>
      <p:pic>
        <p:nvPicPr>
          <p:cNvPr id="2050" name="Picture 2" descr="http://graphwalker.com/images/logo.pn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6540" y="3956763"/>
            <a:ext cx="3617625" cy="687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https://news.boisestate.edu/update/files/2013/03/boisestate-B-2colo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0236" y="3065610"/>
            <a:ext cx="2469654" cy="2469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://www.all4tec.net/images/MaTeLo/Plugins/Button165p/Download-MaTeLo-Free-Trial-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9916" y="3571775"/>
            <a:ext cx="1762125" cy="1457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3993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Which tool I use?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3363361" cy="914400"/>
          </a:xfrm>
        </p:spPr>
        <p:txBody>
          <a:bodyPr/>
          <a:lstStyle/>
          <a:p>
            <a:r>
              <a:rPr lang="pt-PT" dirty="0"/>
              <a:t>MISTA</a:t>
            </a:r>
          </a:p>
        </p:txBody>
      </p:sp>
      <p:sp>
        <p:nvSpPr>
          <p:cNvPr id="6" name="Title 12"/>
          <p:cNvSpPr txBox="1">
            <a:spLocks/>
          </p:cNvSpPr>
          <p:nvPr/>
        </p:nvSpPr>
        <p:spPr>
          <a:xfrm>
            <a:off x="6526460" y="6597352"/>
            <a:ext cx="5760640" cy="346051"/>
          </a:xfrm>
          <a:prstGeom prst="rect">
            <a:avLst/>
          </a:prstGeom>
        </p:spPr>
        <p:txBody>
          <a:bodyPr vert="horz" lIns="121899" tIns="60949" rIns="121899" bIns="60949" rtlCol="0" anchor="b">
            <a:no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/>
              <a:t>José Esteves e Ricardo </a:t>
            </a:r>
            <a:r>
              <a:rPr lang="en-US" sz="2000" dirty="0" err="1"/>
              <a:t>Malafaya</a:t>
            </a:r>
            <a:r>
              <a:rPr lang="en-US" sz="2000" dirty="0"/>
              <a:t> – 03 December 2016</a:t>
            </a:r>
          </a:p>
        </p:txBody>
      </p:sp>
      <p:pic>
        <p:nvPicPr>
          <p:cNvPr id="3074" name="Picture 2" descr="Image result for MISTA model based test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7551" y="1556793"/>
            <a:ext cx="8655454" cy="4868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9493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0C67BEE-D13F-4BD2-98A5-34D8A0977F68}">
  <ds:schemaRefs>
    <ds:schemaRef ds:uri="http://purl.org/dc/terms/"/>
    <ds:schemaRef ds:uri="4873beb7-5857-4685-be1f-d57550cc96cc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221</TotalTime>
  <Words>573</Words>
  <Application>Microsoft Office PowerPoint</Application>
  <PresentationFormat>Custom</PresentationFormat>
  <Paragraphs>151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Tech 16x9</vt:lpstr>
      <vt:lpstr>Model-base testing</vt:lpstr>
      <vt:lpstr>What is model-based testing?</vt:lpstr>
      <vt:lpstr>What is model-based testing?</vt:lpstr>
      <vt:lpstr>What is model-based testing?</vt:lpstr>
      <vt:lpstr>Why is this used?</vt:lpstr>
      <vt:lpstr>What is the model?</vt:lpstr>
      <vt:lpstr>Which tool I use?</vt:lpstr>
      <vt:lpstr>Which tool I use?</vt:lpstr>
      <vt:lpstr>Which tool I use?</vt:lpstr>
      <vt:lpstr>Which tool I use?</vt:lpstr>
      <vt:lpstr>Which tool I use?</vt:lpstr>
      <vt:lpstr>Exercise demonstration</vt:lpstr>
      <vt:lpstr>Now is your turn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Model-base testing</dc:title>
  <dc:creator>José Esteves</dc:creator>
  <cp:lastModifiedBy>José Esteves</cp:lastModifiedBy>
  <cp:revision>16</cp:revision>
  <dcterms:created xsi:type="dcterms:W3CDTF">2016-10-29T16:25:20Z</dcterms:created>
  <dcterms:modified xsi:type="dcterms:W3CDTF">2016-11-26T12:45:54Z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